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media/image54.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4320" r:id="rId13"/>
    <p:sldId id="267" r:id="rId14"/>
    <p:sldId id="268" r:id="rId15"/>
    <p:sldId id="269" r:id="rId16"/>
    <p:sldId id="270" r:id="rId17"/>
    <p:sldId id="271" r:id="rId18"/>
    <p:sldId id="274" r:id="rId19"/>
    <p:sldId id="4321" r:id="rId20"/>
    <p:sldId id="4322" r:id="rId21"/>
    <p:sldId id="272" r:id="rId22"/>
    <p:sldId id="273" r:id="rId2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7A"/>
    <a:srgbClr val="0A04AD"/>
    <a:srgbClr val="494BBA"/>
    <a:srgbClr val="000000"/>
    <a:srgbClr val="8483C7"/>
    <a:srgbClr val="08039F"/>
    <a:srgbClr val="06038E"/>
    <a:srgbClr val="797DFF"/>
    <a:srgbClr val="A3A4A3"/>
    <a:srgbClr val="0A0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1"/>
    <p:restoredTop sz="94737"/>
  </p:normalViewPr>
  <p:slideViewPr>
    <p:cSldViewPr>
      <p:cViewPr varScale="1">
        <p:scale>
          <a:sx n="109" d="100"/>
          <a:sy n="109" d="100"/>
        </p:scale>
        <p:origin x="76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Arkusz4!$D$8</c:f>
              <c:strCache>
                <c:ptCount val="1"/>
                <c:pt idx="0">
                  <c:v>Pessimistic</c:v>
                </c:pt>
              </c:strCache>
            </c:strRef>
          </c:tx>
          <c:spPr>
            <a:solidFill>
              <a:srgbClr val="797DFF"/>
            </a:solidFill>
            <a:ln>
              <a:noFill/>
            </a:ln>
            <a:effectLst/>
          </c:spPr>
          <c:invertIfNegative val="0"/>
          <c:cat>
            <c:numRef>
              <c:f>Arkusz4!$E$7:$J$7</c:f>
              <c:numCache>
                <c:formatCode>General</c:formatCode>
                <c:ptCount val="6"/>
                <c:pt idx="0">
                  <c:v>2025</c:v>
                </c:pt>
                <c:pt idx="1">
                  <c:v>2026</c:v>
                </c:pt>
                <c:pt idx="2">
                  <c:v>2027</c:v>
                </c:pt>
                <c:pt idx="3">
                  <c:v>2028</c:v>
                </c:pt>
                <c:pt idx="4">
                  <c:v>2029</c:v>
                </c:pt>
                <c:pt idx="5">
                  <c:v>2030</c:v>
                </c:pt>
              </c:numCache>
            </c:numRef>
          </c:cat>
          <c:val>
            <c:numRef>
              <c:f>Arkusz4!$E$8:$J$8</c:f>
              <c:numCache>
                <c:formatCode>General</c:formatCode>
                <c:ptCount val="6"/>
                <c:pt idx="0">
                  <c:v>4.2</c:v>
                </c:pt>
                <c:pt idx="1">
                  <c:v>27.73</c:v>
                </c:pt>
                <c:pt idx="2">
                  <c:v>55.46</c:v>
                </c:pt>
                <c:pt idx="3">
                  <c:v>110.92</c:v>
                </c:pt>
                <c:pt idx="4">
                  <c:v>168.07</c:v>
                </c:pt>
                <c:pt idx="5">
                  <c:v>218.49</c:v>
                </c:pt>
              </c:numCache>
            </c:numRef>
          </c:val>
          <c:extLst>
            <c:ext xmlns:c16="http://schemas.microsoft.com/office/drawing/2014/chart" uri="{C3380CC4-5D6E-409C-BE32-E72D297353CC}">
              <c16:uniqueId val="{00000000-B92E-45C1-BAC5-0601C7FB48C8}"/>
            </c:ext>
          </c:extLst>
        </c:ser>
        <c:ser>
          <c:idx val="1"/>
          <c:order val="1"/>
          <c:tx>
            <c:strRef>
              <c:f>Arkusz4!$D$9</c:f>
              <c:strCache>
                <c:ptCount val="1"/>
                <c:pt idx="0">
                  <c:v>Optimal</c:v>
                </c:pt>
              </c:strCache>
            </c:strRef>
          </c:tx>
          <c:spPr>
            <a:solidFill>
              <a:srgbClr val="A3A4A3"/>
            </a:solidFill>
            <a:ln>
              <a:noFill/>
            </a:ln>
            <a:effectLst/>
          </c:spPr>
          <c:invertIfNegative val="0"/>
          <c:cat>
            <c:numRef>
              <c:f>Arkusz4!$E$7:$J$7</c:f>
              <c:numCache>
                <c:formatCode>General</c:formatCode>
                <c:ptCount val="6"/>
                <c:pt idx="0">
                  <c:v>2025</c:v>
                </c:pt>
                <c:pt idx="1">
                  <c:v>2026</c:v>
                </c:pt>
                <c:pt idx="2">
                  <c:v>2027</c:v>
                </c:pt>
                <c:pt idx="3">
                  <c:v>2028</c:v>
                </c:pt>
                <c:pt idx="4">
                  <c:v>2029</c:v>
                </c:pt>
                <c:pt idx="5">
                  <c:v>2030</c:v>
                </c:pt>
              </c:numCache>
            </c:numRef>
          </c:cat>
          <c:val>
            <c:numRef>
              <c:f>Arkusz4!$E$9:$J$9</c:f>
              <c:numCache>
                <c:formatCode>General</c:formatCode>
                <c:ptCount val="6"/>
                <c:pt idx="0">
                  <c:v>8.4</c:v>
                </c:pt>
                <c:pt idx="1">
                  <c:v>53.78</c:v>
                </c:pt>
                <c:pt idx="2">
                  <c:v>161.34</c:v>
                </c:pt>
                <c:pt idx="3">
                  <c:v>242.02</c:v>
                </c:pt>
                <c:pt idx="4">
                  <c:v>443.7</c:v>
                </c:pt>
                <c:pt idx="5">
                  <c:v>554.62</c:v>
                </c:pt>
              </c:numCache>
            </c:numRef>
          </c:val>
          <c:extLst>
            <c:ext xmlns:c16="http://schemas.microsoft.com/office/drawing/2014/chart" uri="{C3380CC4-5D6E-409C-BE32-E72D297353CC}">
              <c16:uniqueId val="{00000001-B92E-45C1-BAC5-0601C7FB48C8}"/>
            </c:ext>
          </c:extLst>
        </c:ser>
        <c:ser>
          <c:idx val="2"/>
          <c:order val="2"/>
          <c:tx>
            <c:strRef>
              <c:f>Arkusz4!$D$10</c:f>
              <c:strCache>
                <c:ptCount val="1"/>
                <c:pt idx="0">
                  <c:v>Optimistic</c:v>
                </c:pt>
              </c:strCache>
            </c:strRef>
          </c:tx>
          <c:spPr>
            <a:solidFill>
              <a:srgbClr val="0A04B3"/>
            </a:solidFill>
            <a:ln>
              <a:noFill/>
            </a:ln>
            <a:effectLst/>
          </c:spPr>
          <c:invertIfNegative val="0"/>
          <c:cat>
            <c:numRef>
              <c:f>Arkusz4!$E$7:$J$7</c:f>
              <c:numCache>
                <c:formatCode>General</c:formatCode>
                <c:ptCount val="6"/>
                <c:pt idx="0">
                  <c:v>2025</c:v>
                </c:pt>
                <c:pt idx="1">
                  <c:v>2026</c:v>
                </c:pt>
                <c:pt idx="2">
                  <c:v>2027</c:v>
                </c:pt>
                <c:pt idx="3">
                  <c:v>2028</c:v>
                </c:pt>
                <c:pt idx="4">
                  <c:v>2029</c:v>
                </c:pt>
                <c:pt idx="5">
                  <c:v>2030</c:v>
                </c:pt>
              </c:numCache>
            </c:numRef>
          </c:cat>
          <c:val>
            <c:numRef>
              <c:f>Arkusz4!$E$10:$J$10</c:f>
              <c:numCache>
                <c:formatCode>General</c:formatCode>
                <c:ptCount val="6"/>
                <c:pt idx="0">
                  <c:v>8.4</c:v>
                </c:pt>
                <c:pt idx="1">
                  <c:v>53.78</c:v>
                </c:pt>
                <c:pt idx="2">
                  <c:v>161.34</c:v>
                </c:pt>
                <c:pt idx="3">
                  <c:v>630.25</c:v>
                </c:pt>
                <c:pt idx="4">
                  <c:v>1050.42</c:v>
                </c:pt>
                <c:pt idx="5">
                  <c:v>1470.59</c:v>
                </c:pt>
              </c:numCache>
            </c:numRef>
          </c:val>
          <c:extLst>
            <c:ext xmlns:c16="http://schemas.microsoft.com/office/drawing/2014/chart" uri="{C3380CC4-5D6E-409C-BE32-E72D297353CC}">
              <c16:uniqueId val="{00000002-B92E-45C1-BAC5-0601C7FB48C8}"/>
            </c:ext>
          </c:extLst>
        </c:ser>
        <c:dLbls>
          <c:showLegendKey val="0"/>
          <c:showVal val="0"/>
          <c:showCatName val="0"/>
          <c:showSerName val="0"/>
          <c:showPercent val="0"/>
          <c:showBubbleSize val="0"/>
        </c:dLbls>
        <c:gapWidth val="219"/>
        <c:overlap val="-27"/>
        <c:axId val="2074379600"/>
        <c:axId val="2074380080"/>
      </c:barChart>
      <c:catAx>
        <c:axId val="207437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074380080"/>
        <c:crosses val="autoZero"/>
        <c:auto val="1"/>
        <c:lblAlgn val="ctr"/>
        <c:lblOffset val="100"/>
        <c:noMultiLvlLbl val="0"/>
      </c:catAx>
      <c:valAx>
        <c:axId val="207438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207437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15266841644794"/>
          <c:y val="0.16191508956117329"/>
          <c:w val="0.77013910761154858"/>
          <c:h val="0.8106727448542616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CD-B341-BE29-556C23039D3E}"/>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43CD-B341-BE29-556C23039D3E}"/>
              </c:ext>
            </c:extLst>
          </c:dPt>
          <c:dPt>
            <c:idx val="2"/>
            <c:bubble3D val="0"/>
            <c:spPr>
              <a:solidFill>
                <a:srgbClr val="494BBA"/>
              </a:solidFill>
              <a:ln w="19050">
                <a:solidFill>
                  <a:schemeClr val="lt1"/>
                </a:solidFill>
              </a:ln>
              <a:effectLst/>
            </c:spPr>
            <c:extLst>
              <c:ext xmlns:c16="http://schemas.microsoft.com/office/drawing/2014/chart" uri="{C3380CC4-5D6E-409C-BE32-E72D297353CC}">
                <c16:uniqueId val="{00000005-43CD-B341-BE29-556C23039D3E}"/>
              </c:ext>
            </c:extLst>
          </c:dPt>
          <c:dPt>
            <c:idx val="3"/>
            <c:bubble3D val="0"/>
            <c:spPr>
              <a:solidFill>
                <a:srgbClr val="0A04AD"/>
              </a:solidFill>
              <a:ln w="19050">
                <a:solidFill>
                  <a:schemeClr val="lt1"/>
                </a:solidFill>
              </a:ln>
              <a:effectLst/>
            </c:spPr>
            <c:extLst>
              <c:ext xmlns:c16="http://schemas.microsoft.com/office/drawing/2014/chart" uri="{C3380CC4-5D6E-409C-BE32-E72D297353CC}">
                <c16:uniqueId val="{00000007-43CD-B341-BE29-556C23039D3E}"/>
              </c:ext>
            </c:extLst>
          </c:dPt>
          <c:dPt>
            <c:idx val="4"/>
            <c:bubble3D val="0"/>
            <c:spPr>
              <a:solidFill>
                <a:srgbClr val="04007A"/>
              </a:solidFill>
              <a:ln w="19050">
                <a:solidFill>
                  <a:schemeClr val="lt1"/>
                </a:solidFill>
              </a:ln>
              <a:effectLst/>
            </c:spPr>
            <c:extLst>
              <c:ext xmlns:c16="http://schemas.microsoft.com/office/drawing/2014/chart" uri="{C3380CC4-5D6E-409C-BE32-E72D297353CC}">
                <c16:uniqueId val="{00000009-43CD-B341-BE29-556C23039D3E}"/>
              </c:ext>
            </c:extLst>
          </c:dPt>
          <c:dPt>
            <c:idx val="5"/>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B-43CD-B341-BE29-556C23039D3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CD-B341-BE29-556C23039D3E}"/>
              </c:ext>
            </c:extLst>
          </c:dPt>
          <c:dPt>
            <c:idx val="7"/>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F-43CD-B341-BE29-556C23039D3E}"/>
              </c:ext>
            </c:extLst>
          </c:dPt>
          <c:dPt>
            <c:idx val="8"/>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11-43CD-B341-BE29-556C23039D3E}"/>
              </c:ext>
            </c:extLst>
          </c:dPt>
          <c:dLbls>
            <c:dLbl>
              <c:idx val="2"/>
              <c:layout>
                <c:manualLayout>
                  <c:x val="-8.3804899387576556E-2"/>
                  <c:y val="-7.3768015840125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D-B341-BE29-556C23039D3E}"/>
                </c:ext>
              </c:extLst>
            </c:dLbl>
            <c:dLbl>
              <c:idx val="4"/>
              <c:layout>
                <c:manualLayout>
                  <c:x val="3.5568897637795222E-2"/>
                  <c:y val="-4.3070175438596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CD-B341-BE29-556C23039D3E}"/>
                </c:ext>
              </c:extLst>
            </c:dLbl>
            <c:spPr>
              <a:noFill/>
              <a:ln>
                <a:noFill/>
              </a:ln>
              <a:effectLst/>
            </c:spPr>
            <c:txPr>
              <a:bodyPr rot="0" spcFirstLastPara="1" vertOverflow="ellipsis" vert="horz" wrap="square" lIns="38100" tIns="19050" rIns="38100" bIns="19050" anchor="ctr" anchorCtr="1">
                <a:spAutoFit/>
              </a:bodyPr>
              <a:lstStyle/>
              <a:p>
                <a:pPr>
                  <a:defRPr sz="1640" b="0" i="0" u="none" strike="noStrike" kern="1200" baseline="0">
                    <a:solidFill>
                      <a:schemeClr val="bg1"/>
                    </a:solidFill>
                    <a:latin typeface="+mn-lt"/>
                    <a:ea typeface="+mn-ea"/>
                    <a:cs typeface="+mn-cs"/>
                  </a:defRPr>
                </a:pPr>
                <a:endParaRPr lang="pl-P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Arkusz1!$E$8:$E$16</c:f>
              <c:strCache>
                <c:ptCount val="9"/>
                <c:pt idx="0">
                  <c:v>Product development (R&amp;D)</c:v>
                </c:pt>
                <c:pt idx="1">
                  <c:v>COGS (production &amp; components)</c:v>
                </c:pt>
                <c:pt idx="2">
                  <c:v>Legal &amp; Finance</c:v>
                </c:pt>
                <c:pt idx="3">
                  <c:v>Marketing &amp; Business Development</c:v>
                </c:pt>
                <c:pt idx="4">
                  <c:v>Administrative Costs</c:v>
                </c:pt>
                <c:pt idx="5">
                  <c:v>Customer support</c:v>
                </c:pt>
                <c:pt idx="6">
                  <c:v>Trading, Token Buyback, Aquisitions</c:v>
                </c:pt>
                <c:pt idx="7">
                  <c:v>Overall NASDAQ listing preparation costs</c:v>
                </c:pt>
                <c:pt idx="8">
                  <c:v>Ecosystem Development &amp; Community Growth</c:v>
                </c:pt>
              </c:strCache>
            </c:strRef>
          </c:cat>
          <c:val>
            <c:numRef>
              <c:f>Arkusz1!$G$8:$G$16</c:f>
              <c:numCache>
                <c:formatCode>0%</c:formatCode>
                <c:ptCount val="9"/>
                <c:pt idx="0">
                  <c:v>0.06</c:v>
                </c:pt>
                <c:pt idx="1">
                  <c:v>0.3</c:v>
                </c:pt>
                <c:pt idx="2">
                  <c:v>0.01</c:v>
                </c:pt>
                <c:pt idx="3">
                  <c:v>0.15</c:v>
                </c:pt>
                <c:pt idx="4">
                  <c:v>0.03</c:v>
                </c:pt>
                <c:pt idx="5">
                  <c:v>0.05</c:v>
                </c:pt>
                <c:pt idx="6">
                  <c:v>0.25</c:v>
                </c:pt>
                <c:pt idx="7">
                  <c:v>0.1</c:v>
                </c:pt>
                <c:pt idx="8">
                  <c:v>0.05</c:v>
                </c:pt>
              </c:numCache>
            </c:numRef>
          </c:val>
          <c:extLst>
            <c:ext xmlns:c16="http://schemas.microsoft.com/office/drawing/2014/chart" uri="{C3380CC4-5D6E-409C-BE32-E72D297353CC}">
              <c16:uniqueId val="{00000012-43CD-B341-BE29-556C23039D3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2B511AE0-47FC-4A59-B800-25399C06FB89}" type="datetimeFigureOut">
              <a:rPr lang="pl-PL" smtClean="0"/>
              <a:t>7.03.2025</a:t>
            </a:fld>
            <a:endParaRPr lang="pl-PL"/>
          </a:p>
        </p:txBody>
      </p:sp>
      <p:sp>
        <p:nvSpPr>
          <p:cNvPr id="4" name="Symbol zastępczy obrazu slajd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99C4635-0054-4FF5-8303-B44F4713DEEB}" type="slidenum">
              <a:rPr lang="pl-PL" smtClean="0"/>
              <a:t>‹#›</a:t>
            </a:fld>
            <a:endParaRPr lang="pl-PL"/>
          </a:p>
        </p:txBody>
      </p:sp>
    </p:spTree>
    <p:extLst>
      <p:ext uri="{BB962C8B-B14F-4D97-AF65-F5344CB8AC3E}">
        <p14:creationId xmlns:p14="http://schemas.microsoft.com/office/powerpoint/2010/main" val="20159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8cbe3598b9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5" name="Google Shape;265;g28cbe3598b9_0_15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
              <a:t>TBC</a:t>
            </a:r>
            <a:endParaRPr/>
          </a:p>
        </p:txBody>
      </p:sp>
      <p:sp>
        <p:nvSpPr>
          <p:cNvPr id="266" name="Google Shape;266;g28cbe3598b9_0_15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pl" sz="1800">
                <a:solidFill>
                  <a:schemeClr val="dk1"/>
                </a:solidFill>
                <a:latin typeface="Helvetica Neue"/>
                <a:ea typeface="Helvetica Neue"/>
                <a:cs typeface="Helvetica Neue"/>
                <a:sym typeface="Helvetica Neue"/>
              </a:rPr>
              <a:t>12</a:t>
            </a:fld>
            <a:endParaRPr sz="1800">
              <a:solidFill>
                <a:schemeClr val="dk1"/>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900" b="1" i="0">
                <a:solidFill>
                  <a:srgbClr val="2F44BA"/>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F44BA"/>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F44BA"/>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53554" y="1493426"/>
            <a:ext cx="4581525" cy="4504690"/>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2F44BA"/>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pl" smtClean="0"/>
              <a:pPr/>
              <a:t>‹#›</a:t>
            </a:fld>
            <a:endParaRPr lang="pl"/>
          </a:p>
        </p:txBody>
      </p:sp>
    </p:spTree>
    <p:extLst>
      <p:ext uri="{BB962C8B-B14F-4D97-AF65-F5344CB8AC3E}">
        <p14:creationId xmlns:p14="http://schemas.microsoft.com/office/powerpoint/2010/main" val="35944003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9630" y="82168"/>
            <a:ext cx="10492739" cy="1054163"/>
          </a:xfrm>
          <a:prstGeom prst="rect">
            <a:avLst/>
          </a:prstGeom>
        </p:spPr>
        <p:txBody>
          <a:bodyPr wrap="square" lIns="0" tIns="0" rIns="0" bIns="0">
            <a:spAutoFit/>
          </a:bodyPr>
          <a:lstStyle>
            <a:lvl1pPr>
              <a:defRPr sz="2900" b="1" i="0">
                <a:solidFill>
                  <a:srgbClr val="2F44BA"/>
                </a:solidFill>
                <a:latin typeface="Arial"/>
                <a:cs typeface="Arial"/>
              </a:defRPr>
            </a:lvl1pPr>
          </a:lstStyle>
          <a:p>
            <a:endParaRPr/>
          </a:p>
        </p:txBody>
      </p:sp>
      <p:sp>
        <p:nvSpPr>
          <p:cNvPr id="3" name="Holder 3"/>
          <p:cNvSpPr>
            <a:spLocks noGrp="1"/>
          </p:cNvSpPr>
          <p:nvPr>
            <p:ph type="body" idx="1"/>
          </p:nvPr>
        </p:nvSpPr>
        <p:spPr>
          <a:xfrm>
            <a:off x="144538" y="1327848"/>
            <a:ext cx="7012305" cy="4635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8739" y="6379850"/>
            <a:ext cx="11995150" cy="436245"/>
          </a:xfrm>
          <a:prstGeom prst="rect">
            <a:avLst/>
          </a:prstGeom>
        </p:spPr>
        <p:txBody>
          <a:bodyPr wrap="square" lIns="0" tIns="0" rIns="0" bIns="0">
            <a:spAutoFit/>
          </a:bodyPr>
          <a:lstStyle>
            <a:lvl1pPr>
              <a:defRPr sz="900" b="0" i="0">
                <a:solidFill>
                  <a:schemeClr val="bg1"/>
                </a:solidFill>
                <a:latin typeface="Arial"/>
                <a:cs typeface="Arial"/>
              </a:defRPr>
            </a:lvl1p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3/7/25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ista.com/statistics/1202503/global-cryptocurrency-user-base/" TargetMode="External"/><Relationship Id="rId2" Type="http://schemas.openxmlformats.org/officeDocument/2006/relationships/hyperlink" Target="http://www.futuremarketinsights.com/reports/crypto-wallets-mark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itfold.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png"/><Relationship Id="rId4" Type="http://schemas.openxmlformats.org/officeDocument/2006/relationships/image" Target="../media/image50.jpg"/></Relationships>
</file>

<file path=ppt/slides/_rels/slide22.xml.rels><?xml version="1.0" encoding="UTF-8" standalone="yes"?>
<Relationships xmlns="http://schemas.openxmlformats.org/package/2006/relationships"><Relationship Id="rId8" Type="http://schemas.openxmlformats.org/officeDocument/2006/relationships/hyperlink" Target="http://www/" TargetMode="External"/><Relationship Id="rId3" Type="http://schemas.openxmlformats.org/officeDocument/2006/relationships/image" Target="../media/image56.png"/><Relationship Id="rId7" Type="http://schemas.openxmlformats.org/officeDocument/2006/relationships/hyperlink" Target="mailto:kamil@bitfold.com"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www.bitfol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525"/>
            <a:ext cx="7029450" cy="6848475"/>
          </a:xfrm>
          <a:custGeom>
            <a:avLst/>
            <a:gdLst/>
            <a:ahLst/>
            <a:cxnLst/>
            <a:rect l="l" t="t" r="r" b="b"/>
            <a:pathLst>
              <a:path w="7029450" h="6848475">
                <a:moveTo>
                  <a:pt x="5886450" y="0"/>
                </a:moveTo>
                <a:lnTo>
                  <a:pt x="0" y="0"/>
                </a:lnTo>
                <a:lnTo>
                  <a:pt x="0" y="6848475"/>
                </a:lnTo>
                <a:lnTo>
                  <a:pt x="7029450" y="6848475"/>
                </a:lnTo>
                <a:lnTo>
                  <a:pt x="7029450" y="1143000"/>
                </a:lnTo>
                <a:lnTo>
                  <a:pt x="7028447" y="1094689"/>
                </a:lnTo>
                <a:lnTo>
                  <a:pt x="7025464" y="1046888"/>
                </a:lnTo>
                <a:lnTo>
                  <a:pt x="7020543" y="999638"/>
                </a:lnTo>
                <a:lnTo>
                  <a:pt x="7013721" y="952978"/>
                </a:lnTo>
                <a:lnTo>
                  <a:pt x="7005039" y="906948"/>
                </a:lnTo>
                <a:lnTo>
                  <a:pt x="6994537" y="861587"/>
                </a:lnTo>
                <a:lnTo>
                  <a:pt x="6982254" y="816935"/>
                </a:lnTo>
                <a:lnTo>
                  <a:pt x="6968230" y="773032"/>
                </a:lnTo>
                <a:lnTo>
                  <a:pt x="6952504" y="729917"/>
                </a:lnTo>
                <a:lnTo>
                  <a:pt x="6935116" y="687631"/>
                </a:lnTo>
                <a:lnTo>
                  <a:pt x="6916107" y="646212"/>
                </a:lnTo>
                <a:lnTo>
                  <a:pt x="6895515" y="605701"/>
                </a:lnTo>
                <a:lnTo>
                  <a:pt x="6873381" y="566137"/>
                </a:lnTo>
                <a:lnTo>
                  <a:pt x="6849743" y="527560"/>
                </a:lnTo>
                <a:lnTo>
                  <a:pt x="6824642" y="490010"/>
                </a:lnTo>
                <a:lnTo>
                  <a:pt x="6798118" y="453526"/>
                </a:lnTo>
                <a:lnTo>
                  <a:pt x="6770210" y="418149"/>
                </a:lnTo>
                <a:lnTo>
                  <a:pt x="6740958" y="383916"/>
                </a:lnTo>
                <a:lnTo>
                  <a:pt x="6710401" y="350870"/>
                </a:lnTo>
                <a:lnTo>
                  <a:pt x="6678579" y="319048"/>
                </a:lnTo>
                <a:lnTo>
                  <a:pt x="6645533" y="288491"/>
                </a:lnTo>
                <a:lnTo>
                  <a:pt x="6611300" y="259239"/>
                </a:lnTo>
                <a:lnTo>
                  <a:pt x="6575923" y="231331"/>
                </a:lnTo>
                <a:lnTo>
                  <a:pt x="6539439" y="204807"/>
                </a:lnTo>
                <a:lnTo>
                  <a:pt x="6501889" y="179706"/>
                </a:lnTo>
                <a:lnTo>
                  <a:pt x="6463312" y="156068"/>
                </a:lnTo>
                <a:lnTo>
                  <a:pt x="6423748" y="133934"/>
                </a:lnTo>
                <a:lnTo>
                  <a:pt x="6383237" y="113342"/>
                </a:lnTo>
                <a:lnTo>
                  <a:pt x="6341818" y="94333"/>
                </a:lnTo>
                <a:lnTo>
                  <a:pt x="6299532" y="76945"/>
                </a:lnTo>
                <a:lnTo>
                  <a:pt x="6256417" y="61219"/>
                </a:lnTo>
                <a:lnTo>
                  <a:pt x="6212514" y="47195"/>
                </a:lnTo>
                <a:lnTo>
                  <a:pt x="6167862" y="34912"/>
                </a:lnTo>
                <a:lnTo>
                  <a:pt x="6122501" y="24410"/>
                </a:lnTo>
                <a:lnTo>
                  <a:pt x="6076471" y="15728"/>
                </a:lnTo>
                <a:lnTo>
                  <a:pt x="6029811" y="8906"/>
                </a:lnTo>
                <a:lnTo>
                  <a:pt x="5982561" y="3985"/>
                </a:lnTo>
                <a:lnTo>
                  <a:pt x="5934760" y="1002"/>
                </a:lnTo>
                <a:lnTo>
                  <a:pt x="5886450" y="0"/>
                </a:lnTo>
                <a:close/>
              </a:path>
            </a:pathLst>
          </a:custGeom>
          <a:solidFill>
            <a:srgbClr val="2F44BA"/>
          </a:solidFill>
        </p:spPr>
        <p:txBody>
          <a:bodyPr wrap="square" lIns="0" tIns="0" rIns="0" bIns="0" rtlCol="0"/>
          <a:lstStyle/>
          <a:p>
            <a:endParaRPr/>
          </a:p>
        </p:txBody>
      </p:sp>
      <p:sp>
        <p:nvSpPr>
          <p:cNvPr id="3" name="object 3"/>
          <p:cNvSpPr/>
          <p:nvPr/>
        </p:nvSpPr>
        <p:spPr>
          <a:xfrm>
            <a:off x="11458575" y="0"/>
            <a:ext cx="733425" cy="800100"/>
          </a:xfrm>
          <a:custGeom>
            <a:avLst/>
            <a:gdLst/>
            <a:ahLst/>
            <a:cxnLst/>
            <a:rect l="l" t="t" r="r" b="b"/>
            <a:pathLst>
              <a:path w="733425" h="800100">
                <a:moveTo>
                  <a:pt x="733425" y="0"/>
                </a:moveTo>
                <a:lnTo>
                  <a:pt x="0" y="0"/>
                </a:lnTo>
                <a:lnTo>
                  <a:pt x="0" y="574675"/>
                </a:lnTo>
                <a:lnTo>
                  <a:pt x="4581" y="620094"/>
                </a:lnTo>
                <a:lnTo>
                  <a:pt x="17720" y="662404"/>
                </a:lnTo>
                <a:lnTo>
                  <a:pt x="38509" y="700695"/>
                </a:lnTo>
                <a:lnTo>
                  <a:pt x="66040" y="734059"/>
                </a:lnTo>
                <a:lnTo>
                  <a:pt x="99404" y="761590"/>
                </a:lnTo>
                <a:lnTo>
                  <a:pt x="137695" y="782379"/>
                </a:lnTo>
                <a:lnTo>
                  <a:pt x="180005" y="795518"/>
                </a:lnTo>
                <a:lnTo>
                  <a:pt x="225425" y="800100"/>
                </a:lnTo>
                <a:lnTo>
                  <a:pt x="733425" y="800100"/>
                </a:lnTo>
                <a:lnTo>
                  <a:pt x="733425" y="0"/>
                </a:lnTo>
                <a:close/>
              </a:path>
            </a:pathLst>
          </a:custGeom>
          <a:solidFill>
            <a:srgbClr val="1F1F1F"/>
          </a:solidFill>
        </p:spPr>
        <p:txBody>
          <a:bodyPr wrap="square" lIns="0" tIns="0" rIns="0" bIns="0" rtlCol="0"/>
          <a:lstStyle/>
          <a:p>
            <a:endParaRPr/>
          </a:p>
        </p:txBody>
      </p:sp>
      <p:grpSp>
        <p:nvGrpSpPr>
          <p:cNvPr id="4" name="object 4"/>
          <p:cNvGrpSpPr/>
          <p:nvPr/>
        </p:nvGrpSpPr>
        <p:grpSpPr>
          <a:xfrm>
            <a:off x="0" y="2095499"/>
            <a:ext cx="3381375" cy="4762500"/>
            <a:chOff x="0" y="2095499"/>
            <a:chExt cx="3381375" cy="4762500"/>
          </a:xfrm>
        </p:grpSpPr>
        <p:sp>
          <p:nvSpPr>
            <p:cNvPr id="5" name="object 5"/>
            <p:cNvSpPr/>
            <p:nvPr/>
          </p:nvSpPr>
          <p:spPr>
            <a:xfrm>
              <a:off x="0" y="5619750"/>
              <a:ext cx="485775" cy="1238250"/>
            </a:xfrm>
            <a:custGeom>
              <a:avLst/>
              <a:gdLst/>
              <a:ahLst/>
              <a:cxnLst/>
              <a:rect l="l" t="t" r="r" b="b"/>
              <a:pathLst>
                <a:path w="485775" h="1238250">
                  <a:moveTo>
                    <a:pt x="260172" y="0"/>
                  </a:moveTo>
                  <a:lnTo>
                    <a:pt x="0" y="0"/>
                  </a:lnTo>
                  <a:lnTo>
                    <a:pt x="0" y="1238250"/>
                  </a:lnTo>
                  <a:lnTo>
                    <a:pt x="485775" y="1238250"/>
                  </a:lnTo>
                  <a:lnTo>
                    <a:pt x="485775" y="225590"/>
                  </a:lnTo>
                  <a:lnTo>
                    <a:pt x="481191" y="180126"/>
                  </a:lnTo>
                  <a:lnTo>
                    <a:pt x="468046" y="137781"/>
                  </a:lnTo>
                  <a:lnTo>
                    <a:pt x="447246" y="99461"/>
                  </a:lnTo>
                  <a:lnTo>
                    <a:pt x="419698" y="66074"/>
                  </a:lnTo>
                  <a:lnTo>
                    <a:pt x="386310" y="38528"/>
                  </a:lnTo>
                  <a:lnTo>
                    <a:pt x="347988" y="17728"/>
                  </a:lnTo>
                  <a:lnTo>
                    <a:pt x="305639" y="4583"/>
                  </a:lnTo>
                  <a:lnTo>
                    <a:pt x="260172" y="0"/>
                  </a:lnTo>
                  <a:close/>
                </a:path>
              </a:pathLst>
            </a:custGeom>
            <a:solidFill>
              <a:srgbClr val="1F1F1F"/>
            </a:solidFill>
          </p:spPr>
          <p:txBody>
            <a:bodyPr wrap="square" lIns="0" tIns="0" rIns="0" bIns="0" rtlCol="0"/>
            <a:lstStyle/>
            <a:p>
              <a:endParaRPr/>
            </a:p>
          </p:txBody>
        </p:sp>
        <p:pic>
          <p:nvPicPr>
            <p:cNvPr id="6" name="object 6"/>
            <p:cNvPicPr/>
            <p:nvPr/>
          </p:nvPicPr>
          <p:blipFill>
            <a:blip r:embed="rId2" cstate="print"/>
            <a:stretch>
              <a:fillRect/>
            </a:stretch>
          </p:blipFill>
          <p:spPr>
            <a:xfrm>
              <a:off x="19050" y="2095499"/>
              <a:ext cx="3362325" cy="4762499"/>
            </a:xfrm>
            <a:prstGeom prst="rect">
              <a:avLst/>
            </a:prstGeom>
          </p:spPr>
        </p:pic>
      </p:grpSp>
      <p:sp>
        <p:nvSpPr>
          <p:cNvPr id="7" name="object 7"/>
          <p:cNvSpPr txBox="1">
            <a:spLocks noGrp="1"/>
          </p:cNvSpPr>
          <p:nvPr>
            <p:ph type="title"/>
          </p:nvPr>
        </p:nvSpPr>
        <p:spPr>
          <a:xfrm>
            <a:off x="458469" y="1000823"/>
            <a:ext cx="3400425" cy="334645"/>
          </a:xfrm>
          <a:prstGeom prst="rect">
            <a:avLst/>
          </a:prstGeom>
        </p:spPr>
        <p:txBody>
          <a:bodyPr vert="horz" wrap="square" lIns="0" tIns="15875" rIns="0" bIns="0" rtlCol="0">
            <a:spAutoFit/>
          </a:bodyPr>
          <a:lstStyle/>
          <a:p>
            <a:pPr marL="12700">
              <a:lnSpc>
                <a:spcPct val="100000"/>
              </a:lnSpc>
              <a:spcBef>
                <a:spcPts val="125"/>
              </a:spcBef>
            </a:pPr>
            <a:r>
              <a:rPr sz="2000" spc="-55" dirty="0">
                <a:solidFill>
                  <a:srgbClr val="FFFFFF"/>
                </a:solidFill>
              </a:rPr>
              <a:t>Security.</a:t>
            </a:r>
            <a:r>
              <a:rPr sz="2000" spc="-45" dirty="0">
                <a:solidFill>
                  <a:srgbClr val="FFFFFF"/>
                </a:solidFill>
              </a:rPr>
              <a:t> </a:t>
            </a:r>
            <a:r>
              <a:rPr sz="2000" spc="-80" dirty="0">
                <a:solidFill>
                  <a:srgbClr val="FFFFFF"/>
                </a:solidFill>
              </a:rPr>
              <a:t>Convenience.</a:t>
            </a:r>
            <a:r>
              <a:rPr sz="2000" spc="-70" dirty="0">
                <a:solidFill>
                  <a:srgbClr val="FFFFFF"/>
                </a:solidFill>
              </a:rPr>
              <a:t> </a:t>
            </a:r>
            <a:r>
              <a:rPr sz="2000" spc="-10" dirty="0">
                <a:solidFill>
                  <a:srgbClr val="FFFFFF"/>
                </a:solidFill>
              </a:rPr>
              <a:t>Trust.</a:t>
            </a:r>
            <a:endParaRPr sz="2000"/>
          </a:p>
        </p:txBody>
      </p:sp>
      <p:pic>
        <p:nvPicPr>
          <p:cNvPr id="8" name="object 8"/>
          <p:cNvPicPr/>
          <p:nvPr/>
        </p:nvPicPr>
        <p:blipFill>
          <a:blip r:embed="rId3" cstate="print"/>
          <a:stretch>
            <a:fillRect/>
          </a:stretch>
        </p:blipFill>
        <p:spPr>
          <a:xfrm>
            <a:off x="4124325" y="0"/>
            <a:ext cx="8067675" cy="6858000"/>
          </a:xfrm>
          <a:prstGeom prst="rect">
            <a:avLst/>
          </a:prstGeom>
        </p:spPr>
      </p:pic>
      <p:sp>
        <p:nvSpPr>
          <p:cNvPr id="9" name="object 9"/>
          <p:cNvSpPr txBox="1"/>
          <p:nvPr/>
        </p:nvSpPr>
        <p:spPr>
          <a:xfrm>
            <a:off x="3400425" y="5168710"/>
            <a:ext cx="3477895" cy="1070165"/>
          </a:xfrm>
          <a:prstGeom prst="rect">
            <a:avLst/>
          </a:prstGeom>
        </p:spPr>
        <p:txBody>
          <a:bodyPr vert="horz" wrap="square" lIns="0" tIns="122555" rIns="0" bIns="0" rtlCol="0">
            <a:spAutoFit/>
          </a:bodyPr>
          <a:lstStyle/>
          <a:p>
            <a:pPr marL="12700">
              <a:lnSpc>
                <a:spcPct val="100000"/>
              </a:lnSpc>
              <a:spcBef>
                <a:spcPts val="965"/>
              </a:spcBef>
            </a:pPr>
            <a:r>
              <a:rPr b="1" spc="-50" dirty="0">
                <a:solidFill>
                  <a:srgbClr val="FFFFFF"/>
                </a:solidFill>
                <a:latin typeface="Arial"/>
                <a:cs typeface="Arial"/>
              </a:rPr>
              <a:t>Kamil </a:t>
            </a:r>
            <a:r>
              <a:rPr b="1" spc="-20" dirty="0">
                <a:solidFill>
                  <a:srgbClr val="FFFFFF"/>
                </a:solidFill>
                <a:latin typeface="Arial"/>
                <a:cs typeface="Arial"/>
              </a:rPr>
              <a:t>Rafał</a:t>
            </a:r>
            <a:r>
              <a:rPr b="1" spc="-25" dirty="0">
                <a:solidFill>
                  <a:srgbClr val="FFFFFF"/>
                </a:solidFill>
                <a:latin typeface="Arial"/>
                <a:cs typeface="Arial"/>
              </a:rPr>
              <a:t> </a:t>
            </a:r>
            <a:r>
              <a:rPr b="1" spc="-10" dirty="0">
                <a:solidFill>
                  <a:srgbClr val="FFFFFF"/>
                </a:solidFill>
                <a:latin typeface="Arial"/>
                <a:cs typeface="Arial"/>
              </a:rPr>
              <a:t>Gancarz</a:t>
            </a:r>
            <a:endParaRPr dirty="0">
              <a:latin typeface="Arial"/>
              <a:cs typeface="Arial"/>
            </a:endParaRPr>
          </a:p>
          <a:p>
            <a:pPr marL="12700">
              <a:lnSpc>
                <a:spcPct val="100000"/>
              </a:lnSpc>
              <a:spcBef>
                <a:spcPts val="869"/>
              </a:spcBef>
            </a:pPr>
            <a:r>
              <a:rPr b="1" spc="-60" dirty="0">
                <a:solidFill>
                  <a:srgbClr val="FFFFFF"/>
                </a:solidFill>
                <a:latin typeface="Arial"/>
                <a:cs typeface="Arial"/>
              </a:rPr>
              <a:t>Founder,</a:t>
            </a:r>
            <a:r>
              <a:rPr b="1" spc="-45" dirty="0">
                <a:solidFill>
                  <a:srgbClr val="FFFFFF"/>
                </a:solidFill>
                <a:latin typeface="Arial"/>
                <a:cs typeface="Arial"/>
              </a:rPr>
              <a:t> </a:t>
            </a:r>
            <a:r>
              <a:rPr b="1" spc="-10" dirty="0">
                <a:solidFill>
                  <a:srgbClr val="FFFFFF"/>
                </a:solidFill>
                <a:latin typeface="Arial"/>
                <a:cs typeface="Arial"/>
              </a:rPr>
              <a:t>President</a:t>
            </a:r>
            <a:r>
              <a:rPr b="1" spc="165" dirty="0">
                <a:solidFill>
                  <a:srgbClr val="FFFFFF"/>
                </a:solidFill>
                <a:latin typeface="Arial"/>
                <a:cs typeface="Arial"/>
              </a:rPr>
              <a:t> </a:t>
            </a:r>
            <a:r>
              <a:rPr b="1" dirty="0">
                <a:solidFill>
                  <a:srgbClr val="FFFFFF"/>
                </a:solidFill>
                <a:latin typeface="Arial"/>
                <a:cs typeface="Arial"/>
              </a:rPr>
              <a:t>of</a:t>
            </a:r>
            <a:r>
              <a:rPr b="1" spc="-95" dirty="0">
                <a:solidFill>
                  <a:srgbClr val="FFFFFF"/>
                </a:solidFill>
                <a:latin typeface="Arial"/>
                <a:cs typeface="Arial"/>
              </a:rPr>
              <a:t> </a:t>
            </a:r>
            <a:r>
              <a:rPr b="1" spc="-25" dirty="0">
                <a:solidFill>
                  <a:srgbClr val="FFFFFF"/>
                </a:solidFill>
                <a:latin typeface="Arial"/>
                <a:cs typeface="Arial"/>
              </a:rPr>
              <a:t>the</a:t>
            </a:r>
            <a:r>
              <a:rPr b="1" spc="-114" dirty="0">
                <a:solidFill>
                  <a:srgbClr val="FFFFFF"/>
                </a:solidFill>
                <a:latin typeface="Arial"/>
                <a:cs typeface="Arial"/>
              </a:rPr>
              <a:t> </a:t>
            </a:r>
            <a:r>
              <a:rPr b="1" spc="-60" dirty="0">
                <a:solidFill>
                  <a:srgbClr val="FFFFFF"/>
                </a:solidFill>
                <a:latin typeface="Arial"/>
                <a:cs typeface="Arial"/>
              </a:rPr>
              <a:t>Board</a:t>
            </a:r>
            <a:r>
              <a:rPr b="1" spc="-70" dirty="0">
                <a:solidFill>
                  <a:srgbClr val="FFFFFF"/>
                </a:solidFill>
                <a:latin typeface="Arial"/>
                <a:cs typeface="Arial"/>
              </a:rPr>
              <a:t> </a:t>
            </a:r>
            <a:r>
              <a:rPr b="1" spc="-45" dirty="0">
                <a:solidFill>
                  <a:srgbClr val="FFFFFF"/>
                </a:solidFill>
                <a:latin typeface="Arial"/>
                <a:cs typeface="Arial"/>
              </a:rPr>
              <a:t>Bitfold</a:t>
            </a:r>
            <a:r>
              <a:rPr b="1" spc="-75" dirty="0">
                <a:solidFill>
                  <a:srgbClr val="FFFFFF"/>
                </a:solidFill>
                <a:latin typeface="Arial"/>
                <a:cs typeface="Arial"/>
              </a:rPr>
              <a:t> </a:t>
            </a:r>
            <a:r>
              <a:rPr b="1" spc="-25" dirty="0">
                <a:solidFill>
                  <a:srgbClr val="FFFFFF"/>
                </a:solidFill>
                <a:latin typeface="Arial"/>
                <a:cs typeface="Arial"/>
              </a:rPr>
              <a:t>AG</a:t>
            </a:r>
            <a:endParaRPr dirty="0">
              <a:latin typeface="Arial"/>
              <a:cs typeface="Arial"/>
            </a:endParaRPr>
          </a:p>
        </p:txBody>
      </p:sp>
      <p:pic>
        <p:nvPicPr>
          <p:cNvPr id="10" name="object 10"/>
          <p:cNvPicPr/>
          <p:nvPr/>
        </p:nvPicPr>
        <p:blipFill>
          <a:blip r:embed="rId4" cstate="print"/>
          <a:stretch>
            <a:fillRect/>
          </a:stretch>
        </p:blipFill>
        <p:spPr>
          <a:xfrm>
            <a:off x="485775" y="504825"/>
            <a:ext cx="2247900" cy="295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p:nvPr/>
        </p:nvSpPr>
        <p:spPr>
          <a:xfrm>
            <a:off x="972183" y="4800600"/>
            <a:ext cx="10208261" cy="1177695"/>
          </a:xfrm>
          <a:prstGeom prst="rect">
            <a:avLst/>
          </a:prstGeom>
        </p:spPr>
        <p:txBody>
          <a:bodyPr vert="horz" wrap="square" lIns="0" tIns="12700" rIns="0" bIns="0" rtlCol="0">
            <a:spAutoFit/>
          </a:bodyPr>
          <a:lstStyle/>
          <a:p>
            <a:pPr>
              <a:lnSpc>
                <a:spcPct val="100000"/>
              </a:lnSpc>
              <a:spcBef>
                <a:spcPts val="1045"/>
              </a:spcBef>
            </a:pPr>
            <a:endParaRPr sz="1200" dirty="0">
              <a:latin typeface="Arial"/>
              <a:cs typeface="Arial"/>
            </a:endParaRPr>
          </a:p>
          <a:p>
            <a:pPr marL="12700" marR="5080" algn="just">
              <a:lnSpc>
                <a:spcPct val="101299"/>
              </a:lnSpc>
            </a:pPr>
            <a:r>
              <a:rPr sz="1050" spc="-10" dirty="0">
                <a:solidFill>
                  <a:srgbClr val="1F1F1F"/>
                </a:solidFill>
                <a:latin typeface="Arial"/>
                <a:cs typeface="Arial"/>
              </a:rPr>
              <a:t>*NCBiR</a:t>
            </a:r>
            <a:r>
              <a:rPr sz="1050" spc="65" dirty="0">
                <a:solidFill>
                  <a:srgbClr val="1F1F1F"/>
                </a:solidFill>
                <a:latin typeface="Arial"/>
                <a:cs typeface="Arial"/>
              </a:rPr>
              <a:t> </a:t>
            </a:r>
            <a:r>
              <a:rPr sz="1050" spc="95" dirty="0">
                <a:solidFill>
                  <a:srgbClr val="1F1F1F"/>
                </a:solidFill>
                <a:latin typeface="Arial"/>
                <a:cs typeface="Arial"/>
              </a:rPr>
              <a:t>–</a:t>
            </a:r>
            <a:r>
              <a:rPr sz="1050" spc="75" dirty="0">
                <a:solidFill>
                  <a:srgbClr val="1F1F1F"/>
                </a:solidFill>
                <a:latin typeface="Arial"/>
                <a:cs typeface="Arial"/>
              </a:rPr>
              <a:t> </a:t>
            </a:r>
            <a:r>
              <a:rPr sz="1050" dirty="0">
                <a:solidFill>
                  <a:srgbClr val="1F1F1F"/>
                </a:solidFill>
                <a:latin typeface="Arial"/>
                <a:cs typeface="Arial"/>
              </a:rPr>
              <a:t>funds</a:t>
            </a:r>
            <a:r>
              <a:rPr sz="1050" spc="50" dirty="0">
                <a:solidFill>
                  <a:srgbClr val="1F1F1F"/>
                </a:solidFill>
                <a:latin typeface="Arial"/>
                <a:cs typeface="Arial"/>
              </a:rPr>
              <a:t> </a:t>
            </a:r>
            <a:r>
              <a:rPr sz="1050" dirty="0">
                <a:solidFill>
                  <a:srgbClr val="1F1F1F"/>
                </a:solidFill>
                <a:latin typeface="Arial"/>
                <a:cs typeface="Arial"/>
              </a:rPr>
              <a:t>obtained</a:t>
            </a:r>
            <a:r>
              <a:rPr sz="1050" spc="110" dirty="0">
                <a:solidFill>
                  <a:srgbClr val="1F1F1F"/>
                </a:solidFill>
                <a:latin typeface="Arial"/>
                <a:cs typeface="Arial"/>
              </a:rPr>
              <a:t> </a:t>
            </a:r>
            <a:r>
              <a:rPr sz="1050" dirty="0">
                <a:solidFill>
                  <a:srgbClr val="1F1F1F"/>
                </a:solidFill>
                <a:latin typeface="Arial"/>
                <a:cs typeface="Arial"/>
              </a:rPr>
              <a:t>by</a:t>
            </a:r>
            <a:r>
              <a:rPr sz="1050" spc="70" dirty="0">
                <a:solidFill>
                  <a:srgbClr val="1F1F1F"/>
                </a:solidFill>
                <a:latin typeface="Arial"/>
                <a:cs typeface="Arial"/>
              </a:rPr>
              <a:t> </a:t>
            </a:r>
            <a:r>
              <a:rPr sz="1050" dirty="0">
                <a:solidFill>
                  <a:srgbClr val="1F1F1F"/>
                </a:solidFill>
                <a:latin typeface="Arial"/>
                <a:cs typeface="Arial"/>
              </a:rPr>
              <a:t>Bitfold</a:t>
            </a:r>
            <a:r>
              <a:rPr sz="1050" spc="50" dirty="0">
                <a:solidFill>
                  <a:srgbClr val="1F1F1F"/>
                </a:solidFill>
                <a:latin typeface="Arial"/>
                <a:cs typeface="Arial"/>
              </a:rPr>
              <a:t> </a:t>
            </a:r>
            <a:r>
              <a:rPr sz="1050" dirty="0">
                <a:solidFill>
                  <a:srgbClr val="1F1F1F"/>
                </a:solidFill>
                <a:latin typeface="Arial"/>
                <a:cs typeface="Arial"/>
              </a:rPr>
              <a:t>AG's</a:t>
            </a:r>
            <a:r>
              <a:rPr sz="1050" spc="35" dirty="0">
                <a:solidFill>
                  <a:srgbClr val="1F1F1F"/>
                </a:solidFill>
                <a:latin typeface="Arial"/>
                <a:cs typeface="Arial"/>
              </a:rPr>
              <a:t> </a:t>
            </a:r>
            <a:r>
              <a:rPr sz="1050" dirty="0">
                <a:solidFill>
                  <a:srgbClr val="1F1F1F"/>
                </a:solidFill>
                <a:latin typeface="Arial"/>
                <a:cs typeface="Arial"/>
              </a:rPr>
              <a:t>subsidiary,</a:t>
            </a:r>
            <a:r>
              <a:rPr sz="1050" spc="55" dirty="0">
                <a:solidFill>
                  <a:srgbClr val="1F1F1F"/>
                </a:solidFill>
                <a:latin typeface="Arial"/>
                <a:cs typeface="Arial"/>
              </a:rPr>
              <a:t> </a:t>
            </a:r>
            <a:r>
              <a:rPr sz="1050" dirty="0">
                <a:solidFill>
                  <a:srgbClr val="1F1F1F"/>
                </a:solidFill>
                <a:latin typeface="Arial"/>
                <a:cs typeface="Arial"/>
              </a:rPr>
              <a:t>i.e.</a:t>
            </a:r>
            <a:r>
              <a:rPr sz="1050" spc="75" dirty="0">
                <a:solidFill>
                  <a:srgbClr val="1F1F1F"/>
                </a:solidFill>
                <a:latin typeface="Arial"/>
                <a:cs typeface="Arial"/>
              </a:rPr>
              <a:t> </a:t>
            </a:r>
            <a:r>
              <a:rPr sz="1050" dirty="0">
                <a:solidFill>
                  <a:srgbClr val="1F1F1F"/>
                </a:solidFill>
                <a:latin typeface="Arial"/>
                <a:cs typeface="Arial"/>
              </a:rPr>
              <a:t>Bitfold</a:t>
            </a:r>
            <a:r>
              <a:rPr sz="1050" spc="60" dirty="0">
                <a:solidFill>
                  <a:srgbClr val="1F1F1F"/>
                </a:solidFill>
                <a:latin typeface="Arial"/>
                <a:cs typeface="Arial"/>
              </a:rPr>
              <a:t> </a:t>
            </a:r>
            <a:r>
              <a:rPr sz="1050" spc="-55" dirty="0">
                <a:solidFill>
                  <a:srgbClr val="1F1F1F"/>
                </a:solidFill>
                <a:latin typeface="Arial"/>
                <a:cs typeface="Arial"/>
              </a:rPr>
              <a:t>R&amp;D</a:t>
            </a:r>
            <a:r>
              <a:rPr sz="1050" spc="50" dirty="0">
                <a:solidFill>
                  <a:srgbClr val="1F1F1F"/>
                </a:solidFill>
                <a:latin typeface="Arial"/>
                <a:cs typeface="Arial"/>
              </a:rPr>
              <a:t> </a:t>
            </a:r>
            <a:r>
              <a:rPr sz="1050" dirty="0">
                <a:solidFill>
                  <a:srgbClr val="1F1F1F"/>
                </a:solidFill>
                <a:latin typeface="Arial"/>
                <a:cs typeface="Arial"/>
              </a:rPr>
              <a:t>sp.</a:t>
            </a:r>
            <a:r>
              <a:rPr sz="1050" spc="75" dirty="0">
                <a:solidFill>
                  <a:srgbClr val="1F1F1F"/>
                </a:solidFill>
                <a:latin typeface="Arial"/>
                <a:cs typeface="Arial"/>
              </a:rPr>
              <a:t> </a:t>
            </a:r>
            <a:r>
              <a:rPr sz="1050" dirty="0">
                <a:solidFill>
                  <a:srgbClr val="1F1F1F"/>
                </a:solidFill>
                <a:latin typeface="Arial"/>
                <a:cs typeface="Arial"/>
              </a:rPr>
              <a:t>z</a:t>
            </a:r>
            <a:r>
              <a:rPr sz="1050" spc="65" dirty="0">
                <a:solidFill>
                  <a:srgbClr val="1F1F1F"/>
                </a:solidFill>
                <a:latin typeface="Arial"/>
                <a:cs typeface="Arial"/>
              </a:rPr>
              <a:t> </a:t>
            </a:r>
            <a:r>
              <a:rPr sz="1050" dirty="0">
                <a:solidFill>
                  <a:srgbClr val="1F1F1F"/>
                </a:solidFill>
                <a:latin typeface="Arial"/>
                <a:cs typeface="Arial"/>
              </a:rPr>
              <a:t>o</a:t>
            </a:r>
            <a:r>
              <a:rPr sz="1050" spc="80" dirty="0">
                <a:solidFill>
                  <a:srgbClr val="1F1F1F"/>
                </a:solidFill>
                <a:latin typeface="Arial"/>
                <a:cs typeface="Arial"/>
              </a:rPr>
              <a:t> </a:t>
            </a:r>
            <a:r>
              <a:rPr sz="1050" dirty="0">
                <a:solidFill>
                  <a:srgbClr val="1F1F1F"/>
                </a:solidFill>
                <a:latin typeface="Arial"/>
                <a:cs typeface="Arial"/>
              </a:rPr>
              <a:t>o.</a:t>
            </a:r>
            <a:r>
              <a:rPr sz="1050" spc="75" dirty="0">
                <a:solidFill>
                  <a:srgbClr val="1F1F1F"/>
                </a:solidFill>
                <a:latin typeface="Arial"/>
                <a:cs typeface="Arial"/>
              </a:rPr>
              <a:t> </a:t>
            </a:r>
            <a:r>
              <a:rPr sz="1050" dirty="0">
                <a:solidFill>
                  <a:srgbClr val="1F1F1F"/>
                </a:solidFill>
                <a:latin typeface="Arial"/>
                <a:cs typeface="Arial"/>
              </a:rPr>
              <a:t>(as</a:t>
            </a:r>
            <a:r>
              <a:rPr sz="1050" spc="35" dirty="0">
                <a:solidFill>
                  <a:srgbClr val="1F1F1F"/>
                </a:solidFill>
                <a:latin typeface="Arial"/>
                <a:cs typeface="Arial"/>
              </a:rPr>
              <a:t> </a:t>
            </a:r>
            <a:r>
              <a:rPr sz="1050" dirty="0">
                <a:solidFill>
                  <a:srgbClr val="1F1F1F"/>
                </a:solidFill>
                <a:latin typeface="Arial"/>
                <a:cs typeface="Arial"/>
              </a:rPr>
              <a:t>of</a:t>
            </a:r>
            <a:r>
              <a:rPr sz="1050" spc="90" dirty="0">
                <a:solidFill>
                  <a:srgbClr val="1F1F1F"/>
                </a:solidFill>
                <a:latin typeface="Arial"/>
                <a:cs typeface="Arial"/>
              </a:rPr>
              <a:t> </a:t>
            </a:r>
            <a:r>
              <a:rPr sz="1050" dirty="0">
                <a:solidFill>
                  <a:srgbClr val="1F1F1F"/>
                </a:solidFill>
                <a:latin typeface="Arial"/>
                <a:cs typeface="Arial"/>
              </a:rPr>
              <a:t>November</a:t>
            </a:r>
            <a:r>
              <a:rPr sz="1050" spc="50" dirty="0">
                <a:solidFill>
                  <a:srgbClr val="1F1F1F"/>
                </a:solidFill>
                <a:latin typeface="Arial"/>
                <a:cs typeface="Arial"/>
              </a:rPr>
              <a:t> </a:t>
            </a:r>
            <a:r>
              <a:rPr sz="1050" dirty="0">
                <a:solidFill>
                  <a:srgbClr val="1F1F1F"/>
                </a:solidFill>
                <a:latin typeface="Arial"/>
                <a:cs typeface="Arial"/>
              </a:rPr>
              <a:t>30,</a:t>
            </a:r>
            <a:r>
              <a:rPr sz="1050" spc="65" dirty="0">
                <a:solidFill>
                  <a:srgbClr val="1F1F1F"/>
                </a:solidFill>
                <a:latin typeface="Arial"/>
                <a:cs typeface="Arial"/>
              </a:rPr>
              <a:t> </a:t>
            </a:r>
            <a:r>
              <a:rPr sz="1050" dirty="0">
                <a:solidFill>
                  <a:srgbClr val="1F1F1F"/>
                </a:solidFill>
                <a:latin typeface="Arial"/>
                <a:cs typeface="Arial"/>
              </a:rPr>
              <a:t>2023)</a:t>
            </a:r>
            <a:r>
              <a:rPr sz="1050" spc="80" dirty="0">
                <a:solidFill>
                  <a:srgbClr val="1F1F1F"/>
                </a:solidFill>
                <a:latin typeface="Arial"/>
                <a:cs typeface="Arial"/>
              </a:rPr>
              <a:t> </a:t>
            </a:r>
            <a:r>
              <a:rPr sz="1050" dirty="0">
                <a:solidFill>
                  <a:srgbClr val="1F1F1F"/>
                </a:solidFill>
                <a:latin typeface="Arial"/>
                <a:cs typeface="Arial"/>
              </a:rPr>
              <a:t>as</a:t>
            </a:r>
            <a:r>
              <a:rPr sz="1050" spc="45" dirty="0">
                <a:solidFill>
                  <a:srgbClr val="1F1F1F"/>
                </a:solidFill>
                <a:latin typeface="Arial"/>
                <a:cs typeface="Arial"/>
              </a:rPr>
              <a:t> </a:t>
            </a:r>
            <a:r>
              <a:rPr sz="1050" dirty="0">
                <a:solidFill>
                  <a:srgbClr val="1F1F1F"/>
                </a:solidFill>
                <a:latin typeface="Arial"/>
                <a:cs typeface="Arial"/>
              </a:rPr>
              <a:t>part</a:t>
            </a:r>
            <a:r>
              <a:rPr sz="1050" spc="35" dirty="0">
                <a:solidFill>
                  <a:srgbClr val="1F1F1F"/>
                </a:solidFill>
                <a:latin typeface="Arial"/>
                <a:cs typeface="Arial"/>
              </a:rPr>
              <a:t> </a:t>
            </a:r>
            <a:r>
              <a:rPr sz="1050" dirty="0">
                <a:solidFill>
                  <a:srgbClr val="1F1F1F"/>
                </a:solidFill>
                <a:latin typeface="Arial"/>
                <a:cs typeface="Arial"/>
              </a:rPr>
              <a:t>of</a:t>
            </a:r>
            <a:r>
              <a:rPr sz="1050" spc="85" dirty="0">
                <a:solidFill>
                  <a:srgbClr val="1F1F1F"/>
                </a:solidFill>
                <a:latin typeface="Arial"/>
                <a:cs typeface="Arial"/>
              </a:rPr>
              <a:t> </a:t>
            </a:r>
            <a:r>
              <a:rPr sz="1050" dirty="0">
                <a:solidFill>
                  <a:srgbClr val="1F1F1F"/>
                </a:solidFill>
                <a:latin typeface="Arial"/>
                <a:cs typeface="Arial"/>
              </a:rPr>
              <a:t>the</a:t>
            </a:r>
            <a:r>
              <a:rPr sz="1050" spc="30" dirty="0">
                <a:solidFill>
                  <a:srgbClr val="1F1F1F"/>
                </a:solidFill>
                <a:latin typeface="Arial"/>
                <a:cs typeface="Arial"/>
              </a:rPr>
              <a:t> </a:t>
            </a:r>
            <a:r>
              <a:rPr sz="1050" dirty="0">
                <a:solidFill>
                  <a:srgbClr val="1F1F1F"/>
                </a:solidFill>
                <a:latin typeface="Arial"/>
                <a:cs typeface="Arial"/>
              </a:rPr>
              <a:t>company's</a:t>
            </a:r>
            <a:r>
              <a:rPr sz="1050" spc="65" dirty="0">
                <a:solidFill>
                  <a:srgbClr val="1F1F1F"/>
                </a:solidFill>
                <a:latin typeface="Arial"/>
                <a:cs typeface="Arial"/>
              </a:rPr>
              <a:t> </a:t>
            </a:r>
            <a:r>
              <a:rPr sz="1050" dirty="0">
                <a:solidFill>
                  <a:srgbClr val="1F1F1F"/>
                </a:solidFill>
                <a:latin typeface="Arial"/>
                <a:cs typeface="Arial"/>
              </a:rPr>
              <a:t>research</a:t>
            </a:r>
            <a:r>
              <a:rPr sz="1050" spc="100" dirty="0">
                <a:solidFill>
                  <a:srgbClr val="1F1F1F"/>
                </a:solidFill>
                <a:latin typeface="Arial"/>
                <a:cs typeface="Arial"/>
              </a:rPr>
              <a:t> </a:t>
            </a:r>
            <a:r>
              <a:rPr sz="1050" dirty="0">
                <a:solidFill>
                  <a:srgbClr val="1F1F1F"/>
                </a:solidFill>
                <a:latin typeface="Arial"/>
                <a:cs typeface="Arial"/>
              </a:rPr>
              <a:t>and</a:t>
            </a:r>
            <a:r>
              <a:rPr sz="1050" spc="35" dirty="0">
                <a:solidFill>
                  <a:srgbClr val="1F1F1F"/>
                </a:solidFill>
                <a:latin typeface="Arial"/>
                <a:cs typeface="Arial"/>
              </a:rPr>
              <a:t> </a:t>
            </a:r>
            <a:r>
              <a:rPr sz="1050" dirty="0">
                <a:solidFill>
                  <a:srgbClr val="1F1F1F"/>
                </a:solidFill>
                <a:latin typeface="Arial"/>
                <a:cs typeface="Arial"/>
              </a:rPr>
              <a:t>development</a:t>
            </a:r>
            <a:r>
              <a:rPr sz="1050" spc="114" dirty="0">
                <a:solidFill>
                  <a:srgbClr val="1F1F1F"/>
                </a:solidFill>
                <a:latin typeface="Arial"/>
                <a:cs typeface="Arial"/>
              </a:rPr>
              <a:t> </a:t>
            </a:r>
            <a:r>
              <a:rPr sz="1050" dirty="0">
                <a:solidFill>
                  <a:srgbClr val="1F1F1F"/>
                </a:solidFill>
                <a:latin typeface="Arial"/>
                <a:cs typeface="Arial"/>
              </a:rPr>
              <a:t>project</a:t>
            </a:r>
            <a:r>
              <a:rPr sz="1050" spc="105" dirty="0">
                <a:solidFill>
                  <a:srgbClr val="1F1F1F"/>
                </a:solidFill>
                <a:latin typeface="Arial"/>
                <a:cs typeface="Arial"/>
              </a:rPr>
              <a:t> </a:t>
            </a:r>
            <a:r>
              <a:rPr sz="1050" dirty="0">
                <a:solidFill>
                  <a:srgbClr val="1F1F1F"/>
                </a:solidFill>
                <a:latin typeface="Arial"/>
                <a:cs typeface="Arial"/>
              </a:rPr>
              <a:t>entitled:</a:t>
            </a:r>
            <a:r>
              <a:rPr sz="1050" spc="70" dirty="0">
                <a:solidFill>
                  <a:srgbClr val="1F1F1F"/>
                </a:solidFill>
                <a:latin typeface="Arial"/>
                <a:cs typeface="Arial"/>
              </a:rPr>
              <a:t> </a:t>
            </a:r>
            <a:r>
              <a:rPr sz="1050" dirty="0">
                <a:solidFill>
                  <a:srgbClr val="1F1F1F"/>
                </a:solidFill>
                <a:latin typeface="Arial"/>
                <a:cs typeface="Arial"/>
              </a:rPr>
              <a:t>"Bitfold</a:t>
            </a:r>
            <a:r>
              <a:rPr sz="1050" spc="55" dirty="0">
                <a:solidFill>
                  <a:srgbClr val="1F1F1F"/>
                </a:solidFill>
                <a:latin typeface="Arial"/>
                <a:cs typeface="Arial"/>
              </a:rPr>
              <a:t> </a:t>
            </a:r>
            <a:r>
              <a:rPr sz="1050" dirty="0">
                <a:solidFill>
                  <a:srgbClr val="1F1F1F"/>
                </a:solidFill>
                <a:latin typeface="Arial"/>
                <a:cs typeface="Arial"/>
              </a:rPr>
              <a:t>-</a:t>
            </a:r>
            <a:r>
              <a:rPr sz="1050" spc="75" dirty="0">
                <a:solidFill>
                  <a:srgbClr val="1F1F1F"/>
                </a:solidFill>
                <a:latin typeface="Arial"/>
                <a:cs typeface="Arial"/>
              </a:rPr>
              <a:t> </a:t>
            </a:r>
            <a:r>
              <a:rPr sz="1050" dirty="0">
                <a:solidFill>
                  <a:srgbClr val="1F1F1F"/>
                </a:solidFill>
                <a:latin typeface="Arial"/>
                <a:cs typeface="Arial"/>
              </a:rPr>
              <a:t>an</a:t>
            </a:r>
            <a:r>
              <a:rPr sz="1050" spc="45" dirty="0">
                <a:solidFill>
                  <a:srgbClr val="1F1F1F"/>
                </a:solidFill>
                <a:latin typeface="Arial"/>
                <a:cs typeface="Arial"/>
              </a:rPr>
              <a:t> </a:t>
            </a:r>
            <a:r>
              <a:rPr sz="1050" spc="-10" dirty="0">
                <a:solidFill>
                  <a:srgbClr val="1F1F1F"/>
                </a:solidFill>
                <a:latin typeface="Arial"/>
                <a:cs typeface="Arial"/>
              </a:rPr>
              <a:t>innovative </a:t>
            </a:r>
            <a:r>
              <a:rPr sz="1050" dirty="0">
                <a:solidFill>
                  <a:srgbClr val="1F1F1F"/>
                </a:solidFill>
                <a:latin typeface="Arial"/>
                <a:cs typeface="Arial"/>
              </a:rPr>
              <a:t>hardware</a:t>
            </a:r>
            <a:r>
              <a:rPr sz="1050" spc="40" dirty="0">
                <a:solidFill>
                  <a:srgbClr val="1F1F1F"/>
                </a:solidFill>
                <a:latin typeface="Arial"/>
                <a:cs typeface="Arial"/>
              </a:rPr>
              <a:t> </a:t>
            </a:r>
            <a:r>
              <a:rPr sz="1050" dirty="0">
                <a:solidFill>
                  <a:srgbClr val="1F1F1F"/>
                </a:solidFill>
                <a:latin typeface="Arial"/>
                <a:cs typeface="Arial"/>
              </a:rPr>
              <a:t>wallet</a:t>
            </a:r>
            <a:r>
              <a:rPr sz="1050" spc="65" dirty="0">
                <a:solidFill>
                  <a:srgbClr val="1F1F1F"/>
                </a:solidFill>
                <a:latin typeface="Arial"/>
                <a:cs typeface="Arial"/>
              </a:rPr>
              <a:t> </a:t>
            </a:r>
            <a:r>
              <a:rPr sz="1050" dirty="0">
                <a:solidFill>
                  <a:srgbClr val="1F1F1F"/>
                </a:solidFill>
                <a:latin typeface="Arial"/>
                <a:cs typeface="Arial"/>
              </a:rPr>
              <a:t>for</a:t>
            </a:r>
            <a:r>
              <a:rPr sz="1050" spc="90" dirty="0">
                <a:solidFill>
                  <a:srgbClr val="1F1F1F"/>
                </a:solidFill>
                <a:latin typeface="Arial"/>
                <a:cs typeface="Arial"/>
              </a:rPr>
              <a:t> </a:t>
            </a:r>
            <a:r>
              <a:rPr sz="1050" dirty="0">
                <a:solidFill>
                  <a:srgbClr val="1F1F1F"/>
                </a:solidFill>
                <a:latin typeface="Arial"/>
                <a:cs typeface="Arial"/>
              </a:rPr>
              <a:t>private</a:t>
            </a:r>
            <a:r>
              <a:rPr sz="1050" spc="35" dirty="0">
                <a:solidFill>
                  <a:srgbClr val="1F1F1F"/>
                </a:solidFill>
                <a:latin typeface="Arial"/>
                <a:cs typeface="Arial"/>
              </a:rPr>
              <a:t> </a:t>
            </a:r>
            <a:r>
              <a:rPr sz="1050" dirty="0">
                <a:solidFill>
                  <a:srgbClr val="1F1F1F"/>
                </a:solidFill>
                <a:latin typeface="Arial"/>
                <a:cs typeface="Arial"/>
              </a:rPr>
              <a:t>keys</a:t>
            </a:r>
            <a:r>
              <a:rPr sz="1050" spc="100" dirty="0">
                <a:solidFill>
                  <a:srgbClr val="1F1F1F"/>
                </a:solidFill>
                <a:latin typeface="Arial"/>
                <a:cs typeface="Arial"/>
              </a:rPr>
              <a:t> </a:t>
            </a:r>
            <a:r>
              <a:rPr sz="1050" dirty="0">
                <a:solidFill>
                  <a:srgbClr val="1F1F1F"/>
                </a:solidFill>
                <a:latin typeface="Arial"/>
                <a:cs typeface="Arial"/>
              </a:rPr>
              <a:t>in</a:t>
            </a:r>
            <a:r>
              <a:rPr sz="1050" spc="35" dirty="0">
                <a:solidFill>
                  <a:srgbClr val="1F1F1F"/>
                </a:solidFill>
                <a:latin typeface="Arial"/>
                <a:cs typeface="Arial"/>
              </a:rPr>
              <a:t> </a:t>
            </a:r>
            <a:r>
              <a:rPr sz="1050" dirty="0">
                <a:solidFill>
                  <a:srgbClr val="1F1F1F"/>
                </a:solidFill>
                <a:latin typeface="Arial"/>
                <a:cs typeface="Arial"/>
              </a:rPr>
              <a:t>blockchain</a:t>
            </a:r>
            <a:r>
              <a:rPr sz="1050" spc="50" dirty="0">
                <a:solidFill>
                  <a:srgbClr val="1F1F1F"/>
                </a:solidFill>
                <a:latin typeface="Arial"/>
                <a:cs typeface="Arial"/>
              </a:rPr>
              <a:t> </a:t>
            </a:r>
            <a:r>
              <a:rPr sz="1050" dirty="0">
                <a:solidFill>
                  <a:srgbClr val="1F1F1F"/>
                </a:solidFill>
                <a:latin typeface="Arial"/>
                <a:cs typeface="Arial"/>
              </a:rPr>
              <a:t>technology</a:t>
            </a:r>
            <a:r>
              <a:rPr sz="1050" spc="100" dirty="0">
                <a:solidFill>
                  <a:srgbClr val="1F1F1F"/>
                </a:solidFill>
                <a:latin typeface="Arial"/>
                <a:cs typeface="Arial"/>
              </a:rPr>
              <a:t> </a:t>
            </a:r>
            <a:r>
              <a:rPr sz="1050" dirty="0">
                <a:solidFill>
                  <a:srgbClr val="1F1F1F"/>
                </a:solidFill>
                <a:latin typeface="Arial"/>
                <a:cs typeface="Arial"/>
              </a:rPr>
              <a:t>and</a:t>
            </a:r>
            <a:r>
              <a:rPr sz="1050" spc="35" dirty="0">
                <a:solidFill>
                  <a:srgbClr val="1F1F1F"/>
                </a:solidFill>
                <a:latin typeface="Arial"/>
                <a:cs typeface="Arial"/>
              </a:rPr>
              <a:t> </a:t>
            </a:r>
            <a:r>
              <a:rPr sz="1050" dirty="0">
                <a:solidFill>
                  <a:srgbClr val="1F1F1F"/>
                </a:solidFill>
                <a:latin typeface="Arial"/>
                <a:cs typeface="Arial"/>
              </a:rPr>
              <a:t>other</a:t>
            </a:r>
            <a:r>
              <a:rPr sz="1050" spc="80" dirty="0">
                <a:solidFill>
                  <a:srgbClr val="1F1F1F"/>
                </a:solidFill>
                <a:latin typeface="Arial"/>
                <a:cs typeface="Arial"/>
              </a:rPr>
              <a:t> </a:t>
            </a:r>
            <a:r>
              <a:rPr sz="1050" dirty="0">
                <a:solidFill>
                  <a:srgbClr val="1F1F1F"/>
                </a:solidFill>
                <a:latin typeface="Arial"/>
                <a:cs typeface="Arial"/>
              </a:rPr>
              <a:t>applications</a:t>
            </a:r>
            <a:r>
              <a:rPr sz="1050" spc="90" dirty="0">
                <a:solidFill>
                  <a:srgbClr val="1F1F1F"/>
                </a:solidFill>
                <a:latin typeface="Arial"/>
                <a:cs typeface="Arial"/>
              </a:rPr>
              <a:t> </a:t>
            </a:r>
            <a:r>
              <a:rPr sz="1050" dirty="0">
                <a:solidFill>
                  <a:srgbClr val="1F1F1F"/>
                </a:solidFill>
                <a:latin typeface="Arial"/>
                <a:cs typeface="Arial"/>
              </a:rPr>
              <a:t>of</a:t>
            </a:r>
            <a:r>
              <a:rPr sz="1050" spc="95" dirty="0">
                <a:solidFill>
                  <a:srgbClr val="1F1F1F"/>
                </a:solidFill>
                <a:latin typeface="Arial"/>
                <a:cs typeface="Arial"/>
              </a:rPr>
              <a:t> </a:t>
            </a:r>
            <a:r>
              <a:rPr sz="1050" dirty="0">
                <a:solidFill>
                  <a:srgbClr val="1F1F1F"/>
                </a:solidFill>
                <a:latin typeface="Arial"/>
                <a:cs typeface="Arial"/>
              </a:rPr>
              <a:t>asymmetric</a:t>
            </a:r>
            <a:r>
              <a:rPr sz="1050" spc="100" dirty="0">
                <a:solidFill>
                  <a:srgbClr val="1F1F1F"/>
                </a:solidFill>
                <a:latin typeface="Arial"/>
                <a:cs typeface="Arial"/>
              </a:rPr>
              <a:t> </a:t>
            </a:r>
            <a:r>
              <a:rPr sz="1050" dirty="0">
                <a:solidFill>
                  <a:srgbClr val="1F1F1F"/>
                </a:solidFill>
                <a:latin typeface="Arial"/>
                <a:cs typeface="Arial"/>
              </a:rPr>
              <a:t>cryptography",</a:t>
            </a:r>
            <a:r>
              <a:rPr sz="1050" spc="95" dirty="0">
                <a:solidFill>
                  <a:srgbClr val="1F1F1F"/>
                </a:solidFill>
                <a:latin typeface="Arial"/>
                <a:cs typeface="Arial"/>
              </a:rPr>
              <a:t> </a:t>
            </a:r>
            <a:r>
              <a:rPr sz="1050" spc="-10" dirty="0">
                <a:solidFill>
                  <a:srgbClr val="1F1F1F"/>
                </a:solidFill>
                <a:latin typeface="Arial"/>
                <a:cs typeface="Arial"/>
              </a:rPr>
              <a:t>co-</a:t>
            </a:r>
            <a:r>
              <a:rPr sz="1050" dirty="0">
                <a:solidFill>
                  <a:srgbClr val="1F1F1F"/>
                </a:solidFill>
                <a:latin typeface="Arial"/>
                <a:cs typeface="Arial"/>
              </a:rPr>
              <a:t>financed</a:t>
            </a:r>
            <a:r>
              <a:rPr sz="1050" spc="65" dirty="0">
                <a:solidFill>
                  <a:srgbClr val="1F1F1F"/>
                </a:solidFill>
                <a:latin typeface="Arial"/>
                <a:cs typeface="Arial"/>
              </a:rPr>
              <a:t> </a:t>
            </a:r>
            <a:r>
              <a:rPr sz="1050" dirty="0">
                <a:solidFill>
                  <a:srgbClr val="1F1F1F"/>
                </a:solidFill>
                <a:latin typeface="Arial"/>
                <a:cs typeface="Arial"/>
              </a:rPr>
              <a:t>by</a:t>
            </a:r>
            <a:r>
              <a:rPr sz="1050" spc="70" dirty="0">
                <a:solidFill>
                  <a:srgbClr val="1F1F1F"/>
                </a:solidFill>
                <a:latin typeface="Arial"/>
                <a:cs typeface="Arial"/>
              </a:rPr>
              <a:t> </a:t>
            </a:r>
            <a:r>
              <a:rPr sz="1050" dirty="0">
                <a:solidFill>
                  <a:srgbClr val="1F1F1F"/>
                </a:solidFill>
                <a:latin typeface="Arial"/>
                <a:cs typeface="Arial"/>
              </a:rPr>
              <a:t>the</a:t>
            </a:r>
            <a:r>
              <a:rPr sz="1050" spc="40" dirty="0">
                <a:solidFill>
                  <a:srgbClr val="1F1F1F"/>
                </a:solidFill>
                <a:latin typeface="Arial"/>
                <a:cs typeface="Arial"/>
              </a:rPr>
              <a:t> </a:t>
            </a:r>
            <a:r>
              <a:rPr sz="1050" dirty="0">
                <a:solidFill>
                  <a:srgbClr val="1F1F1F"/>
                </a:solidFill>
                <a:latin typeface="Arial"/>
                <a:cs typeface="Arial"/>
              </a:rPr>
              <a:t>National</a:t>
            </a:r>
            <a:r>
              <a:rPr sz="1050" spc="40" dirty="0">
                <a:solidFill>
                  <a:srgbClr val="1F1F1F"/>
                </a:solidFill>
                <a:latin typeface="Arial"/>
                <a:cs typeface="Arial"/>
              </a:rPr>
              <a:t> </a:t>
            </a:r>
            <a:r>
              <a:rPr sz="1050" dirty="0">
                <a:solidFill>
                  <a:srgbClr val="1F1F1F"/>
                </a:solidFill>
                <a:latin typeface="Arial"/>
                <a:cs typeface="Arial"/>
              </a:rPr>
              <a:t>Center</a:t>
            </a:r>
            <a:r>
              <a:rPr sz="1050" spc="70" dirty="0">
                <a:solidFill>
                  <a:srgbClr val="1F1F1F"/>
                </a:solidFill>
                <a:latin typeface="Arial"/>
                <a:cs typeface="Arial"/>
              </a:rPr>
              <a:t> </a:t>
            </a:r>
            <a:r>
              <a:rPr sz="1050" dirty="0">
                <a:solidFill>
                  <a:srgbClr val="1F1F1F"/>
                </a:solidFill>
                <a:latin typeface="Arial"/>
                <a:cs typeface="Arial"/>
              </a:rPr>
              <a:t>for</a:t>
            </a:r>
            <a:r>
              <a:rPr sz="1050" spc="90" dirty="0">
                <a:solidFill>
                  <a:srgbClr val="1F1F1F"/>
                </a:solidFill>
                <a:latin typeface="Arial"/>
                <a:cs typeface="Arial"/>
              </a:rPr>
              <a:t> </a:t>
            </a:r>
            <a:r>
              <a:rPr sz="1050" spc="-10" dirty="0">
                <a:solidFill>
                  <a:srgbClr val="1F1F1F"/>
                </a:solidFill>
                <a:latin typeface="Arial"/>
                <a:cs typeface="Arial"/>
              </a:rPr>
              <a:t>Research</a:t>
            </a:r>
            <a:r>
              <a:rPr sz="1050" spc="85" dirty="0">
                <a:solidFill>
                  <a:srgbClr val="1F1F1F"/>
                </a:solidFill>
                <a:latin typeface="Arial"/>
                <a:cs typeface="Arial"/>
              </a:rPr>
              <a:t> </a:t>
            </a:r>
            <a:r>
              <a:rPr sz="1050" dirty="0">
                <a:solidFill>
                  <a:srgbClr val="1F1F1F"/>
                </a:solidFill>
                <a:latin typeface="Arial"/>
                <a:cs typeface="Arial"/>
              </a:rPr>
              <a:t>and</a:t>
            </a:r>
            <a:r>
              <a:rPr sz="1050" spc="35" dirty="0">
                <a:solidFill>
                  <a:srgbClr val="1F1F1F"/>
                </a:solidFill>
                <a:latin typeface="Arial"/>
                <a:cs typeface="Arial"/>
              </a:rPr>
              <a:t> </a:t>
            </a:r>
            <a:r>
              <a:rPr sz="1050" dirty="0">
                <a:solidFill>
                  <a:srgbClr val="1F1F1F"/>
                </a:solidFill>
                <a:latin typeface="Arial"/>
                <a:cs typeface="Arial"/>
              </a:rPr>
              <a:t>Development</a:t>
            </a:r>
            <a:r>
              <a:rPr sz="1050" spc="40" dirty="0">
                <a:solidFill>
                  <a:srgbClr val="1F1F1F"/>
                </a:solidFill>
                <a:latin typeface="Arial"/>
                <a:cs typeface="Arial"/>
              </a:rPr>
              <a:t> </a:t>
            </a:r>
            <a:r>
              <a:rPr sz="1050" spc="-20" dirty="0">
                <a:solidFill>
                  <a:srgbClr val="1F1F1F"/>
                </a:solidFill>
                <a:latin typeface="Arial"/>
                <a:cs typeface="Arial"/>
              </a:rPr>
              <a:t>(NCBiR)</a:t>
            </a:r>
            <a:r>
              <a:rPr sz="1050" spc="80" dirty="0">
                <a:solidFill>
                  <a:srgbClr val="1F1F1F"/>
                </a:solidFill>
                <a:latin typeface="Arial"/>
                <a:cs typeface="Arial"/>
              </a:rPr>
              <a:t> </a:t>
            </a:r>
            <a:r>
              <a:rPr sz="1050" dirty="0">
                <a:solidFill>
                  <a:srgbClr val="1F1F1F"/>
                </a:solidFill>
                <a:latin typeface="Arial"/>
                <a:cs typeface="Arial"/>
              </a:rPr>
              <a:t>)</a:t>
            </a:r>
            <a:r>
              <a:rPr sz="1050" spc="75" dirty="0">
                <a:solidFill>
                  <a:srgbClr val="1F1F1F"/>
                </a:solidFill>
                <a:latin typeface="Arial"/>
                <a:cs typeface="Arial"/>
              </a:rPr>
              <a:t> </a:t>
            </a:r>
            <a:r>
              <a:rPr sz="1050" dirty="0">
                <a:solidFill>
                  <a:srgbClr val="1F1F1F"/>
                </a:solidFill>
                <a:latin typeface="Arial"/>
                <a:cs typeface="Arial"/>
              </a:rPr>
              <a:t>under</a:t>
            </a:r>
            <a:r>
              <a:rPr sz="1050" spc="90" dirty="0">
                <a:solidFill>
                  <a:srgbClr val="1F1F1F"/>
                </a:solidFill>
                <a:latin typeface="Arial"/>
                <a:cs typeface="Arial"/>
              </a:rPr>
              <a:t> </a:t>
            </a:r>
            <a:r>
              <a:rPr sz="1050" spc="-25" dirty="0">
                <a:solidFill>
                  <a:srgbClr val="1F1F1F"/>
                </a:solidFill>
                <a:latin typeface="Arial"/>
                <a:cs typeface="Arial"/>
              </a:rPr>
              <a:t>the </a:t>
            </a:r>
            <a:r>
              <a:rPr sz="1050" dirty="0">
                <a:solidFill>
                  <a:srgbClr val="1F1F1F"/>
                </a:solidFill>
                <a:latin typeface="Arial"/>
                <a:cs typeface="Arial"/>
              </a:rPr>
              <a:t>contract</a:t>
            </a:r>
            <a:r>
              <a:rPr sz="1050" spc="195" dirty="0">
                <a:solidFill>
                  <a:srgbClr val="1F1F1F"/>
                </a:solidFill>
                <a:latin typeface="Arial"/>
                <a:cs typeface="Arial"/>
              </a:rPr>
              <a:t> </a:t>
            </a:r>
            <a:r>
              <a:rPr sz="1050" dirty="0">
                <a:solidFill>
                  <a:srgbClr val="1F1F1F"/>
                </a:solidFill>
                <a:latin typeface="Arial"/>
                <a:cs typeface="Arial"/>
              </a:rPr>
              <a:t>number:</a:t>
            </a:r>
            <a:r>
              <a:rPr sz="1050" spc="165" dirty="0">
                <a:solidFill>
                  <a:srgbClr val="1F1F1F"/>
                </a:solidFill>
                <a:latin typeface="Arial"/>
                <a:cs typeface="Arial"/>
              </a:rPr>
              <a:t> </a:t>
            </a:r>
            <a:r>
              <a:rPr sz="1050" spc="-25" dirty="0">
                <a:solidFill>
                  <a:srgbClr val="1F1F1F"/>
                </a:solidFill>
                <a:latin typeface="Arial"/>
                <a:cs typeface="Arial"/>
              </a:rPr>
              <a:t>POIR.01.01.01-</a:t>
            </a:r>
            <a:r>
              <a:rPr sz="1050" spc="-20" dirty="0">
                <a:solidFill>
                  <a:srgbClr val="1F1F1F"/>
                </a:solidFill>
                <a:latin typeface="Arial"/>
                <a:cs typeface="Arial"/>
              </a:rPr>
              <a:t>00-</a:t>
            </a:r>
            <a:r>
              <a:rPr sz="1050" dirty="0">
                <a:solidFill>
                  <a:srgbClr val="1F1F1F"/>
                </a:solidFill>
                <a:latin typeface="Arial"/>
                <a:cs typeface="Arial"/>
              </a:rPr>
              <a:t>1101/20-</a:t>
            </a:r>
            <a:r>
              <a:rPr sz="1050" spc="-25" dirty="0">
                <a:solidFill>
                  <a:srgbClr val="1F1F1F"/>
                </a:solidFill>
                <a:latin typeface="Arial"/>
                <a:cs typeface="Arial"/>
              </a:rPr>
              <a:t>00.</a:t>
            </a:r>
            <a:endParaRPr sz="1050" dirty="0">
              <a:latin typeface="Arial"/>
              <a:cs typeface="Arial"/>
            </a:endParaRPr>
          </a:p>
          <a:p>
            <a:pPr>
              <a:lnSpc>
                <a:spcPct val="100000"/>
              </a:lnSpc>
              <a:spcBef>
                <a:spcPts val="65"/>
              </a:spcBef>
            </a:pPr>
            <a:endParaRPr sz="1050" dirty="0">
              <a:latin typeface="Arial"/>
              <a:cs typeface="Arial"/>
            </a:endParaRPr>
          </a:p>
          <a:p>
            <a:pPr marL="12700" marR="11430" algn="just">
              <a:lnSpc>
                <a:spcPct val="101400"/>
              </a:lnSpc>
            </a:pPr>
            <a:r>
              <a:rPr sz="1050" spc="-20" dirty="0">
                <a:solidFill>
                  <a:srgbClr val="1F1F1F"/>
                </a:solidFill>
                <a:latin typeface="Arial"/>
                <a:cs typeface="Arial"/>
              </a:rPr>
              <a:t>**PRIVATE</a:t>
            </a:r>
            <a:r>
              <a:rPr sz="1050" spc="65" dirty="0">
                <a:solidFill>
                  <a:srgbClr val="1F1F1F"/>
                </a:solidFill>
                <a:latin typeface="Arial"/>
                <a:cs typeface="Arial"/>
              </a:rPr>
              <a:t> </a:t>
            </a:r>
            <a:r>
              <a:rPr sz="1050" spc="-50" dirty="0">
                <a:solidFill>
                  <a:srgbClr val="1F1F1F"/>
                </a:solidFill>
                <a:latin typeface="Arial"/>
                <a:cs typeface="Arial"/>
              </a:rPr>
              <a:t>INVESTORS</a:t>
            </a:r>
            <a:r>
              <a:rPr sz="1050" spc="45" dirty="0">
                <a:solidFill>
                  <a:srgbClr val="1F1F1F"/>
                </a:solidFill>
                <a:latin typeface="Arial"/>
                <a:cs typeface="Arial"/>
              </a:rPr>
              <a:t> </a:t>
            </a:r>
            <a:r>
              <a:rPr sz="1050" spc="95" dirty="0">
                <a:solidFill>
                  <a:srgbClr val="1F1F1F"/>
                </a:solidFill>
                <a:latin typeface="Arial"/>
                <a:cs typeface="Arial"/>
              </a:rPr>
              <a:t>–</a:t>
            </a:r>
            <a:r>
              <a:rPr sz="1050" spc="60" dirty="0">
                <a:solidFill>
                  <a:srgbClr val="1F1F1F"/>
                </a:solidFill>
                <a:latin typeface="Arial"/>
                <a:cs typeface="Arial"/>
              </a:rPr>
              <a:t> </a:t>
            </a:r>
            <a:r>
              <a:rPr sz="1050" dirty="0">
                <a:solidFill>
                  <a:srgbClr val="1F1F1F"/>
                </a:solidFill>
                <a:latin typeface="Arial"/>
                <a:cs typeface="Arial"/>
              </a:rPr>
              <a:t>funds</a:t>
            </a:r>
            <a:r>
              <a:rPr sz="1050" spc="40" dirty="0">
                <a:solidFill>
                  <a:srgbClr val="1F1F1F"/>
                </a:solidFill>
                <a:latin typeface="Arial"/>
                <a:cs typeface="Arial"/>
              </a:rPr>
              <a:t> </a:t>
            </a:r>
            <a:r>
              <a:rPr sz="1050" dirty="0">
                <a:solidFill>
                  <a:srgbClr val="1F1F1F"/>
                </a:solidFill>
                <a:latin typeface="Arial"/>
                <a:cs typeface="Arial"/>
              </a:rPr>
              <a:t>obtained</a:t>
            </a:r>
            <a:r>
              <a:rPr sz="1050" spc="95" dirty="0">
                <a:solidFill>
                  <a:srgbClr val="1F1F1F"/>
                </a:solidFill>
                <a:latin typeface="Arial"/>
                <a:cs typeface="Arial"/>
              </a:rPr>
              <a:t> </a:t>
            </a:r>
            <a:r>
              <a:rPr sz="1050" dirty="0">
                <a:solidFill>
                  <a:srgbClr val="1F1F1F"/>
                </a:solidFill>
                <a:latin typeface="Arial"/>
                <a:cs typeface="Arial"/>
              </a:rPr>
              <a:t>from</a:t>
            </a:r>
            <a:r>
              <a:rPr sz="1050" spc="75" dirty="0">
                <a:solidFill>
                  <a:srgbClr val="1F1F1F"/>
                </a:solidFill>
                <a:latin typeface="Arial"/>
                <a:cs typeface="Arial"/>
              </a:rPr>
              <a:t> </a:t>
            </a:r>
            <a:r>
              <a:rPr sz="1050" dirty="0">
                <a:solidFill>
                  <a:srgbClr val="1F1F1F"/>
                </a:solidFill>
                <a:latin typeface="Arial"/>
                <a:cs typeface="Arial"/>
              </a:rPr>
              <a:t>private</a:t>
            </a:r>
            <a:r>
              <a:rPr sz="1050" spc="20" dirty="0">
                <a:solidFill>
                  <a:srgbClr val="1F1F1F"/>
                </a:solidFill>
                <a:latin typeface="Arial"/>
                <a:cs typeface="Arial"/>
              </a:rPr>
              <a:t> </a:t>
            </a:r>
            <a:r>
              <a:rPr sz="1050" dirty="0">
                <a:solidFill>
                  <a:srgbClr val="1F1F1F"/>
                </a:solidFill>
                <a:latin typeface="Arial"/>
                <a:cs typeface="Arial"/>
              </a:rPr>
              <a:t>investors</a:t>
            </a:r>
            <a:r>
              <a:rPr sz="1050" spc="45" dirty="0">
                <a:solidFill>
                  <a:srgbClr val="1F1F1F"/>
                </a:solidFill>
                <a:latin typeface="Arial"/>
                <a:cs typeface="Arial"/>
              </a:rPr>
              <a:t> </a:t>
            </a:r>
            <a:r>
              <a:rPr sz="1050" dirty="0">
                <a:solidFill>
                  <a:srgbClr val="1F1F1F"/>
                </a:solidFill>
                <a:latin typeface="Arial"/>
                <a:cs typeface="Arial"/>
              </a:rPr>
              <a:t>as</a:t>
            </a:r>
            <a:r>
              <a:rPr sz="1050" spc="35" dirty="0">
                <a:solidFill>
                  <a:srgbClr val="1F1F1F"/>
                </a:solidFill>
                <a:latin typeface="Arial"/>
                <a:cs typeface="Arial"/>
              </a:rPr>
              <a:t> </a:t>
            </a:r>
            <a:r>
              <a:rPr sz="1050" dirty="0">
                <a:solidFill>
                  <a:srgbClr val="1F1F1F"/>
                </a:solidFill>
                <a:latin typeface="Arial"/>
                <a:cs typeface="Arial"/>
              </a:rPr>
              <a:t>part</a:t>
            </a:r>
            <a:r>
              <a:rPr sz="1050" spc="20" dirty="0">
                <a:solidFill>
                  <a:srgbClr val="1F1F1F"/>
                </a:solidFill>
                <a:latin typeface="Arial"/>
                <a:cs typeface="Arial"/>
              </a:rPr>
              <a:t> </a:t>
            </a:r>
            <a:r>
              <a:rPr sz="1050" dirty="0">
                <a:solidFill>
                  <a:srgbClr val="1F1F1F"/>
                </a:solidFill>
                <a:latin typeface="Arial"/>
                <a:cs typeface="Arial"/>
              </a:rPr>
              <a:t>of</a:t>
            </a:r>
            <a:r>
              <a:rPr sz="1050" spc="80" dirty="0">
                <a:solidFill>
                  <a:srgbClr val="1F1F1F"/>
                </a:solidFill>
                <a:latin typeface="Arial"/>
                <a:cs typeface="Arial"/>
              </a:rPr>
              <a:t> </a:t>
            </a:r>
            <a:r>
              <a:rPr sz="1050" dirty="0">
                <a:solidFill>
                  <a:srgbClr val="1F1F1F"/>
                </a:solidFill>
                <a:latin typeface="Arial"/>
                <a:cs typeface="Arial"/>
              </a:rPr>
              <a:t>the</a:t>
            </a:r>
            <a:r>
              <a:rPr sz="1050" spc="15" dirty="0">
                <a:solidFill>
                  <a:srgbClr val="1F1F1F"/>
                </a:solidFill>
                <a:latin typeface="Arial"/>
                <a:cs typeface="Arial"/>
              </a:rPr>
              <a:t> </a:t>
            </a:r>
            <a:r>
              <a:rPr sz="1050" dirty="0">
                <a:solidFill>
                  <a:srgbClr val="1F1F1F"/>
                </a:solidFill>
                <a:latin typeface="Arial"/>
                <a:cs typeface="Arial"/>
              </a:rPr>
              <a:t>increase</a:t>
            </a:r>
            <a:r>
              <a:rPr sz="1050" spc="75" dirty="0">
                <a:solidFill>
                  <a:srgbClr val="1F1F1F"/>
                </a:solidFill>
                <a:latin typeface="Arial"/>
                <a:cs typeface="Arial"/>
              </a:rPr>
              <a:t> </a:t>
            </a:r>
            <a:r>
              <a:rPr sz="1050" dirty="0">
                <a:solidFill>
                  <a:srgbClr val="1F1F1F"/>
                </a:solidFill>
                <a:latin typeface="Arial"/>
                <a:cs typeface="Arial"/>
              </a:rPr>
              <a:t>in</a:t>
            </a:r>
            <a:r>
              <a:rPr sz="1050" spc="20" dirty="0">
                <a:solidFill>
                  <a:srgbClr val="1F1F1F"/>
                </a:solidFill>
                <a:latin typeface="Arial"/>
                <a:cs typeface="Arial"/>
              </a:rPr>
              <a:t> </a:t>
            </a:r>
            <a:r>
              <a:rPr sz="1050" dirty="0">
                <a:solidFill>
                  <a:srgbClr val="1F1F1F"/>
                </a:solidFill>
                <a:latin typeface="Arial"/>
                <a:cs typeface="Arial"/>
              </a:rPr>
              <a:t>the</a:t>
            </a:r>
            <a:r>
              <a:rPr sz="1050" spc="15" dirty="0">
                <a:solidFill>
                  <a:srgbClr val="1F1F1F"/>
                </a:solidFill>
                <a:latin typeface="Arial"/>
                <a:cs typeface="Arial"/>
              </a:rPr>
              <a:t> </a:t>
            </a:r>
            <a:r>
              <a:rPr sz="1050" dirty="0">
                <a:solidFill>
                  <a:srgbClr val="1F1F1F"/>
                </a:solidFill>
                <a:latin typeface="Arial"/>
                <a:cs typeface="Arial"/>
              </a:rPr>
              <a:t>share</a:t>
            </a:r>
            <a:r>
              <a:rPr sz="1050" spc="35" dirty="0">
                <a:solidFill>
                  <a:srgbClr val="1F1F1F"/>
                </a:solidFill>
                <a:latin typeface="Arial"/>
                <a:cs typeface="Arial"/>
              </a:rPr>
              <a:t> </a:t>
            </a:r>
            <a:r>
              <a:rPr sz="1050" dirty="0">
                <a:solidFill>
                  <a:srgbClr val="1F1F1F"/>
                </a:solidFill>
                <a:latin typeface="Arial"/>
                <a:cs typeface="Arial"/>
              </a:rPr>
              <a:t>capital</a:t>
            </a:r>
            <a:r>
              <a:rPr sz="1050" spc="65" dirty="0">
                <a:solidFill>
                  <a:srgbClr val="1F1F1F"/>
                </a:solidFill>
                <a:latin typeface="Arial"/>
                <a:cs typeface="Arial"/>
              </a:rPr>
              <a:t> </a:t>
            </a:r>
            <a:r>
              <a:rPr sz="1050" dirty="0">
                <a:solidFill>
                  <a:srgbClr val="1F1F1F"/>
                </a:solidFill>
                <a:latin typeface="Arial"/>
                <a:cs typeface="Arial"/>
              </a:rPr>
              <a:t>of</a:t>
            </a:r>
            <a:r>
              <a:rPr sz="1050" spc="80" dirty="0">
                <a:solidFill>
                  <a:srgbClr val="1F1F1F"/>
                </a:solidFill>
                <a:latin typeface="Arial"/>
                <a:cs typeface="Arial"/>
              </a:rPr>
              <a:t> </a:t>
            </a:r>
            <a:r>
              <a:rPr sz="1050" dirty="0">
                <a:solidFill>
                  <a:srgbClr val="1F1F1F"/>
                </a:solidFill>
                <a:latin typeface="Arial"/>
                <a:cs typeface="Arial"/>
              </a:rPr>
              <a:t>Bitfold</a:t>
            </a:r>
            <a:r>
              <a:rPr sz="1050" spc="40" dirty="0">
                <a:solidFill>
                  <a:srgbClr val="1F1F1F"/>
                </a:solidFill>
                <a:latin typeface="Arial"/>
                <a:cs typeface="Arial"/>
              </a:rPr>
              <a:t> </a:t>
            </a:r>
            <a:r>
              <a:rPr sz="1050" spc="-30" dirty="0">
                <a:solidFill>
                  <a:srgbClr val="1F1F1F"/>
                </a:solidFill>
                <a:latin typeface="Arial"/>
                <a:cs typeface="Arial"/>
              </a:rPr>
              <a:t>AG</a:t>
            </a:r>
            <a:r>
              <a:rPr sz="1050" spc="90" dirty="0">
                <a:solidFill>
                  <a:srgbClr val="1F1F1F"/>
                </a:solidFill>
                <a:latin typeface="Arial"/>
                <a:cs typeface="Arial"/>
              </a:rPr>
              <a:t> </a:t>
            </a:r>
            <a:r>
              <a:rPr sz="1050" dirty="0">
                <a:solidFill>
                  <a:srgbClr val="1F1F1F"/>
                </a:solidFill>
                <a:latin typeface="Arial"/>
                <a:cs typeface="Arial"/>
              </a:rPr>
              <a:t>and</a:t>
            </a:r>
            <a:r>
              <a:rPr sz="1050" spc="20" dirty="0">
                <a:solidFill>
                  <a:srgbClr val="1F1F1F"/>
                </a:solidFill>
                <a:latin typeface="Arial"/>
                <a:cs typeface="Arial"/>
              </a:rPr>
              <a:t> </a:t>
            </a:r>
            <a:r>
              <a:rPr sz="1050" dirty="0">
                <a:solidFill>
                  <a:srgbClr val="1F1F1F"/>
                </a:solidFill>
                <a:latin typeface="Arial"/>
                <a:cs typeface="Arial"/>
              </a:rPr>
              <a:t>the</a:t>
            </a:r>
            <a:r>
              <a:rPr sz="1050" spc="20" dirty="0">
                <a:solidFill>
                  <a:srgbClr val="1F1F1F"/>
                </a:solidFill>
                <a:latin typeface="Arial"/>
                <a:cs typeface="Arial"/>
              </a:rPr>
              <a:t> </a:t>
            </a:r>
            <a:r>
              <a:rPr sz="1050" dirty="0">
                <a:solidFill>
                  <a:srgbClr val="1F1F1F"/>
                </a:solidFill>
                <a:latin typeface="Arial"/>
                <a:cs typeface="Arial"/>
              </a:rPr>
              <a:t>acquisition</a:t>
            </a:r>
            <a:r>
              <a:rPr sz="1050" spc="55" dirty="0">
                <a:solidFill>
                  <a:srgbClr val="1F1F1F"/>
                </a:solidFill>
                <a:latin typeface="Arial"/>
                <a:cs typeface="Arial"/>
              </a:rPr>
              <a:t> </a:t>
            </a:r>
            <a:r>
              <a:rPr sz="1050" dirty="0">
                <a:solidFill>
                  <a:srgbClr val="1F1F1F"/>
                </a:solidFill>
                <a:latin typeface="Arial"/>
                <a:cs typeface="Arial"/>
              </a:rPr>
              <a:t>of</a:t>
            </a:r>
            <a:r>
              <a:rPr sz="1050" spc="80" dirty="0">
                <a:solidFill>
                  <a:srgbClr val="1F1F1F"/>
                </a:solidFill>
                <a:latin typeface="Arial"/>
                <a:cs typeface="Arial"/>
              </a:rPr>
              <a:t> </a:t>
            </a:r>
            <a:r>
              <a:rPr sz="1050" dirty="0">
                <a:solidFill>
                  <a:srgbClr val="1F1F1F"/>
                </a:solidFill>
                <a:latin typeface="Arial"/>
                <a:cs typeface="Arial"/>
              </a:rPr>
              <a:t>new</a:t>
            </a:r>
            <a:r>
              <a:rPr sz="1050" spc="95" dirty="0">
                <a:solidFill>
                  <a:srgbClr val="1F1F1F"/>
                </a:solidFill>
                <a:latin typeface="Arial"/>
                <a:cs typeface="Arial"/>
              </a:rPr>
              <a:t> </a:t>
            </a:r>
            <a:r>
              <a:rPr sz="1050" dirty="0">
                <a:solidFill>
                  <a:srgbClr val="1F1F1F"/>
                </a:solidFill>
                <a:latin typeface="Arial"/>
                <a:cs typeface="Arial"/>
              </a:rPr>
              <a:t>issue</a:t>
            </a:r>
            <a:r>
              <a:rPr sz="1050" spc="60" dirty="0">
                <a:solidFill>
                  <a:srgbClr val="1F1F1F"/>
                </a:solidFill>
                <a:latin typeface="Arial"/>
                <a:cs typeface="Arial"/>
              </a:rPr>
              <a:t> </a:t>
            </a:r>
            <a:r>
              <a:rPr sz="1050" dirty="0">
                <a:solidFill>
                  <a:srgbClr val="1F1F1F"/>
                </a:solidFill>
                <a:latin typeface="Arial"/>
                <a:cs typeface="Arial"/>
              </a:rPr>
              <a:t>shares</a:t>
            </a:r>
            <a:r>
              <a:rPr sz="1050" spc="85" dirty="0">
                <a:solidFill>
                  <a:srgbClr val="1F1F1F"/>
                </a:solidFill>
                <a:latin typeface="Arial"/>
                <a:cs typeface="Arial"/>
              </a:rPr>
              <a:t> </a:t>
            </a:r>
            <a:r>
              <a:rPr sz="1050" dirty="0">
                <a:solidFill>
                  <a:srgbClr val="1F1F1F"/>
                </a:solidFill>
                <a:latin typeface="Arial"/>
                <a:cs typeface="Arial"/>
              </a:rPr>
              <a:t>or</a:t>
            </a:r>
            <a:r>
              <a:rPr sz="1050" spc="70" dirty="0">
                <a:solidFill>
                  <a:srgbClr val="1F1F1F"/>
                </a:solidFill>
                <a:latin typeface="Arial"/>
                <a:cs typeface="Arial"/>
              </a:rPr>
              <a:t> </a:t>
            </a:r>
            <a:r>
              <a:rPr sz="1050" dirty="0">
                <a:solidFill>
                  <a:srgbClr val="1F1F1F"/>
                </a:solidFill>
                <a:latin typeface="Arial"/>
                <a:cs typeface="Arial"/>
              </a:rPr>
              <a:t>the</a:t>
            </a:r>
            <a:r>
              <a:rPr sz="1050" spc="10" dirty="0">
                <a:solidFill>
                  <a:srgbClr val="1F1F1F"/>
                </a:solidFill>
                <a:latin typeface="Arial"/>
                <a:cs typeface="Arial"/>
              </a:rPr>
              <a:t> </a:t>
            </a:r>
            <a:r>
              <a:rPr sz="1050" dirty="0">
                <a:solidFill>
                  <a:srgbClr val="1F1F1F"/>
                </a:solidFill>
                <a:latin typeface="Arial"/>
                <a:cs typeface="Arial"/>
              </a:rPr>
              <a:t>sale</a:t>
            </a:r>
            <a:r>
              <a:rPr sz="1050" spc="15" dirty="0">
                <a:solidFill>
                  <a:srgbClr val="1F1F1F"/>
                </a:solidFill>
                <a:latin typeface="Arial"/>
                <a:cs typeface="Arial"/>
              </a:rPr>
              <a:t> </a:t>
            </a:r>
            <a:r>
              <a:rPr sz="1050" dirty="0">
                <a:solidFill>
                  <a:srgbClr val="1F1F1F"/>
                </a:solidFill>
                <a:latin typeface="Arial"/>
                <a:cs typeface="Arial"/>
              </a:rPr>
              <a:t>of</a:t>
            </a:r>
            <a:r>
              <a:rPr sz="1050" spc="75" dirty="0">
                <a:solidFill>
                  <a:srgbClr val="1F1F1F"/>
                </a:solidFill>
                <a:latin typeface="Arial"/>
                <a:cs typeface="Arial"/>
              </a:rPr>
              <a:t> </a:t>
            </a:r>
            <a:r>
              <a:rPr sz="1050" dirty="0">
                <a:solidFill>
                  <a:srgbClr val="1F1F1F"/>
                </a:solidFill>
                <a:latin typeface="Arial"/>
                <a:cs typeface="Arial"/>
              </a:rPr>
              <a:t>Bitfold</a:t>
            </a:r>
            <a:r>
              <a:rPr sz="1050" spc="20" dirty="0">
                <a:solidFill>
                  <a:srgbClr val="1F1F1F"/>
                </a:solidFill>
                <a:latin typeface="Arial"/>
                <a:cs typeface="Arial"/>
              </a:rPr>
              <a:t> </a:t>
            </a:r>
            <a:r>
              <a:rPr sz="1050" spc="-30" dirty="0">
                <a:solidFill>
                  <a:srgbClr val="1F1F1F"/>
                </a:solidFill>
                <a:latin typeface="Arial"/>
                <a:cs typeface="Arial"/>
              </a:rPr>
              <a:t>AG</a:t>
            </a:r>
            <a:r>
              <a:rPr sz="1050" spc="90" dirty="0">
                <a:solidFill>
                  <a:srgbClr val="1F1F1F"/>
                </a:solidFill>
                <a:latin typeface="Arial"/>
                <a:cs typeface="Arial"/>
              </a:rPr>
              <a:t> </a:t>
            </a:r>
            <a:r>
              <a:rPr sz="1050" dirty="0">
                <a:solidFill>
                  <a:srgbClr val="1F1F1F"/>
                </a:solidFill>
                <a:latin typeface="Arial"/>
                <a:cs typeface="Arial"/>
              </a:rPr>
              <a:t>shares</a:t>
            </a:r>
            <a:r>
              <a:rPr sz="1050" spc="85" dirty="0">
                <a:solidFill>
                  <a:srgbClr val="1F1F1F"/>
                </a:solidFill>
                <a:latin typeface="Arial"/>
                <a:cs typeface="Arial"/>
              </a:rPr>
              <a:t> </a:t>
            </a:r>
            <a:r>
              <a:rPr sz="1050" dirty="0">
                <a:solidFill>
                  <a:srgbClr val="1F1F1F"/>
                </a:solidFill>
                <a:latin typeface="Arial"/>
                <a:cs typeface="Arial"/>
              </a:rPr>
              <a:t>by</a:t>
            </a:r>
            <a:r>
              <a:rPr sz="1050" spc="55" dirty="0">
                <a:solidFill>
                  <a:srgbClr val="1F1F1F"/>
                </a:solidFill>
                <a:latin typeface="Arial"/>
                <a:cs typeface="Arial"/>
              </a:rPr>
              <a:t> </a:t>
            </a:r>
            <a:r>
              <a:rPr sz="1050" spc="-25" dirty="0">
                <a:solidFill>
                  <a:srgbClr val="1F1F1F"/>
                </a:solidFill>
                <a:latin typeface="Arial"/>
                <a:cs typeface="Arial"/>
              </a:rPr>
              <a:t>its </a:t>
            </a:r>
            <a:r>
              <a:rPr sz="1050" spc="-10" dirty="0">
                <a:solidFill>
                  <a:srgbClr val="1F1F1F"/>
                </a:solidFill>
                <a:latin typeface="Arial"/>
                <a:cs typeface="Arial"/>
              </a:rPr>
              <a:t>shareholder,</a:t>
            </a:r>
            <a:r>
              <a:rPr sz="1050" spc="35" dirty="0">
                <a:solidFill>
                  <a:srgbClr val="1F1F1F"/>
                </a:solidFill>
                <a:latin typeface="Arial"/>
                <a:cs typeface="Arial"/>
              </a:rPr>
              <a:t> </a:t>
            </a:r>
            <a:r>
              <a:rPr sz="1050" dirty="0">
                <a:solidFill>
                  <a:srgbClr val="1F1F1F"/>
                </a:solidFill>
                <a:latin typeface="Arial"/>
                <a:cs typeface="Arial"/>
              </a:rPr>
              <a:t>i.e.</a:t>
            </a:r>
            <a:r>
              <a:rPr sz="1050" spc="30" dirty="0">
                <a:solidFill>
                  <a:srgbClr val="1F1F1F"/>
                </a:solidFill>
                <a:latin typeface="Arial"/>
                <a:cs typeface="Arial"/>
              </a:rPr>
              <a:t> </a:t>
            </a:r>
            <a:r>
              <a:rPr sz="1050" dirty="0">
                <a:solidFill>
                  <a:srgbClr val="1F1F1F"/>
                </a:solidFill>
                <a:latin typeface="Arial"/>
                <a:cs typeface="Arial"/>
              </a:rPr>
              <a:t>the</a:t>
            </a:r>
            <a:r>
              <a:rPr sz="1050" spc="-25" dirty="0">
                <a:solidFill>
                  <a:srgbClr val="1F1F1F"/>
                </a:solidFill>
                <a:latin typeface="Arial"/>
                <a:cs typeface="Arial"/>
              </a:rPr>
              <a:t> </a:t>
            </a:r>
            <a:r>
              <a:rPr sz="1050" spc="-40" dirty="0">
                <a:solidFill>
                  <a:srgbClr val="1F1F1F"/>
                </a:solidFill>
                <a:latin typeface="Arial"/>
                <a:cs typeface="Arial"/>
              </a:rPr>
              <a:t>"BLOCKCHAIN</a:t>
            </a:r>
            <a:r>
              <a:rPr sz="1050" spc="30" dirty="0">
                <a:solidFill>
                  <a:srgbClr val="1F1F1F"/>
                </a:solidFill>
                <a:latin typeface="Arial"/>
                <a:cs typeface="Arial"/>
              </a:rPr>
              <a:t> </a:t>
            </a:r>
            <a:r>
              <a:rPr sz="1050" spc="-45" dirty="0">
                <a:solidFill>
                  <a:srgbClr val="1F1F1F"/>
                </a:solidFill>
                <a:latin typeface="Arial"/>
                <a:cs typeface="Arial"/>
              </a:rPr>
              <a:t>DEVELOPMENT</a:t>
            </a:r>
            <a:r>
              <a:rPr sz="1050" spc="20" dirty="0">
                <a:solidFill>
                  <a:srgbClr val="1F1F1F"/>
                </a:solidFill>
                <a:latin typeface="Arial"/>
                <a:cs typeface="Arial"/>
              </a:rPr>
              <a:t> </a:t>
            </a:r>
            <a:r>
              <a:rPr sz="1050" spc="-45" dirty="0">
                <a:solidFill>
                  <a:srgbClr val="1F1F1F"/>
                </a:solidFill>
                <a:latin typeface="Arial"/>
                <a:cs typeface="Arial"/>
              </a:rPr>
              <a:t>FOUNDATION"</a:t>
            </a:r>
            <a:r>
              <a:rPr sz="1050" spc="25" dirty="0">
                <a:solidFill>
                  <a:srgbClr val="1F1F1F"/>
                </a:solidFill>
                <a:latin typeface="Arial"/>
                <a:cs typeface="Arial"/>
              </a:rPr>
              <a:t> </a:t>
            </a:r>
            <a:r>
              <a:rPr sz="1050" dirty="0">
                <a:solidFill>
                  <a:srgbClr val="1F1F1F"/>
                </a:solidFill>
                <a:latin typeface="Arial"/>
                <a:cs typeface="Arial"/>
              </a:rPr>
              <a:t>based</a:t>
            </a:r>
            <a:r>
              <a:rPr sz="1050" spc="-15" dirty="0">
                <a:solidFill>
                  <a:srgbClr val="1F1F1F"/>
                </a:solidFill>
                <a:latin typeface="Arial"/>
                <a:cs typeface="Arial"/>
              </a:rPr>
              <a:t> </a:t>
            </a:r>
            <a:r>
              <a:rPr sz="1050" dirty="0">
                <a:solidFill>
                  <a:srgbClr val="1F1F1F"/>
                </a:solidFill>
                <a:latin typeface="Arial"/>
                <a:cs typeface="Arial"/>
              </a:rPr>
              <a:t>in</a:t>
            </a:r>
            <a:r>
              <a:rPr sz="1050" spc="-15" dirty="0">
                <a:solidFill>
                  <a:srgbClr val="1F1F1F"/>
                </a:solidFill>
                <a:latin typeface="Arial"/>
                <a:cs typeface="Arial"/>
              </a:rPr>
              <a:t> </a:t>
            </a:r>
            <a:r>
              <a:rPr sz="1050" spc="-10" dirty="0">
                <a:solidFill>
                  <a:srgbClr val="1F1F1F"/>
                </a:solidFill>
                <a:latin typeface="Arial"/>
                <a:cs typeface="Arial"/>
              </a:rPr>
              <a:t>Łódź,</a:t>
            </a:r>
            <a:r>
              <a:rPr sz="1050" spc="25" dirty="0">
                <a:solidFill>
                  <a:srgbClr val="1F1F1F"/>
                </a:solidFill>
                <a:latin typeface="Arial"/>
                <a:cs typeface="Arial"/>
              </a:rPr>
              <a:t> </a:t>
            </a:r>
            <a:r>
              <a:rPr sz="1050" dirty="0">
                <a:solidFill>
                  <a:srgbClr val="1F1F1F"/>
                </a:solidFill>
                <a:latin typeface="Arial"/>
                <a:cs typeface="Arial"/>
              </a:rPr>
              <a:t>intended</a:t>
            </a:r>
            <a:r>
              <a:rPr sz="1050" spc="15" dirty="0">
                <a:solidFill>
                  <a:srgbClr val="1F1F1F"/>
                </a:solidFill>
                <a:latin typeface="Arial"/>
                <a:cs typeface="Arial"/>
              </a:rPr>
              <a:t> </a:t>
            </a:r>
            <a:r>
              <a:rPr sz="1050" dirty="0">
                <a:solidFill>
                  <a:srgbClr val="1F1F1F"/>
                </a:solidFill>
                <a:latin typeface="Arial"/>
                <a:cs typeface="Arial"/>
              </a:rPr>
              <a:t>for</a:t>
            </a:r>
            <a:r>
              <a:rPr sz="1050" spc="45" dirty="0">
                <a:solidFill>
                  <a:srgbClr val="1F1F1F"/>
                </a:solidFill>
                <a:latin typeface="Arial"/>
                <a:cs typeface="Arial"/>
              </a:rPr>
              <a:t> </a:t>
            </a:r>
            <a:r>
              <a:rPr sz="1050" dirty="0">
                <a:solidFill>
                  <a:srgbClr val="1F1F1F"/>
                </a:solidFill>
                <a:latin typeface="Arial"/>
                <a:cs typeface="Arial"/>
              </a:rPr>
              <a:t>the</a:t>
            </a:r>
            <a:r>
              <a:rPr sz="1050" spc="-20" dirty="0">
                <a:solidFill>
                  <a:srgbClr val="1F1F1F"/>
                </a:solidFill>
                <a:latin typeface="Arial"/>
                <a:cs typeface="Arial"/>
              </a:rPr>
              <a:t> </a:t>
            </a:r>
            <a:r>
              <a:rPr sz="1050" dirty="0">
                <a:solidFill>
                  <a:srgbClr val="1F1F1F"/>
                </a:solidFill>
                <a:latin typeface="Arial"/>
                <a:cs typeface="Arial"/>
              </a:rPr>
              <a:t>development</a:t>
            </a:r>
            <a:r>
              <a:rPr sz="1050" spc="65" dirty="0">
                <a:solidFill>
                  <a:srgbClr val="1F1F1F"/>
                </a:solidFill>
                <a:latin typeface="Arial"/>
                <a:cs typeface="Arial"/>
              </a:rPr>
              <a:t> </a:t>
            </a:r>
            <a:r>
              <a:rPr sz="1050" dirty="0">
                <a:solidFill>
                  <a:srgbClr val="1F1F1F"/>
                </a:solidFill>
                <a:latin typeface="Arial"/>
                <a:cs typeface="Arial"/>
              </a:rPr>
              <a:t>of</a:t>
            </a:r>
            <a:r>
              <a:rPr sz="1050" spc="45" dirty="0">
                <a:solidFill>
                  <a:srgbClr val="1F1F1F"/>
                </a:solidFill>
                <a:latin typeface="Arial"/>
                <a:cs typeface="Arial"/>
              </a:rPr>
              <a:t> </a:t>
            </a:r>
            <a:r>
              <a:rPr sz="1050" dirty="0">
                <a:solidFill>
                  <a:srgbClr val="1F1F1F"/>
                </a:solidFill>
                <a:latin typeface="Arial"/>
                <a:cs typeface="Arial"/>
              </a:rPr>
              <a:t>the</a:t>
            </a:r>
            <a:r>
              <a:rPr sz="1050" spc="-25" dirty="0">
                <a:solidFill>
                  <a:srgbClr val="1F1F1F"/>
                </a:solidFill>
                <a:latin typeface="Arial"/>
                <a:cs typeface="Arial"/>
              </a:rPr>
              <a:t> </a:t>
            </a:r>
            <a:r>
              <a:rPr sz="1050" dirty="0">
                <a:solidFill>
                  <a:srgbClr val="1F1F1F"/>
                </a:solidFill>
                <a:latin typeface="Arial"/>
                <a:cs typeface="Arial"/>
              </a:rPr>
              <a:t>Bitfold</a:t>
            </a:r>
            <a:r>
              <a:rPr sz="1050" spc="-10" dirty="0">
                <a:solidFill>
                  <a:srgbClr val="1F1F1F"/>
                </a:solidFill>
                <a:latin typeface="Arial"/>
                <a:cs typeface="Arial"/>
              </a:rPr>
              <a:t> project.</a:t>
            </a:r>
            <a:endParaRPr sz="1050" dirty="0">
              <a:latin typeface="Arial"/>
              <a:cs typeface="Arial"/>
            </a:endParaRPr>
          </a:p>
        </p:txBody>
      </p:sp>
      <p:grpSp>
        <p:nvGrpSpPr>
          <p:cNvPr id="15" name="object 15"/>
          <p:cNvGrpSpPr/>
          <p:nvPr/>
        </p:nvGrpSpPr>
        <p:grpSpPr>
          <a:xfrm>
            <a:off x="9525" y="6343650"/>
            <a:ext cx="12182475" cy="519430"/>
            <a:chOff x="9525" y="6343650"/>
            <a:chExt cx="12182475" cy="519430"/>
          </a:xfrm>
        </p:grpSpPr>
        <p:sp>
          <p:nvSpPr>
            <p:cNvPr id="16" name="object 16"/>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17" name="object 17"/>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18" name="object 18"/>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pic>
        <p:nvPicPr>
          <p:cNvPr id="20" name="Obraz 19" descr="Obraz zawierający zrzut ekranu, krąg, Grafika, design&#10;&#10;Zawartość wygenerowana przez sztuczną inteligencję może być niepoprawna.">
            <a:extLst>
              <a:ext uri="{FF2B5EF4-FFF2-40B4-BE49-F238E27FC236}">
                <a16:creationId xmlns:a16="http://schemas.microsoft.com/office/drawing/2014/main" id="{EBC86BA1-F4D1-DBB8-43D3-732D2403F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66" y="41905"/>
            <a:ext cx="12191999" cy="502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6480" y="1652894"/>
            <a:ext cx="3227070" cy="521334"/>
          </a:xfrm>
          <a:prstGeom prst="rect">
            <a:avLst/>
          </a:prstGeom>
        </p:spPr>
        <p:txBody>
          <a:bodyPr vert="horz" wrap="square" lIns="0" tIns="46355" rIns="0" bIns="0" rtlCol="0">
            <a:spAutoFit/>
          </a:bodyPr>
          <a:lstStyle/>
          <a:p>
            <a:pPr marL="12700">
              <a:lnSpc>
                <a:spcPct val="100000"/>
              </a:lnSpc>
              <a:spcBef>
                <a:spcPts val="365"/>
              </a:spcBef>
            </a:pPr>
            <a:r>
              <a:rPr sz="1400" b="1" dirty="0">
                <a:latin typeface="Arial"/>
                <a:cs typeface="Arial"/>
              </a:rPr>
              <a:t>TAM</a:t>
            </a:r>
            <a:r>
              <a:rPr sz="1400" b="1" spc="-60" dirty="0">
                <a:latin typeface="Arial"/>
                <a:cs typeface="Arial"/>
              </a:rPr>
              <a:t> </a:t>
            </a:r>
            <a:r>
              <a:rPr sz="1400" b="1" spc="95" dirty="0">
                <a:latin typeface="Arial"/>
                <a:cs typeface="Arial"/>
              </a:rPr>
              <a:t>-</a:t>
            </a:r>
            <a:r>
              <a:rPr sz="1400" b="1" spc="-45" dirty="0">
                <a:latin typeface="Arial"/>
                <a:cs typeface="Arial"/>
              </a:rPr>
              <a:t> </a:t>
            </a:r>
            <a:r>
              <a:rPr sz="1400" b="1" spc="-60" dirty="0">
                <a:latin typeface="Arial"/>
                <a:cs typeface="Arial"/>
              </a:rPr>
              <a:t>Global</a:t>
            </a:r>
            <a:r>
              <a:rPr sz="1400" b="1" spc="-90" dirty="0">
                <a:latin typeface="Arial"/>
                <a:cs typeface="Arial"/>
              </a:rPr>
              <a:t> </a:t>
            </a:r>
            <a:r>
              <a:rPr sz="1400" b="1" spc="-50" dirty="0">
                <a:latin typeface="Arial"/>
                <a:cs typeface="Arial"/>
              </a:rPr>
              <a:t>crypto</a:t>
            </a:r>
            <a:r>
              <a:rPr sz="1400" b="1" spc="-65" dirty="0">
                <a:latin typeface="Arial"/>
                <a:cs typeface="Arial"/>
              </a:rPr>
              <a:t> </a:t>
            </a:r>
            <a:r>
              <a:rPr sz="1400" b="1" spc="-20" dirty="0">
                <a:latin typeface="Arial"/>
                <a:cs typeface="Arial"/>
              </a:rPr>
              <a:t>wallets</a:t>
            </a:r>
            <a:r>
              <a:rPr sz="1400" b="1" spc="5" dirty="0">
                <a:latin typeface="Arial"/>
                <a:cs typeface="Arial"/>
              </a:rPr>
              <a:t> </a:t>
            </a:r>
            <a:r>
              <a:rPr sz="1400" b="1" spc="-30" dirty="0">
                <a:latin typeface="Arial"/>
                <a:cs typeface="Arial"/>
              </a:rPr>
              <a:t>market</a:t>
            </a:r>
            <a:r>
              <a:rPr sz="1400" b="1" spc="-45" dirty="0">
                <a:latin typeface="Arial"/>
                <a:cs typeface="Arial"/>
              </a:rPr>
              <a:t> </a:t>
            </a:r>
            <a:r>
              <a:rPr sz="1400" b="1" spc="-20" dirty="0">
                <a:latin typeface="Arial"/>
                <a:cs typeface="Arial"/>
              </a:rPr>
              <a:t>size</a:t>
            </a:r>
            <a:endParaRPr sz="1400" dirty="0">
              <a:latin typeface="Arial"/>
              <a:cs typeface="Arial"/>
            </a:endParaRPr>
          </a:p>
          <a:p>
            <a:pPr marL="251460" indent="-181610">
              <a:lnSpc>
                <a:spcPct val="100000"/>
              </a:lnSpc>
              <a:spcBef>
                <a:spcPts val="270"/>
              </a:spcBef>
              <a:buClr>
                <a:srgbClr val="2F44BA"/>
              </a:buClr>
              <a:buSzPct val="57142"/>
              <a:buFont typeface="Times New Roman"/>
              <a:buChar char="○"/>
              <a:tabLst>
                <a:tab pos="251460" algn="l"/>
              </a:tabLst>
            </a:pPr>
            <a:r>
              <a:rPr sz="1400" spc="-10" dirty="0">
                <a:solidFill>
                  <a:srgbClr val="343434"/>
                </a:solidFill>
                <a:latin typeface="Arial"/>
                <a:cs typeface="Arial"/>
              </a:rPr>
              <a:t>Grows</a:t>
            </a:r>
            <a:r>
              <a:rPr sz="1400" spc="-50" dirty="0">
                <a:solidFill>
                  <a:srgbClr val="343434"/>
                </a:solidFill>
                <a:latin typeface="Arial"/>
                <a:cs typeface="Arial"/>
              </a:rPr>
              <a:t> </a:t>
            </a:r>
            <a:r>
              <a:rPr sz="1400" dirty="0">
                <a:solidFill>
                  <a:srgbClr val="343434"/>
                </a:solidFill>
                <a:latin typeface="Arial"/>
                <a:cs typeface="Arial"/>
              </a:rPr>
              <a:t>at </a:t>
            </a:r>
            <a:r>
              <a:rPr sz="1400" b="1" spc="-125" dirty="0">
                <a:solidFill>
                  <a:srgbClr val="343434"/>
                </a:solidFill>
                <a:latin typeface="Arial"/>
                <a:cs typeface="Arial"/>
              </a:rPr>
              <a:t>CAGR</a:t>
            </a:r>
            <a:r>
              <a:rPr sz="1400" b="1" spc="-5" dirty="0">
                <a:solidFill>
                  <a:srgbClr val="343434"/>
                </a:solidFill>
                <a:latin typeface="Arial"/>
                <a:cs typeface="Arial"/>
              </a:rPr>
              <a:t> </a:t>
            </a:r>
            <a:r>
              <a:rPr sz="1400" b="1" spc="-25" dirty="0">
                <a:solidFill>
                  <a:srgbClr val="343434"/>
                </a:solidFill>
                <a:latin typeface="Arial"/>
                <a:cs typeface="Arial"/>
              </a:rPr>
              <a:t>22%</a:t>
            </a:r>
            <a:endParaRPr sz="1400" dirty="0">
              <a:latin typeface="Arial"/>
              <a:cs typeface="Arial"/>
            </a:endParaRPr>
          </a:p>
        </p:txBody>
      </p:sp>
      <p:sp>
        <p:nvSpPr>
          <p:cNvPr id="3" name="object 3"/>
          <p:cNvSpPr txBox="1"/>
          <p:nvPr/>
        </p:nvSpPr>
        <p:spPr>
          <a:xfrm>
            <a:off x="1048067" y="3020377"/>
            <a:ext cx="3343275" cy="481330"/>
          </a:xfrm>
          <a:prstGeom prst="rect">
            <a:avLst/>
          </a:prstGeom>
        </p:spPr>
        <p:txBody>
          <a:bodyPr vert="horz" wrap="square" lIns="0" tIns="15875" rIns="0" bIns="0" rtlCol="0">
            <a:spAutoFit/>
          </a:bodyPr>
          <a:lstStyle/>
          <a:p>
            <a:pPr marL="12700">
              <a:lnSpc>
                <a:spcPct val="100000"/>
              </a:lnSpc>
              <a:spcBef>
                <a:spcPts val="125"/>
              </a:spcBef>
            </a:pPr>
            <a:r>
              <a:rPr sz="1550" b="1" dirty="0">
                <a:latin typeface="Arial"/>
                <a:cs typeface="Arial"/>
              </a:rPr>
              <a:t>SAM</a:t>
            </a:r>
            <a:r>
              <a:rPr sz="1550" b="1" spc="-90" dirty="0">
                <a:latin typeface="Arial"/>
                <a:cs typeface="Arial"/>
              </a:rPr>
              <a:t> </a:t>
            </a:r>
            <a:r>
              <a:rPr sz="1550" b="1" spc="105" dirty="0">
                <a:latin typeface="Arial"/>
                <a:cs typeface="Arial"/>
              </a:rPr>
              <a:t>-</a:t>
            </a:r>
            <a:r>
              <a:rPr sz="1550" b="1" spc="-65" dirty="0">
                <a:latin typeface="Arial"/>
                <a:cs typeface="Arial"/>
              </a:rPr>
              <a:t> </a:t>
            </a:r>
            <a:r>
              <a:rPr sz="1550" b="1" spc="-20" dirty="0">
                <a:latin typeface="Arial"/>
                <a:cs typeface="Arial"/>
              </a:rPr>
              <a:t>Hardware</a:t>
            </a:r>
            <a:r>
              <a:rPr sz="1550" b="1" spc="-50" dirty="0">
                <a:latin typeface="Arial"/>
                <a:cs typeface="Arial"/>
              </a:rPr>
              <a:t> </a:t>
            </a:r>
            <a:r>
              <a:rPr sz="1550" b="1" dirty="0">
                <a:latin typeface="Arial"/>
                <a:cs typeface="Arial"/>
              </a:rPr>
              <a:t>wallets</a:t>
            </a:r>
            <a:r>
              <a:rPr sz="1550" b="1" spc="-10" dirty="0">
                <a:latin typeface="Arial"/>
                <a:cs typeface="Arial"/>
              </a:rPr>
              <a:t> </a:t>
            </a:r>
            <a:r>
              <a:rPr sz="1550" b="1" dirty="0">
                <a:latin typeface="Arial"/>
                <a:cs typeface="Arial"/>
              </a:rPr>
              <a:t>market</a:t>
            </a:r>
            <a:r>
              <a:rPr sz="1550" b="1" spc="-35" dirty="0">
                <a:latin typeface="Arial"/>
                <a:cs typeface="Arial"/>
              </a:rPr>
              <a:t> </a:t>
            </a:r>
            <a:r>
              <a:rPr sz="1550" b="1" spc="-20" dirty="0">
                <a:latin typeface="Arial"/>
                <a:cs typeface="Arial"/>
              </a:rPr>
              <a:t>size</a:t>
            </a:r>
            <a:endParaRPr sz="1550" dirty="0">
              <a:latin typeface="Arial"/>
              <a:cs typeface="Arial"/>
            </a:endParaRPr>
          </a:p>
          <a:p>
            <a:pPr marL="252095" indent="-181610">
              <a:lnSpc>
                <a:spcPct val="100000"/>
              </a:lnSpc>
              <a:spcBef>
                <a:spcPts val="20"/>
              </a:spcBef>
              <a:buClr>
                <a:srgbClr val="2F44BA"/>
              </a:buClr>
              <a:buSzPct val="57142"/>
              <a:buFont typeface="Times New Roman"/>
              <a:buChar char="○"/>
              <a:tabLst>
                <a:tab pos="252095" algn="l"/>
              </a:tabLst>
            </a:pPr>
            <a:r>
              <a:rPr sz="1400" spc="-10" dirty="0">
                <a:solidFill>
                  <a:srgbClr val="343434"/>
                </a:solidFill>
                <a:latin typeface="Arial"/>
                <a:cs typeface="Arial"/>
              </a:rPr>
              <a:t>Grows</a:t>
            </a:r>
            <a:r>
              <a:rPr sz="1400" spc="-55" dirty="0">
                <a:solidFill>
                  <a:srgbClr val="343434"/>
                </a:solidFill>
                <a:latin typeface="Arial"/>
                <a:cs typeface="Arial"/>
              </a:rPr>
              <a:t> </a:t>
            </a:r>
            <a:r>
              <a:rPr sz="1400" dirty="0">
                <a:solidFill>
                  <a:srgbClr val="343434"/>
                </a:solidFill>
                <a:latin typeface="Arial"/>
                <a:cs typeface="Arial"/>
              </a:rPr>
              <a:t>at</a:t>
            </a:r>
            <a:r>
              <a:rPr sz="1400" spc="-5" dirty="0">
                <a:solidFill>
                  <a:srgbClr val="343434"/>
                </a:solidFill>
                <a:latin typeface="Arial"/>
                <a:cs typeface="Arial"/>
              </a:rPr>
              <a:t> </a:t>
            </a:r>
            <a:r>
              <a:rPr sz="1400" b="1" spc="-125" dirty="0">
                <a:solidFill>
                  <a:srgbClr val="343434"/>
                </a:solidFill>
                <a:latin typeface="Arial"/>
                <a:cs typeface="Arial"/>
              </a:rPr>
              <a:t>CAGR</a:t>
            </a:r>
            <a:r>
              <a:rPr sz="1400" b="1" spc="-10" dirty="0">
                <a:solidFill>
                  <a:srgbClr val="343434"/>
                </a:solidFill>
                <a:latin typeface="Arial"/>
                <a:cs typeface="Arial"/>
              </a:rPr>
              <a:t> </a:t>
            </a:r>
            <a:r>
              <a:rPr sz="1400" b="1" dirty="0">
                <a:solidFill>
                  <a:srgbClr val="343434"/>
                </a:solidFill>
                <a:latin typeface="Arial"/>
                <a:cs typeface="Arial"/>
              </a:rPr>
              <a:t>of</a:t>
            </a:r>
            <a:r>
              <a:rPr sz="1400" b="1" spc="-55" dirty="0">
                <a:solidFill>
                  <a:srgbClr val="343434"/>
                </a:solidFill>
                <a:latin typeface="Arial"/>
                <a:cs typeface="Arial"/>
              </a:rPr>
              <a:t> </a:t>
            </a:r>
            <a:r>
              <a:rPr sz="1400" b="1" spc="-25" dirty="0">
                <a:solidFill>
                  <a:srgbClr val="343434"/>
                </a:solidFill>
                <a:latin typeface="Arial"/>
                <a:cs typeface="Arial"/>
              </a:rPr>
              <a:t>34%</a:t>
            </a:r>
            <a:endParaRPr sz="1400" dirty="0">
              <a:latin typeface="Arial"/>
              <a:cs typeface="Arial"/>
            </a:endParaRPr>
          </a:p>
        </p:txBody>
      </p:sp>
      <p:sp>
        <p:nvSpPr>
          <p:cNvPr id="4" name="object 4"/>
          <p:cNvSpPr txBox="1">
            <a:spLocks noGrp="1"/>
          </p:cNvSpPr>
          <p:nvPr>
            <p:ph type="title"/>
          </p:nvPr>
        </p:nvSpPr>
        <p:spPr>
          <a:xfrm>
            <a:off x="3772153" y="360680"/>
            <a:ext cx="4796155" cy="483870"/>
          </a:xfrm>
          <a:prstGeom prst="rect">
            <a:avLst/>
          </a:prstGeom>
        </p:spPr>
        <p:txBody>
          <a:bodyPr vert="horz" wrap="square" lIns="0" tIns="13335" rIns="0" bIns="0" rtlCol="0">
            <a:spAutoFit/>
          </a:bodyPr>
          <a:lstStyle/>
          <a:p>
            <a:pPr marL="12700">
              <a:lnSpc>
                <a:spcPct val="100000"/>
              </a:lnSpc>
              <a:spcBef>
                <a:spcPts val="105"/>
              </a:spcBef>
            </a:pPr>
            <a:r>
              <a:rPr sz="3000" spc="-10" dirty="0"/>
              <a:t>Market</a:t>
            </a:r>
            <a:r>
              <a:rPr sz="3000" spc="-145" dirty="0"/>
              <a:t> </a:t>
            </a:r>
            <a:r>
              <a:rPr sz="3000" spc="-105" dirty="0"/>
              <a:t>overview</a:t>
            </a:r>
            <a:r>
              <a:rPr sz="3000" spc="-100" dirty="0"/>
              <a:t> </a:t>
            </a:r>
            <a:r>
              <a:rPr sz="3000" spc="-125" dirty="0"/>
              <a:t>and</a:t>
            </a:r>
            <a:r>
              <a:rPr sz="3000" spc="-100" dirty="0"/>
              <a:t> </a:t>
            </a:r>
            <a:r>
              <a:rPr sz="3000" spc="-50" dirty="0"/>
              <a:t>trends</a:t>
            </a:r>
            <a:endParaRPr sz="3000"/>
          </a:p>
        </p:txBody>
      </p:sp>
      <p:sp>
        <p:nvSpPr>
          <p:cNvPr id="5" name="object 5"/>
          <p:cNvSpPr txBox="1"/>
          <p:nvPr/>
        </p:nvSpPr>
        <p:spPr>
          <a:xfrm>
            <a:off x="1107122" y="5921375"/>
            <a:ext cx="7214234" cy="174625"/>
          </a:xfrm>
          <a:prstGeom prst="rect">
            <a:avLst/>
          </a:prstGeom>
        </p:spPr>
        <p:txBody>
          <a:bodyPr vert="horz" wrap="square" lIns="0" tIns="15875" rIns="0" bIns="0" rtlCol="0">
            <a:spAutoFit/>
          </a:bodyPr>
          <a:lstStyle/>
          <a:p>
            <a:pPr marL="12700">
              <a:lnSpc>
                <a:spcPct val="100000"/>
              </a:lnSpc>
              <a:spcBef>
                <a:spcPts val="125"/>
              </a:spcBef>
            </a:pPr>
            <a:r>
              <a:rPr sz="950" spc="20" dirty="0">
                <a:latin typeface="Arial"/>
                <a:cs typeface="Arial"/>
              </a:rPr>
              <a:t>Source:</a:t>
            </a:r>
            <a:r>
              <a:rPr sz="950" spc="285" dirty="0">
                <a:latin typeface="Arial"/>
                <a:cs typeface="Arial"/>
              </a:rPr>
              <a:t>  </a:t>
            </a:r>
            <a:r>
              <a:rPr sz="950" spc="20" dirty="0">
                <a:latin typeface="Arial"/>
                <a:cs typeface="Arial"/>
              </a:rPr>
              <a:t>1.</a:t>
            </a:r>
            <a:r>
              <a:rPr sz="950" dirty="0">
                <a:latin typeface="Arial"/>
                <a:cs typeface="Arial"/>
              </a:rPr>
              <a:t> </a:t>
            </a:r>
            <a:r>
              <a:rPr sz="950" spc="20" dirty="0">
                <a:latin typeface="Arial"/>
                <a:cs typeface="Arial"/>
              </a:rPr>
              <a:t>Bitfold</a:t>
            </a:r>
            <a:r>
              <a:rPr sz="950" spc="45" dirty="0">
                <a:latin typeface="Arial"/>
                <a:cs typeface="Arial"/>
              </a:rPr>
              <a:t> </a:t>
            </a:r>
            <a:r>
              <a:rPr sz="950" spc="20" dirty="0">
                <a:latin typeface="Arial"/>
                <a:cs typeface="Arial"/>
              </a:rPr>
              <a:t>hardware</a:t>
            </a:r>
            <a:r>
              <a:rPr sz="950" spc="10" dirty="0">
                <a:latin typeface="Arial"/>
                <a:cs typeface="Arial"/>
              </a:rPr>
              <a:t> </a:t>
            </a:r>
            <a:r>
              <a:rPr sz="950" spc="20" dirty="0">
                <a:latin typeface="Arial"/>
                <a:cs typeface="Arial"/>
              </a:rPr>
              <a:t>wallet</a:t>
            </a:r>
            <a:r>
              <a:rPr sz="950" spc="5" dirty="0">
                <a:latin typeface="Arial"/>
                <a:cs typeface="Arial"/>
              </a:rPr>
              <a:t> </a:t>
            </a:r>
            <a:r>
              <a:rPr sz="950" spc="20" dirty="0">
                <a:latin typeface="Arial"/>
                <a:cs typeface="Arial"/>
              </a:rPr>
              <a:t>market</a:t>
            </a:r>
            <a:r>
              <a:rPr sz="950" spc="60" dirty="0">
                <a:latin typeface="Arial"/>
                <a:cs typeface="Arial"/>
              </a:rPr>
              <a:t> </a:t>
            </a:r>
            <a:r>
              <a:rPr sz="950" spc="20" dirty="0">
                <a:latin typeface="Arial"/>
                <a:cs typeface="Arial"/>
              </a:rPr>
              <a:t>sizing</a:t>
            </a:r>
            <a:r>
              <a:rPr sz="950" spc="60" dirty="0">
                <a:latin typeface="Arial"/>
                <a:cs typeface="Arial"/>
              </a:rPr>
              <a:t> </a:t>
            </a:r>
            <a:r>
              <a:rPr sz="950" spc="20" dirty="0">
                <a:latin typeface="Arial"/>
                <a:cs typeface="Arial"/>
              </a:rPr>
              <a:t>and</a:t>
            </a:r>
            <a:r>
              <a:rPr sz="950" spc="5" dirty="0">
                <a:latin typeface="Arial"/>
                <a:cs typeface="Arial"/>
              </a:rPr>
              <a:t> </a:t>
            </a:r>
            <a:r>
              <a:rPr sz="950" spc="20" dirty="0">
                <a:latin typeface="Arial"/>
                <a:cs typeface="Arial"/>
              </a:rPr>
              <a:t>pricing</a:t>
            </a:r>
            <a:r>
              <a:rPr sz="950" spc="5" dirty="0">
                <a:latin typeface="Arial"/>
                <a:cs typeface="Arial"/>
              </a:rPr>
              <a:t> </a:t>
            </a:r>
            <a:r>
              <a:rPr sz="950" spc="20" dirty="0">
                <a:latin typeface="Arial"/>
                <a:cs typeface="Arial"/>
              </a:rPr>
              <a:t>by</a:t>
            </a:r>
            <a:r>
              <a:rPr sz="950" spc="-5" dirty="0">
                <a:latin typeface="Arial"/>
                <a:cs typeface="Arial"/>
              </a:rPr>
              <a:t> </a:t>
            </a:r>
            <a:r>
              <a:rPr sz="950" spc="10" dirty="0">
                <a:latin typeface="Arial"/>
                <a:cs typeface="Arial"/>
              </a:rPr>
              <a:t>GoGlobal</a:t>
            </a:r>
            <a:r>
              <a:rPr sz="950" spc="55" dirty="0">
                <a:latin typeface="Arial"/>
                <a:cs typeface="Arial"/>
              </a:rPr>
              <a:t> </a:t>
            </a:r>
            <a:r>
              <a:rPr sz="950" spc="20" dirty="0">
                <a:latin typeface="Arial"/>
                <a:cs typeface="Arial"/>
              </a:rPr>
              <a:t>partners</a:t>
            </a:r>
            <a:r>
              <a:rPr sz="950" spc="-5" dirty="0">
                <a:latin typeface="Arial"/>
                <a:cs typeface="Arial"/>
              </a:rPr>
              <a:t> </a:t>
            </a:r>
            <a:r>
              <a:rPr sz="950" spc="20" dirty="0">
                <a:latin typeface="Arial"/>
                <a:cs typeface="Arial"/>
              </a:rPr>
              <a:t>2.</a:t>
            </a:r>
            <a:r>
              <a:rPr sz="950" spc="25" dirty="0">
                <a:latin typeface="Arial"/>
                <a:cs typeface="Arial"/>
              </a:rPr>
              <a:t> </a:t>
            </a:r>
            <a:r>
              <a:rPr sz="950" u="sng" spc="20" dirty="0">
                <a:uFill>
                  <a:solidFill>
                    <a:srgbClr val="000000"/>
                  </a:solidFill>
                </a:uFill>
                <a:latin typeface="Arial"/>
                <a:cs typeface="Arial"/>
                <a:hlinkClick r:id="rId2"/>
              </a:rPr>
              <a:t>futuremarketinsights.com</a:t>
            </a:r>
            <a:r>
              <a:rPr sz="950" spc="305" dirty="0">
                <a:latin typeface="Arial"/>
                <a:cs typeface="Arial"/>
              </a:rPr>
              <a:t> </a:t>
            </a:r>
            <a:r>
              <a:rPr sz="950" spc="20" dirty="0">
                <a:latin typeface="Arial"/>
                <a:cs typeface="Arial"/>
              </a:rPr>
              <a:t>3.</a:t>
            </a:r>
            <a:r>
              <a:rPr sz="950" spc="-15" dirty="0">
                <a:latin typeface="Arial"/>
                <a:cs typeface="Arial"/>
              </a:rPr>
              <a:t> </a:t>
            </a:r>
            <a:r>
              <a:rPr sz="950" u="sng" spc="-10" dirty="0">
                <a:uFill>
                  <a:solidFill>
                    <a:srgbClr val="000000"/>
                  </a:solidFill>
                </a:uFill>
                <a:latin typeface="Arial"/>
                <a:cs typeface="Arial"/>
                <a:hlinkClick r:id="rId3"/>
              </a:rPr>
              <a:t>statista.com</a:t>
            </a:r>
            <a:endParaRPr sz="950">
              <a:latin typeface="Arial"/>
              <a:cs typeface="Arial"/>
            </a:endParaRPr>
          </a:p>
        </p:txBody>
      </p:sp>
      <p:grpSp>
        <p:nvGrpSpPr>
          <p:cNvPr id="6" name="object 6"/>
          <p:cNvGrpSpPr/>
          <p:nvPr/>
        </p:nvGrpSpPr>
        <p:grpSpPr>
          <a:xfrm>
            <a:off x="9525" y="6343650"/>
            <a:ext cx="12182475" cy="519430"/>
            <a:chOff x="9525" y="6343650"/>
            <a:chExt cx="12182475" cy="519430"/>
          </a:xfrm>
        </p:grpSpPr>
        <p:sp>
          <p:nvSpPr>
            <p:cNvPr id="7" name="object 7"/>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8" name="object 8"/>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grpSp>
        <p:nvGrpSpPr>
          <p:cNvPr id="9" name="object 9"/>
          <p:cNvGrpSpPr/>
          <p:nvPr/>
        </p:nvGrpSpPr>
        <p:grpSpPr>
          <a:xfrm>
            <a:off x="7391400" y="1571625"/>
            <a:ext cx="4095750" cy="4095750"/>
            <a:chOff x="7391400" y="1571625"/>
            <a:chExt cx="4095750" cy="4095750"/>
          </a:xfrm>
        </p:grpSpPr>
        <p:sp>
          <p:nvSpPr>
            <p:cNvPr id="10" name="object 10"/>
            <p:cNvSpPr/>
            <p:nvPr/>
          </p:nvSpPr>
          <p:spPr>
            <a:xfrm>
              <a:off x="7391400" y="1571625"/>
              <a:ext cx="4095750" cy="4095750"/>
            </a:xfrm>
            <a:custGeom>
              <a:avLst/>
              <a:gdLst/>
              <a:ahLst/>
              <a:cxnLst/>
              <a:rect l="l" t="t" r="r" b="b"/>
              <a:pathLst>
                <a:path w="4095750" h="4095750">
                  <a:moveTo>
                    <a:pt x="2047875" y="0"/>
                  </a:moveTo>
                  <a:lnTo>
                    <a:pt x="1999534" y="559"/>
                  </a:lnTo>
                  <a:lnTo>
                    <a:pt x="1951467" y="2228"/>
                  </a:lnTo>
                  <a:lnTo>
                    <a:pt x="1903688" y="4996"/>
                  </a:lnTo>
                  <a:lnTo>
                    <a:pt x="1856208" y="8849"/>
                  </a:lnTo>
                  <a:lnTo>
                    <a:pt x="1809039" y="13776"/>
                  </a:lnTo>
                  <a:lnTo>
                    <a:pt x="1762195" y="19764"/>
                  </a:lnTo>
                  <a:lnTo>
                    <a:pt x="1715686" y="26801"/>
                  </a:lnTo>
                  <a:lnTo>
                    <a:pt x="1669526" y="34875"/>
                  </a:lnTo>
                  <a:lnTo>
                    <a:pt x="1623726" y="43973"/>
                  </a:lnTo>
                  <a:lnTo>
                    <a:pt x="1578299" y="54083"/>
                  </a:lnTo>
                  <a:lnTo>
                    <a:pt x="1533258" y="65192"/>
                  </a:lnTo>
                  <a:lnTo>
                    <a:pt x="1488614" y="77289"/>
                  </a:lnTo>
                  <a:lnTo>
                    <a:pt x="1444380" y="90361"/>
                  </a:lnTo>
                  <a:lnTo>
                    <a:pt x="1400568" y="104397"/>
                  </a:lnTo>
                  <a:lnTo>
                    <a:pt x="1357190" y="119382"/>
                  </a:lnTo>
                  <a:lnTo>
                    <a:pt x="1314259" y="135306"/>
                  </a:lnTo>
                  <a:lnTo>
                    <a:pt x="1271787" y="152156"/>
                  </a:lnTo>
                  <a:lnTo>
                    <a:pt x="1229787" y="169920"/>
                  </a:lnTo>
                  <a:lnTo>
                    <a:pt x="1188270" y="188585"/>
                  </a:lnTo>
                  <a:lnTo>
                    <a:pt x="1147248" y="208139"/>
                  </a:lnTo>
                  <a:lnTo>
                    <a:pt x="1106735" y="228570"/>
                  </a:lnTo>
                  <a:lnTo>
                    <a:pt x="1066742" y="249865"/>
                  </a:lnTo>
                  <a:lnTo>
                    <a:pt x="1027283" y="272013"/>
                  </a:lnTo>
                  <a:lnTo>
                    <a:pt x="988368" y="295001"/>
                  </a:lnTo>
                  <a:lnTo>
                    <a:pt x="950010" y="318816"/>
                  </a:lnTo>
                  <a:lnTo>
                    <a:pt x="912222" y="343447"/>
                  </a:lnTo>
                  <a:lnTo>
                    <a:pt x="875016" y="368881"/>
                  </a:lnTo>
                  <a:lnTo>
                    <a:pt x="838404" y="395106"/>
                  </a:lnTo>
                  <a:lnTo>
                    <a:pt x="802398" y="422109"/>
                  </a:lnTo>
                  <a:lnTo>
                    <a:pt x="767011" y="449878"/>
                  </a:lnTo>
                  <a:lnTo>
                    <a:pt x="732256" y="478402"/>
                  </a:lnTo>
                  <a:lnTo>
                    <a:pt x="698143" y="507667"/>
                  </a:lnTo>
                  <a:lnTo>
                    <a:pt x="664686" y="537661"/>
                  </a:lnTo>
                  <a:lnTo>
                    <a:pt x="631897" y="568373"/>
                  </a:lnTo>
                  <a:lnTo>
                    <a:pt x="599789" y="599789"/>
                  </a:lnTo>
                  <a:lnTo>
                    <a:pt x="568373" y="631897"/>
                  </a:lnTo>
                  <a:lnTo>
                    <a:pt x="537661" y="664686"/>
                  </a:lnTo>
                  <a:lnTo>
                    <a:pt x="507667" y="698143"/>
                  </a:lnTo>
                  <a:lnTo>
                    <a:pt x="478402" y="732256"/>
                  </a:lnTo>
                  <a:lnTo>
                    <a:pt x="449878" y="767011"/>
                  </a:lnTo>
                  <a:lnTo>
                    <a:pt x="422109" y="802398"/>
                  </a:lnTo>
                  <a:lnTo>
                    <a:pt x="395106" y="838404"/>
                  </a:lnTo>
                  <a:lnTo>
                    <a:pt x="368881" y="875016"/>
                  </a:lnTo>
                  <a:lnTo>
                    <a:pt x="343447" y="912222"/>
                  </a:lnTo>
                  <a:lnTo>
                    <a:pt x="318816" y="950010"/>
                  </a:lnTo>
                  <a:lnTo>
                    <a:pt x="295001" y="988368"/>
                  </a:lnTo>
                  <a:lnTo>
                    <a:pt x="272013" y="1027283"/>
                  </a:lnTo>
                  <a:lnTo>
                    <a:pt x="249865" y="1066742"/>
                  </a:lnTo>
                  <a:lnTo>
                    <a:pt x="228570" y="1106735"/>
                  </a:lnTo>
                  <a:lnTo>
                    <a:pt x="208139" y="1147248"/>
                  </a:lnTo>
                  <a:lnTo>
                    <a:pt x="188585" y="1188270"/>
                  </a:lnTo>
                  <a:lnTo>
                    <a:pt x="169920" y="1229787"/>
                  </a:lnTo>
                  <a:lnTo>
                    <a:pt x="152156" y="1271787"/>
                  </a:lnTo>
                  <a:lnTo>
                    <a:pt x="135306" y="1314259"/>
                  </a:lnTo>
                  <a:lnTo>
                    <a:pt x="119382" y="1357190"/>
                  </a:lnTo>
                  <a:lnTo>
                    <a:pt x="104397" y="1400568"/>
                  </a:lnTo>
                  <a:lnTo>
                    <a:pt x="90361" y="1444380"/>
                  </a:lnTo>
                  <a:lnTo>
                    <a:pt x="77289" y="1488614"/>
                  </a:lnTo>
                  <a:lnTo>
                    <a:pt x="65192" y="1533258"/>
                  </a:lnTo>
                  <a:lnTo>
                    <a:pt x="54083" y="1578299"/>
                  </a:lnTo>
                  <a:lnTo>
                    <a:pt x="43973" y="1623726"/>
                  </a:lnTo>
                  <a:lnTo>
                    <a:pt x="34875" y="1669526"/>
                  </a:lnTo>
                  <a:lnTo>
                    <a:pt x="26801" y="1715686"/>
                  </a:lnTo>
                  <a:lnTo>
                    <a:pt x="19764" y="1762195"/>
                  </a:lnTo>
                  <a:lnTo>
                    <a:pt x="13776" y="1809039"/>
                  </a:lnTo>
                  <a:lnTo>
                    <a:pt x="8849" y="1856208"/>
                  </a:lnTo>
                  <a:lnTo>
                    <a:pt x="4996" y="1903688"/>
                  </a:lnTo>
                  <a:lnTo>
                    <a:pt x="2228" y="1951467"/>
                  </a:lnTo>
                  <a:lnTo>
                    <a:pt x="559" y="1999534"/>
                  </a:lnTo>
                  <a:lnTo>
                    <a:pt x="0" y="2047875"/>
                  </a:lnTo>
                  <a:lnTo>
                    <a:pt x="559" y="2096215"/>
                  </a:lnTo>
                  <a:lnTo>
                    <a:pt x="2228" y="2144282"/>
                  </a:lnTo>
                  <a:lnTo>
                    <a:pt x="4996" y="2192061"/>
                  </a:lnTo>
                  <a:lnTo>
                    <a:pt x="8849" y="2239541"/>
                  </a:lnTo>
                  <a:lnTo>
                    <a:pt x="13776" y="2286710"/>
                  </a:lnTo>
                  <a:lnTo>
                    <a:pt x="19764" y="2333554"/>
                  </a:lnTo>
                  <a:lnTo>
                    <a:pt x="26801" y="2380063"/>
                  </a:lnTo>
                  <a:lnTo>
                    <a:pt x="34875" y="2426223"/>
                  </a:lnTo>
                  <a:lnTo>
                    <a:pt x="43973" y="2472023"/>
                  </a:lnTo>
                  <a:lnTo>
                    <a:pt x="54083" y="2517450"/>
                  </a:lnTo>
                  <a:lnTo>
                    <a:pt x="65192" y="2562491"/>
                  </a:lnTo>
                  <a:lnTo>
                    <a:pt x="77289" y="2607135"/>
                  </a:lnTo>
                  <a:lnTo>
                    <a:pt x="90361" y="2651369"/>
                  </a:lnTo>
                  <a:lnTo>
                    <a:pt x="104397" y="2695181"/>
                  </a:lnTo>
                  <a:lnTo>
                    <a:pt x="119382" y="2738559"/>
                  </a:lnTo>
                  <a:lnTo>
                    <a:pt x="135306" y="2781490"/>
                  </a:lnTo>
                  <a:lnTo>
                    <a:pt x="152156" y="2823962"/>
                  </a:lnTo>
                  <a:lnTo>
                    <a:pt x="169920" y="2865962"/>
                  </a:lnTo>
                  <a:lnTo>
                    <a:pt x="188585" y="2907479"/>
                  </a:lnTo>
                  <a:lnTo>
                    <a:pt x="208139" y="2948501"/>
                  </a:lnTo>
                  <a:lnTo>
                    <a:pt x="228570" y="2989014"/>
                  </a:lnTo>
                  <a:lnTo>
                    <a:pt x="249865" y="3029007"/>
                  </a:lnTo>
                  <a:lnTo>
                    <a:pt x="272013" y="3068466"/>
                  </a:lnTo>
                  <a:lnTo>
                    <a:pt x="295001" y="3107381"/>
                  </a:lnTo>
                  <a:lnTo>
                    <a:pt x="318816" y="3145739"/>
                  </a:lnTo>
                  <a:lnTo>
                    <a:pt x="343447" y="3183527"/>
                  </a:lnTo>
                  <a:lnTo>
                    <a:pt x="368881" y="3220733"/>
                  </a:lnTo>
                  <a:lnTo>
                    <a:pt x="395106" y="3257345"/>
                  </a:lnTo>
                  <a:lnTo>
                    <a:pt x="422109" y="3293351"/>
                  </a:lnTo>
                  <a:lnTo>
                    <a:pt x="449878" y="3328738"/>
                  </a:lnTo>
                  <a:lnTo>
                    <a:pt x="478402" y="3363493"/>
                  </a:lnTo>
                  <a:lnTo>
                    <a:pt x="507667" y="3397606"/>
                  </a:lnTo>
                  <a:lnTo>
                    <a:pt x="537661" y="3431063"/>
                  </a:lnTo>
                  <a:lnTo>
                    <a:pt x="568373" y="3463852"/>
                  </a:lnTo>
                  <a:lnTo>
                    <a:pt x="599789" y="3495960"/>
                  </a:lnTo>
                  <a:lnTo>
                    <a:pt x="631897" y="3527376"/>
                  </a:lnTo>
                  <a:lnTo>
                    <a:pt x="664686" y="3558088"/>
                  </a:lnTo>
                  <a:lnTo>
                    <a:pt x="698143" y="3588082"/>
                  </a:lnTo>
                  <a:lnTo>
                    <a:pt x="732256" y="3617347"/>
                  </a:lnTo>
                  <a:lnTo>
                    <a:pt x="767011" y="3645871"/>
                  </a:lnTo>
                  <a:lnTo>
                    <a:pt x="802398" y="3673640"/>
                  </a:lnTo>
                  <a:lnTo>
                    <a:pt x="838404" y="3700643"/>
                  </a:lnTo>
                  <a:lnTo>
                    <a:pt x="875016" y="3726868"/>
                  </a:lnTo>
                  <a:lnTo>
                    <a:pt x="912222" y="3752302"/>
                  </a:lnTo>
                  <a:lnTo>
                    <a:pt x="950010" y="3776933"/>
                  </a:lnTo>
                  <a:lnTo>
                    <a:pt x="988368" y="3800748"/>
                  </a:lnTo>
                  <a:lnTo>
                    <a:pt x="1027283" y="3823736"/>
                  </a:lnTo>
                  <a:lnTo>
                    <a:pt x="1066742" y="3845884"/>
                  </a:lnTo>
                  <a:lnTo>
                    <a:pt x="1106735" y="3867179"/>
                  </a:lnTo>
                  <a:lnTo>
                    <a:pt x="1147248" y="3887610"/>
                  </a:lnTo>
                  <a:lnTo>
                    <a:pt x="1188270" y="3907164"/>
                  </a:lnTo>
                  <a:lnTo>
                    <a:pt x="1229787" y="3925829"/>
                  </a:lnTo>
                  <a:lnTo>
                    <a:pt x="1271787" y="3943593"/>
                  </a:lnTo>
                  <a:lnTo>
                    <a:pt x="1314259" y="3960443"/>
                  </a:lnTo>
                  <a:lnTo>
                    <a:pt x="1357190" y="3976367"/>
                  </a:lnTo>
                  <a:lnTo>
                    <a:pt x="1400568" y="3991352"/>
                  </a:lnTo>
                  <a:lnTo>
                    <a:pt x="1444380" y="4005388"/>
                  </a:lnTo>
                  <a:lnTo>
                    <a:pt x="1488614" y="4018460"/>
                  </a:lnTo>
                  <a:lnTo>
                    <a:pt x="1533258" y="4030557"/>
                  </a:lnTo>
                  <a:lnTo>
                    <a:pt x="1578299" y="4041666"/>
                  </a:lnTo>
                  <a:lnTo>
                    <a:pt x="1623726" y="4051776"/>
                  </a:lnTo>
                  <a:lnTo>
                    <a:pt x="1669526" y="4060874"/>
                  </a:lnTo>
                  <a:lnTo>
                    <a:pt x="1715686" y="4068948"/>
                  </a:lnTo>
                  <a:lnTo>
                    <a:pt x="1762195" y="4075985"/>
                  </a:lnTo>
                  <a:lnTo>
                    <a:pt x="1809039" y="4081973"/>
                  </a:lnTo>
                  <a:lnTo>
                    <a:pt x="1856208" y="4086900"/>
                  </a:lnTo>
                  <a:lnTo>
                    <a:pt x="1903688" y="4090753"/>
                  </a:lnTo>
                  <a:lnTo>
                    <a:pt x="1951467" y="4093521"/>
                  </a:lnTo>
                  <a:lnTo>
                    <a:pt x="1999534" y="4095190"/>
                  </a:lnTo>
                  <a:lnTo>
                    <a:pt x="2047875" y="4095750"/>
                  </a:lnTo>
                  <a:lnTo>
                    <a:pt x="2096215" y="4095190"/>
                  </a:lnTo>
                  <a:lnTo>
                    <a:pt x="2144282" y="4093521"/>
                  </a:lnTo>
                  <a:lnTo>
                    <a:pt x="2192061" y="4090753"/>
                  </a:lnTo>
                  <a:lnTo>
                    <a:pt x="2239541" y="4086900"/>
                  </a:lnTo>
                  <a:lnTo>
                    <a:pt x="2286710" y="4081973"/>
                  </a:lnTo>
                  <a:lnTo>
                    <a:pt x="2333554" y="4075985"/>
                  </a:lnTo>
                  <a:lnTo>
                    <a:pt x="2380063" y="4068948"/>
                  </a:lnTo>
                  <a:lnTo>
                    <a:pt x="2426223" y="4060874"/>
                  </a:lnTo>
                  <a:lnTo>
                    <a:pt x="2472023" y="4051776"/>
                  </a:lnTo>
                  <a:lnTo>
                    <a:pt x="2517450" y="4041666"/>
                  </a:lnTo>
                  <a:lnTo>
                    <a:pt x="2562491" y="4030557"/>
                  </a:lnTo>
                  <a:lnTo>
                    <a:pt x="2607135" y="4018460"/>
                  </a:lnTo>
                  <a:lnTo>
                    <a:pt x="2651369" y="4005388"/>
                  </a:lnTo>
                  <a:lnTo>
                    <a:pt x="2695181" y="3991352"/>
                  </a:lnTo>
                  <a:lnTo>
                    <a:pt x="2738559" y="3976367"/>
                  </a:lnTo>
                  <a:lnTo>
                    <a:pt x="2781490" y="3960443"/>
                  </a:lnTo>
                  <a:lnTo>
                    <a:pt x="2823962" y="3943593"/>
                  </a:lnTo>
                  <a:lnTo>
                    <a:pt x="2865962" y="3925829"/>
                  </a:lnTo>
                  <a:lnTo>
                    <a:pt x="2907479" y="3907164"/>
                  </a:lnTo>
                  <a:lnTo>
                    <a:pt x="2948501" y="3887610"/>
                  </a:lnTo>
                  <a:lnTo>
                    <a:pt x="2989014" y="3867179"/>
                  </a:lnTo>
                  <a:lnTo>
                    <a:pt x="3029007" y="3845884"/>
                  </a:lnTo>
                  <a:lnTo>
                    <a:pt x="3068466" y="3823736"/>
                  </a:lnTo>
                  <a:lnTo>
                    <a:pt x="3107381" y="3800748"/>
                  </a:lnTo>
                  <a:lnTo>
                    <a:pt x="3145739" y="3776933"/>
                  </a:lnTo>
                  <a:lnTo>
                    <a:pt x="3183527" y="3752302"/>
                  </a:lnTo>
                  <a:lnTo>
                    <a:pt x="3220733" y="3726868"/>
                  </a:lnTo>
                  <a:lnTo>
                    <a:pt x="3257345" y="3700643"/>
                  </a:lnTo>
                  <a:lnTo>
                    <a:pt x="3293351" y="3673640"/>
                  </a:lnTo>
                  <a:lnTo>
                    <a:pt x="3328738" y="3645871"/>
                  </a:lnTo>
                  <a:lnTo>
                    <a:pt x="3363493" y="3617347"/>
                  </a:lnTo>
                  <a:lnTo>
                    <a:pt x="3397606" y="3588082"/>
                  </a:lnTo>
                  <a:lnTo>
                    <a:pt x="3431063" y="3558088"/>
                  </a:lnTo>
                  <a:lnTo>
                    <a:pt x="3463852" y="3527376"/>
                  </a:lnTo>
                  <a:lnTo>
                    <a:pt x="3495960" y="3495960"/>
                  </a:lnTo>
                  <a:lnTo>
                    <a:pt x="3527376" y="3463852"/>
                  </a:lnTo>
                  <a:lnTo>
                    <a:pt x="3558088" y="3431063"/>
                  </a:lnTo>
                  <a:lnTo>
                    <a:pt x="3588082" y="3397606"/>
                  </a:lnTo>
                  <a:lnTo>
                    <a:pt x="3617347" y="3363493"/>
                  </a:lnTo>
                  <a:lnTo>
                    <a:pt x="3645871" y="3328738"/>
                  </a:lnTo>
                  <a:lnTo>
                    <a:pt x="3673640" y="3293351"/>
                  </a:lnTo>
                  <a:lnTo>
                    <a:pt x="3700643" y="3257345"/>
                  </a:lnTo>
                  <a:lnTo>
                    <a:pt x="3726868" y="3220733"/>
                  </a:lnTo>
                  <a:lnTo>
                    <a:pt x="3752302" y="3183527"/>
                  </a:lnTo>
                  <a:lnTo>
                    <a:pt x="3776933" y="3145739"/>
                  </a:lnTo>
                  <a:lnTo>
                    <a:pt x="3800748" y="3107381"/>
                  </a:lnTo>
                  <a:lnTo>
                    <a:pt x="3823736" y="3068466"/>
                  </a:lnTo>
                  <a:lnTo>
                    <a:pt x="3845884" y="3029007"/>
                  </a:lnTo>
                  <a:lnTo>
                    <a:pt x="3867179" y="2989014"/>
                  </a:lnTo>
                  <a:lnTo>
                    <a:pt x="3887610" y="2948501"/>
                  </a:lnTo>
                  <a:lnTo>
                    <a:pt x="3907164" y="2907479"/>
                  </a:lnTo>
                  <a:lnTo>
                    <a:pt x="3925829" y="2865962"/>
                  </a:lnTo>
                  <a:lnTo>
                    <a:pt x="3943593" y="2823962"/>
                  </a:lnTo>
                  <a:lnTo>
                    <a:pt x="3960443" y="2781490"/>
                  </a:lnTo>
                  <a:lnTo>
                    <a:pt x="3976367" y="2738559"/>
                  </a:lnTo>
                  <a:lnTo>
                    <a:pt x="3991352" y="2695181"/>
                  </a:lnTo>
                  <a:lnTo>
                    <a:pt x="4005388" y="2651369"/>
                  </a:lnTo>
                  <a:lnTo>
                    <a:pt x="4018460" y="2607135"/>
                  </a:lnTo>
                  <a:lnTo>
                    <a:pt x="4030557" y="2562491"/>
                  </a:lnTo>
                  <a:lnTo>
                    <a:pt x="4041666" y="2517450"/>
                  </a:lnTo>
                  <a:lnTo>
                    <a:pt x="4051776" y="2472023"/>
                  </a:lnTo>
                  <a:lnTo>
                    <a:pt x="4060874" y="2426223"/>
                  </a:lnTo>
                  <a:lnTo>
                    <a:pt x="4068948" y="2380063"/>
                  </a:lnTo>
                  <a:lnTo>
                    <a:pt x="4075985" y="2333554"/>
                  </a:lnTo>
                  <a:lnTo>
                    <a:pt x="4081973" y="2286710"/>
                  </a:lnTo>
                  <a:lnTo>
                    <a:pt x="4086900" y="2239541"/>
                  </a:lnTo>
                  <a:lnTo>
                    <a:pt x="4090753" y="2192061"/>
                  </a:lnTo>
                  <a:lnTo>
                    <a:pt x="4093521" y="2144282"/>
                  </a:lnTo>
                  <a:lnTo>
                    <a:pt x="4095190" y="2096215"/>
                  </a:lnTo>
                  <a:lnTo>
                    <a:pt x="4095750" y="2047875"/>
                  </a:lnTo>
                  <a:lnTo>
                    <a:pt x="4095190" y="1999534"/>
                  </a:lnTo>
                  <a:lnTo>
                    <a:pt x="4093521" y="1951467"/>
                  </a:lnTo>
                  <a:lnTo>
                    <a:pt x="4090753" y="1903688"/>
                  </a:lnTo>
                  <a:lnTo>
                    <a:pt x="4086900" y="1856208"/>
                  </a:lnTo>
                  <a:lnTo>
                    <a:pt x="4081973" y="1809039"/>
                  </a:lnTo>
                  <a:lnTo>
                    <a:pt x="4075985" y="1762195"/>
                  </a:lnTo>
                  <a:lnTo>
                    <a:pt x="4068948" y="1715686"/>
                  </a:lnTo>
                  <a:lnTo>
                    <a:pt x="4060874" y="1669526"/>
                  </a:lnTo>
                  <a:lnTo>
                    <a:pt x="4051776" y="1623726"/>
                  </a:lnTo>
                  <a:lnTo>
                    <a:pt x="4041666" y="1578299"/>
                  </a:lnTo>
                  <a:lnTo>
                    <a:pt x="4030557" y="1533258"/>
                  </a:lnTo>
                  <a:lnTo>
                    <a:pt x="4018460" y="1488614"/>
                  </a:lnTo>
                  <a:lnTo>
                    <a:pt x="4005388" y="1444380"/>
                  </a:lnTo>
                  <a:lnTo>
                    <a:pt x="3991352" y="1400568"/>
                  </a:lnTo>
                  <a:lnTo>
                    <a:pt x="3976367" y="1357190"/>
                  </a:lnTo>
                  <a:lnTo>
                    <a:pt x="3960443" y="1314259"/>
                  </a:lnTo>
                  <a:lnTo>
                    <a:pt x="3943593" y="1271787"/>
                  </a:lnTo>
                  <a:lnTo>
                    <a:pt x="3925829" y="1229787"/>
                  </a:lnTo>
                  <a:lnTo>
                    <a:pt x="3907164" y="1188270"/>
                  </a:lnTo>
                  <a:lnTo>
                    <a:pt x="3887610" y="1147248"/>
                  </a:lnTo>
                  <a:lnTo>
                    <a:pt x="3867179" y="1106735"/>
                  </a:lnTo>
                  <a:lnTo>
                    <a:pt x="3845884" y="1066742"/>
                  </a:lnTo>
                  <a:lnTo>
                    <a:pt x="3823736" y="1027283"/>
                  </a:lnTo>
                  <a:lnTo>
                    <a:pt x="3800748" y="988368"/>
                  </a:lnTo>
                  <a:lnTo>
                    <a:pt x="3776933" y="950010"/>
                  </a:lnTo>
                  <a:lnTo>
                    <a:pt x="3752302" y="912222"/>
                  </a:lnTo>
                  <a:lnTo>
                    <a:pt x="3726868" y="875016"/>
                  </a:lnTo>
                  <a:lnTo>
                    <a:pt x="3700643" y="838404"/>
                  </a:lnTo>
                  <a:lnTo>
                    <a:pt x="3673640" y="802398"/>
                  </a:lnTo>
                  <a:lnTo>
                    <a:pt x="3645871" y="767011"/>
                  </a:lnTo>
                  <a:lnTo>
                    <a:pt x="3617347" y="732256"/>
                  </a:lnTo>
                  <a:lnTo>
                    <a:pt x="3588082" y="698143"/>
                  </a:lnTo>
                  <a:lnTo>
                    <a:pt x="3558088" y="664686"/>
                  </a:lnTo>
                  <a:lnTo>
                    <a:pt x="3527376" y="631897"/>
                  </a:lnTo>
                  <a:lnTo>
                    <a:pt x="3495960" y="599789"/>
                  </a:lnTo>
                  <a:lnTo>
                    <a:pt x="3463852" y="568373"/>
                  </a:lnTo>
                  <a:lnTo>
                    <a:pt x="3431063" y="537661"/>
                  </a:lnTo>
                  <a:lnTo>
                    <a:pt x="3397606" y="507667"/>
                  </a:lnTo>
                  <a:lnTo>
                    <a:pt x="3363493" y="478402"/>
                  </a:lnTo>
                  <a:lnTo>
                    <a:pt x="3328738" y="449878"/>
                  </a:lnTo>
                  <a:lnTo>
                    <a:pt x="3293351" y="422109"/>
                  </a:lnTo>
                  <a:lnTo>
                    <a:pt x="3257345" y="395106"/>
                  </a:lnTo>
                  <a:lnTo>
                    <a:pt x="3220733" y="368881"/>
                  </a:lnTo>
                  <a:lnTo>
                    <a:pt x="3183527" y="343447"/>
                  </a:lnTo>
                  <a:lnTo>
                    <a:pt x="3145739" y="318816"/>
                  </a:lnTo>
                  <a:lnTo>
                    <a:pt x="3107381" y="295001"/>
                  </a:lnTo>
                  <a:lnTo>
                    <a:pt x="3068466" y="272013"/>
                  </a:lnTo>
                  <a:lnTo>
                    <a:pt x="3029007" y="249865"/>
                  </a:lnTo>
                  <a:lnTo>
                    <a:pt x="2989014" y="228570"/>
                  </a:lnTo>
                  <a:lnTo>
                    <a:pt x="2948501" y="208139"/>
                  </a:lnTo>
                  <a:lnTo>
                    <a:pt x="2907479" y="188585"/>
                  </a:lnTo>
                  <a:lnTo>
                    <a:pt x="2865962" y="169920"/>
                  </a:lnTo>
                  <a:lnTo>
                    <a:pt x="2823962" y="152156"/>
                  </a:lnTo>
                  <a:lnTo>
                    <a:pt x="2781490" y="135306"/>
                  </a:lnTo>
                  <a:lnTo>
                    <a:pt x="2738559" y="119382"/>
                  </a:lnTo>
                  <a:lnTo>
                    <a:pt x="2695181" y="104397"/>
                  </a:lnTo>
                  <a:lnTo>
                    <a:pt x="2651369" y="90361"/>
                  </a:lnTo>
                  <a:lnTo>
                    <a:pt x="2607135" y="77289"/>
                  </a:lnTo>
                  <a:lnTo>
                    <a:pt x="2562491" y="65192"/>
                  </a:lnTo>
                  <a:lnTo>
                    <a:pt x="2517450" y="54083"/>
                  </a:lnTo>
                  <a:lnTo>
                    <a:pt x="2472023" y="43973"/>
                  </a:lnTo>
                  <a:lnTo>
                    <a:pt x="2426223" y="34875"/>
                  </a:lnTo>
                  <a:lnTo>
                    <a:pt x="2380063" y="26801"/>
                  </a:lnTo>
                  <a:lnTo>
                    <a:pt x="2333554" y="19764"/>
                  </a:lnTo>
                  <a:lnTo>
                    <a:pt x="2286710" y="13776"/>
                  </a:lnTo>
                  <a:lnTo>
                    <a:pt x="2239541" y="8849"/>
                  </a:lnTo>
                  <a:lnTo>
                    <a:pt x="2192061" y="4996"/>
                  </a:lnTo>
                  <a:lnTo>
                    <a:pt x="2144282" y="2228"/>
                  </a:lnTo>
                  <a:lnTo>
                    <a:pt x="2096215" y="559"/>
                  </a:lnTo>
                  <a:lnTo>
                    <a:pt x="2047875" y="0"/>
                  </a:lnTo>
                  <a:close/>
                </a:path>
              </a:pathLst>
            </a:custGeom>
            <a:solidFill>
              <a:srgbClr val="2F44BA"/>
            </a:solidFill>
          </p:spPr>
          <p:txBody>
            <a:bodyPr wrap="square" lIns="0" tIns="0" rIns="0" bIns="0" rtlCol="0"/>
            <a:lstStyle/>
            <a:p>
              <a:endParaRPr/>
            </a:p>
          </p:txBody>
        </p:sp>
        <p:sp>
          <p:nvSpPr>
            <p:cNvPr id="11" name="object 11"/>
            <p:cNvSpPr/>
            <p:nvPr/>
          </p:nvSpPr>
          <p:spPr>
            <a:xfrm>
              <a:off x="8077200" y="2933700"/>
              <a:ext cx="2724150" cy="2705100"/>
            </a:xfrm>
            <a:custGeom>
              <a:avLst/>
              <a:gdLst/>
              <a:ahLst/>
              <a:cxnLst/>
              <a:rect l="l" t="t" r="r" b="b"/>
              <a:pathLst>
                <a:path w="2724150" h="2705100">
                  <a:moveTo>
                    <a:pt x="1362075" y="0"/>
                  </a:moveTo>
                  <a:lnTo>
                    <a:pt x="1313223" y="853"/>
                  </a:lnTo>
                  <a:lnTo>
                    <a:pt x="1264805" y="3395"/>
                  </a:lnTo>
                  <a:lnTo>
                    <a:pt x="1216847" y="7597"/>
                  </a:lnTo>
                  <a:lnTo>
                    <a:pt x="1169380" y="13431"/>
                  </a:lnTo>
                  <a:lnTo>
                    <a:pt x="1122431" y="20866"/>
                  </a:lnTo>
                  <a:lnTo>
                    <a:pt x="1076031" y="29876"/>
                  </a:lnTo>
                  <a:lnTo>
                    <a:pt x="1030207" y="40431"/>
                  </a:lnTo>
                  <a:lnTo>
                    <a:pt x="984988" y="52503"/>
                  </a:lnTo>
                  <a:lnTo>
                    <a:pt x="940404" y="66063"/>
                  </a:lnTo>
                  <a:lnTo>
                    <a:pt x="896483" y="81083"/>
                  </a:lnTo>
                  <a:lnTo>
                    <a:pt x="853253" y="97534"/>
                  </a:lnTo>
                  <a:lnTo>
                    <a:pt x="810745" y="115387"/>
                  </a:lnTo>
                  <a:lnTo>
                    <a:pt x="768985" y="134613"/>
                  </a:lnTo>
                  <a:lnTo>
                    <a:pt x="728004" y="155185"/>
                  </a:lnTo>
                  <a:lnTo>
                    <a:pt x="687830" y="177074"/>
                  </a:lnTo>
                  <a:lnTo>
                    <a:pt x="648493" y="200250"/>
                  </a:lnTo>
                  <a:lnTo>
                    <a:pt x="610019" y="224686"/>
                  </a:lnTo>
                  <a:lnTo>
                    <a:pt x="572440" y="250352"/>
                  </a:lnTo>
                  <a:lnTo>
                    <a:pt x="535783" y="277221"/>
                  </a:lnTo>
                  <a:lnTo>
                    <a:pt x="500077" y="305263"/>
                  </a:lnTo>
                  <a:lnTo>
                    <a:pt x="465351" y="334450"/>
                  </a:lnTo>
                  <a:lnTo>
                    <a:pt x="431634" y="364753"/>
                  </a:lnTo>
                  <a:lnTo>
                    <a:pt x="398954" y="396144"/>
                  </a:lnTo>
                  <a:lnTo>
                    <a:pt x="367341" y="428594"/>
                  </a:lnTo>
                  <a:lnTo>
                    <a:pt x="336823" y="462075"/>
                  </a:lnTo>
                  <a:lnTo>
                    <a:pt x="307430" y="496557"/>
                  </a:lnTo>
                  <a:lnTo>
                    <a:pt x="279189" y="532013"/>
                  </a:lnTo>
                  <a:lnTo>
                    <a:pt x="252130" y="568414"/>
                  </a:lnTo>
                  <a:lnTo>
                    <a:pt x="226282" y="605730"/>
                  </a:lnTo>
                  <a:lnTo>
                    <a:pt x="201673" y="643934"/>
                  </a:lnTo>
                  <a:lnTo>
                    <a:pt x="178332" y="682997"/>
                  </a:lnTo>
                  <a:lnTo>
                    <a:pt x="156289" y="722890"/>
                  </a:lnTo>
                  <a:lnTo>
                    <a:pt x="135571" y="763584"/>
                  </a:lnTo>
                  <a:lnTo>
                    <a:pt x="116207" y="805052"/>
                  </a:lnTo>
                  <a:lnTo>
                    <a:pt x="98227" y="847264"/>
                  </a:lnTo>
                  <a:lnTo>
                    <a:pt x="81660" y="890192"/>
                  </a:lnTo>
                  <a:lnTo>
                    <a:pt x="66533" y="933808"/>
                  </a:lnTo>
                  <a:lnTo>
                    <a:pt x="52877" y="978081"/>
                  </a:lnTo>
                  <a:lnTo>
                    <a:pt x="40719" y="1022985"/>
                  </a:lnTo>
                  <a:lnTo>
                    <a:pt x="30089" y="1068490"/>
                  </a:lnTo>
                  <a:lnTo>
                    <a:pt x="21015" y="1114569"/>
                  </a:lnTo>
                  <a:lnTo>
                    <a:pt x="13526" y="1161191"/>
                  </a:lnTo>
                  <a:lnTo>
                    <a:pt x="7652" y="1208329"/>
                  </a:lnTo>
                  <a:lnTo>
                    <a:pt x="3420" y="1255953"/>
                  </a:lnTo>
                  <a:lnTo>
                    <a:pt x="859" y="1304037"/>
                  </a:lnTo>
                  <a:lnTo>
                    <a:pt x="0" y="1352550"/>
                  </a:lnTo>
                  <a:lnTo>
                    <a:pt x="859" y="1401062"/>
                  </a:lnTo>
                  <a:lnTo>
                    <a:pt x="3420" y="1449146"/>
                  </a:lnTo>
                  <a:lnTo>
                    <a:pt x="7652" y="1496770"/>
                  </a:lnTo>
                  <a:lnTo>
                    <a:pt x="13526" y="1543908"/>
                  </a:lnTo>
                  <a:lnTo>
                    <a:pt x="21015" y="1590530"/>
                  </a:lnTo>
                  <a:lnTo>
                    <a:pt x="30089" y="1636609"/>
                  </a:lnTo>
                  <a:lnTo>
                    <a:pt x="40719" y="1682114"/>
                  </a:lnTo>
                  <a:lnTo>
                    <a:pt x="52877" y="1727018"/>
                  </a:lnTo>
                  <a:lnTo>
                    <a:pt x="66533" y="1771291"/>
                  </a:lnTo>
                  <a:lnTo>
                    <a:pt x="81660" y="1814907"/>
                  </a:lnTo>
                  <a:lnTo>
                    <a:pt x="98227" y="1857835"/>
                  </a:lnTo>
                  <a:lnTo>
                    <a:pt x="116207" y="1900047"/>
                  </a:lnTo>
                  <a:lnTo>
                    <a:pt x="135571" y="1941515"/>
                  </a:lnTo>
                  <a:lnTo>
                    <a:pt x="156289" y="1982209"/>
                  </a:lnTo>
                  <a:lnTo>
                    <a:pt x="178332" y="2022102"/>
                  </a:lnTo>
                  <a:lnTo>
                    <a:pt x="201673" y="2061165"/>
                  </a:lnTo>
                  <a:lnTo>
                    <a:pt x="226282" y="2099369"/>
                  </a:lnTo>
                  <a:lnTo>
                    <a:pt x="252130" y="2136685"/>
                  </a:lnTo>
                  <a:lnTo>
                    <a:pt x="279189" y="2173086"/>
                  </a:lnTo>
                  <a:lnTo>
                    <a:pt x="307430" y="2208542"/>
                  </a:lnTo>
                  <a:lnTo>
                    <a:pt x="336823" y="2243024"/>
                  </a:lnTo>
                  <a:lnTo>
                    <a:pt x="367341" y="2276505"/>
                  </a:lnTo>
                  <a:lnTo>
                    <a:pt x="398954" y="2308955"/>
                  </a:lnTo>
                  <a:lnTo>
                    <a:pt x="431634" y="2340346"/>
                  </a:lnTo>
                  <a:lnTo>
                    <a:pt x="465351" y="2370649"/>
                  </a:lnTo>
                  <a:lnTo>
                    <a:pt x="500077" y="2399836"/>
                  </a:lnTo>
                  <a:lnTo>
                    <a:pt x="535783" y="2427878"/>
                  </a:lnTo>
                  <a:lnTo>
                    <a:pt x="572440" y="2454747"/>
                  </a:lnTo>
                  <a:lnTo>
                    <a:pt x="610019" y="2480413"/>
                  </a:lnTo>
                  <a:lnTo>
                    <a:pt x="648493" y="2504849"/>
                  </a:lnTo>
                  <a:lnTo>
                    <a:pt x="687830" y="2528025"/>
                  </a:lnTo>
                  <a:lnTo>
                    <a:pt x="728004" y="2549914"/>
                  </a:lnTo>
                  <a:lnTo>
                    <a:pt x="768985" y="2570486"/>
                  </a:lnTo>
                  <a:lnTo>
                    <a:pt x="810745" y="2589712"/>
                  </a:lnTo>
                  <a:lnTo>
                    <a:pt x="853253" y="2607565"/>
                  </a:lnTo>
                  <a:lnTo>
                    <a:pt x="896483" y="2624016"/>
                  </a:lnTo>
                  <a:lnTo>
                    <a:pt x="940404" y="2639036"/>
                  </a:lnTo>
                  <a:lnTo>
                    <a:pt x="984988" y="2652596"/>
                  </a:lnTo>
                  <a:lnTo>
                    <a:pt x="1030207" y="2664668"/>
                  </a:lnTo>
                  <a:lnTo>
                    <a:pt x="1076031" y="2675223"/>
                  </a:lnTo>
                  <a:lnTo>
                    <a:pt x="1122431" y="2684233"/>
                  </a:lnTo>
                  <a:lnTo>
                    <a:pt x="1169380" y="2691668"/>
                  </a:lnTo>
                  <a:lnTo>
                    <a:pt x="1216847" y="2697502"/>
                  </a:lnTo>
                  <a:lnTo>
                    <a:pt x="1264805" y="2701704"/>
                  </a:lnTo>
                  <a:lnTo>
                    <a:pt x="1313223" y="2704246"/>
                  </a:lnTo>
                  <a:lnTo>
                    <a:pt x="1362075" y="2705100"/>
                  </a:lnTo>
                  <a:lnTo>
                    <a:pt x="1410926" y="2704246"/>
                  </a:lnTo>
                  <a:lnTo>
                    <a:pt x="1459344" y="2701704"/>
                  </a:lnTo>
                  <a:lnTo>
                    <a:pt x="1507302" y="2697502"/>
                  </a:lnTo>
                  <a:lnTo>
                    <a:pt x="1554769" y="2691668"/>
                  </a:lnTo>
                  <a:lnTo>
                    <a:pt x="1601718" y="2684233"/>
                  </a:lnTo>
                  <a:lnTo>
                    <a:pt x="1648118" y="2675223"/>
                  </a:lnTo>
                  <a:lnTo>
                    <a:pt x="1693942" y="2664668"/>
                  </a:lnTo>
                  <a:lnTo>
                    <a:pt x="1739161" y="2652596"/>
                  </a:lnTo>
                  <a:lnTo>
                    <a:pt x="1783745" y="2639036"/>
                  </a:lnTo>
                  <a:lnTo>
                    <a:pt x="1827666" y="2624016"/>
                  </a:lnTo>
                  <a:lnTo>
                    <a:pt x="1870896" y="2607565"/>
                  </a:lnTo>
                  <a:lnTo>
                    <a:pt x="1913404" y="2589712"/>
                  </a:lnTo>
                  <a:lnTo>
                    <a:pt x="1955164" y="2570486"/>
                  </a:lnTo>
                  <a:lnTo>
                    <a:pt x="1996145" y="2549914"/>
                  </a:lnTo>
                  <a:lnTo>
                    <a:pt x="2036319" y="2528025"/>
                  </a:lnTo>
                  <a:lnTo>
                    <a:pt x="2075656" y="2504849"/>
                  </a:lnTo>
                  <a:lnTo>
                    <a:pt x="2114130" y="2480413"/>
                  </a:lnTo>
                  <a:lnTo>
                    <a:pt x="2151709" y="2454747"/>
                  </a:lnTo>
                  <a:lnTo>
                    <a:pt x="2188366" y="2427878"/>
                  </a:lnTo>
                  <a:lnTo>
                    <a:pt x="2224072" y="2399836"/>
                  </a:lnTo>
                  <a:lnTo>
                    <a:pt x="2258798" y="2370649"/>
                  </a:lnTo>
                  <a:lnTo>
                    <a:pt x="2292515" y="2340346"/>
                  </a:lnTo>
                  <a:lnTo>
                    <a:pt x="2325195" y="2308955"/>
                  </a:lnTo>
                  <a:lnTo>
                    <a:pt x="2356808" y="2276505"/>
                  </a:lnTo>
                  <a:lnTo>
                    <a:pt x="2387326" y="2243024"/>
                  </a:lnTo>
                  <a:lnTo>
                    <a:pt x="2416719" y="2208542"/>
                  </a:lnTo>
                  <a:lnTo>
                    <a:pt x="2444960" y="2173086"/>
                  </a:lnTo>
                  <a:lnTo>
                    <a:pt x="2472019" y="2136685"/>
                  </a:lnTo>
                  <a:lnTo>
                    <a:pt x="2497867" y="2099369"/>
                  </a:lnTo>
                  <a:lnTo>
                    <a:pt x="2522476" y="2061165"/>
                  </a:lnTo>
                  <a:lnTo>
                    <a:pt x="2545817" y="2022102"/>
                  </a:lnTo>
                  <a:lnTo>
                    <a:pt x="2567860" y="1982209"/>
                  </a:lnTo>
                  <a:lnTo>
                    <a:pt x="2588578" y="1941515"/>
                  </a:lnTo>
                  <a:lnTo>
                    <a:pt x="2607942" y="1900047"/>
                  </a:lnTo>
                  <a:lnTo>
                    <a:pt x="2625922" y="1857835"/>
                  </a:lnTo>
                  <a:lnTo>
                    <a:pt x="2642489" y="1814907"/>
                  </a:lnTo>
                  <a:lnTo>
                    <a:pt x="2657616" y="1771291"/>
                  </a:lnTo>
                  <a:lnTo>
                    <a:pt x="2671272" y="1727018"/>
                  </a:lnTo>
                  <a:lnTo>
                    <a:pt x="2683430" y="1682114"/>
                  </a:lnTo>
                  <a:lnTo>
                    <a:pt x="2694060" y="1636609"/>
                  </a:lnTo>
                  <a:lnTo>
                    <a:pt x="2703134" y="1590530"/>
                  </a:lnTo>
                  <a:lnTo>
                    <a:pt x="2710623" y="1543908"/>
                  </a:lnTo>
                  <a:lnTo>
                    <a:pt x="2716497" y="1496770"/>
                  </a:lnTo>
                  <a:lnTo>
                    <a:pt x="2720729" y="1449146"/>
                  </a:lnTo>
                  <a:lnTo>
                    <a:pt x="2723290" y="1401062"/>
                  </a:lnTo>
                  <a:lnTo>
                    <a:pt x="2724150" y="1352550"/>
                  </a:lnTo>
                  <a:lnTo>
                    <a:pt x="2723290" y="1304037"/>
                  </a:lnTo>
                  <a:lnTo>
                    <a:pt x="2720729" y="1255953"/>
                  </a:lnTo>
                  <a:lnTo>
                    <a:pt x="2716497" y="1208329"/>
                  </a:lnTo>
                  <a:lnTo>
                    <a:pt x="2710623" y="1161191"/>
                  </a:lnTo>
                  <a:lnTo>
                    <a:pt x="2703134" y="1114569"/>
                  </a:lnTo>
                  <a:lnTo>
                    <a:pt x="2694060" y="1068490"/>
                  </a:lnTo>
                  <a:lnTo>
                    <a:pt x="2683430" y="1022985"/>
                  </a:lnTo>
                  <a:lnTo>
                    <a:pt x="2671272" y="978081"/>
                  </a:lnTo>
                  <a:lnTo>
                    <a:pt x="2657616" y="933808"/>
                  </a:lnTo>
                  <a:lnTo>
                    <a:pt x="2642489" y="890192"/>
                  </a:lnTo>
                  <a:lnTo>
                    <a:pt x="2625922" y="847264"/>
                  </a:lnTo>
                  <a:lnTo>
                    <a:pt x="2607942" y="805052"/>
                  </a:lnTo>
                  <a:lnTo>
                    <a:pt x="2588578" y="763584"/>
                  </a:lnTo>
                  <a:lnTo>
                    <a:pt x="2567860" y="722890"/>
                  </a:lnTo>
                  <a:lnTo>
                    <a:pt x="2545817" y="682997"/>
                  </a:lnTo>
                  <a:lnTo>
                    <a:pt x="2522476" y="643934"/>
                  </a:lnTo>
                  <a:lnTo>
                    <a:pt x="2497867" y="605730"/>
                  </a:lnTo>
                  <a:lnTo>
                    <a:pt x="2472019" y="568414"/>
                  </a:lnTo>
                  <a:lnTo>
                    <a:pt x="2444960" y="532013"/>
                  </a:lnTo>
                  <a:lnTo>
                    <a:pt x="2416719" y="496557"/>
                  </a:lnTo>
                  <a:lnTo>
                    <a:pt x="2387326" y="462075"/>
                  </a:lnTo>
                  <a:lnTo>
                    <a:pt x="2356808" y="428594"/>
                  </a:lnTo>
                  <a:lnTo>
                    <a:pt x="2325195" y="396144"/>
                  </a:lnTo>
                  <a:lnTo>
                    <a:pt x="2292515" y="364753"/>
                  </a:lnTo>
                  <a:lnTo>
                    <a:pt x="2258798" y="334450"/>
                  </a:lnTo>
                  <a:lnTo>
                    <a:pt x="2224072" y="305263"/>
                  </a:lnTo>
                  <a:lnTo>
                    <a:pt x="2188366" y="277221"/>
                  </a:lnTo>
                  <a:lnTo>
                    <a:pt x="2151709" y="250352"/>
                  </a:lnTo>
                  <a:lnTo>
                    <a:pt x="2114130" y="224686"/>
                  </a:lnTo>
                  <a:lnTo>
                    <a:pt x="2075656" y="200250"/>
                  </a:lnTo>
                  <a:lnTo>
                    <a:pt x="2036319" y="177074"/>
                  </a:lnTo>
                  <a:lnTo>
                    <a:pt x="1996145" y="155185"/>
                  </a:lnTo>
                  <a:lnTo>
                    <a:pt x="1955164" y="134613"/>
                  </a:lnTo>
                  <a:lnTo>
                    <a:pt x="1913404" y="115387"/>
                  </a:lnTo>
                  <a:lnTo>
                    <a:pt x="1870896" y="97534"/>
                  </a:lnTo>
                  <a:lnTo>
                    <a:pt x="1827666" y="81083"/>
                  </a:lnTo>
                  <a:lnTo>
                    <a:pt x="1783745" y="66063"/>
                  </a:lnTo>
                  <a:lnTo>
                    <a:pt x="1739161" y="52503"/>
                  </a:lnTo>
                  <a:lnTo>
                    <a:pt x="1693942" y="40431"/>
                  </a:lnTo>
                  <a:lnTo>
                    <a:pt x="1648118" y="29876"/>
                  </a:lnTo>
                  <a:lnTo>
                    <a:pt x="1601718" y="20866"/>
                  </a:lnTo>
                  <a:lnTo>
                    <a:pt x="1554769" y="13431"/>
                  </a:lnTo>
                  <a:lnTo>
                    <a:pt x="1507302" y="7597"/>
                  </a:lnTo>
                  <a:lnTo>
                    <a:pt x="1459344" y="3395"/>
                  </a:lnTo>
                  <a:lnTo>
                    <a:pt x="1410926" y="853"/>
                  </a:lnTo>
                  <a:lnTo>
                    <a:pt x="1362075" y="0"/>
                  </a:lnTo>
                  <a:close/>
                </a:path>
              </a:pathLst>
            </a:custGeom>
            <a:solidFill>
              <a:srgbClr val="016FE2"/>
            </a:solidFill>
          </p:spPr>
          <p:txBody>
            <a:bodyPr wrap="square" lIns="0" tIns="0" rIns="0" bIns="0" rtlCol="0"/>
            <a:lstStyle/>
            <a:p>
              <a:endParaRPr/>
            </a:p>
          </p:txBody>
        </p:sp>
        <p:sp>
          <p:nvSpPr>
            <p:cNvPr id="12" name="object 12"/>
            <p:cNvSpPr/>
            <p:nvPr/>
          </p:nvSpPr>
          <p:spPr>
            <a:xfrm>
              <a:off x="8677275" y="4143375"/>
              <a:ext cx="1524000" cy="1524000"/>
            </a:xfrm>
            <a:custGeom>
              <a:avLst/>
              <a:gdLst/>
              <a:ahLst/>
              <a:cxnLst/>
              <a:rect l="l" t="t" r="r" b="b"/>
              <a:pathLst>
                <a:path w="1524000" h="1524000">
                  <a:moveTo>
                    <a:pt x="762000" y="0"/>
                  </a:moveTo>
                  <a:lnTo>
                    <a:pt x="713805" y="1498"/>
                  </a:lnTo>
                  <a:lnTo>
                    <a:pt x="666409" y="5936"/>
                  </a:lnTo>
                  <a:lnTo>
                    <a:pt x="619898" y="13223"/>
                  </a:lnTo>
                  <a:lnTo>
                    <a:pt x="574363" y="23269"/>
                  </a:lnTo>
                  <a:lnTo>
                    <a:pt x="529893" y="35987"/>
                  </a:lnTo>
                  <a:lnTo>
                    <a:pt x="486577" y="51286"/>
                  </a:lnTo>
                  <a:lnTo>
                    <a:pt x="444504" y="69078"/>
                  </a:lnTo>
                  <a:lnTo>
                    <a:pt x="403763" y="89272"/>
                  </a:lnTo>
                  <a:lnTo>
                    <a:pt x="364444" y="111781"/>
                  </a:lnTo>
                  <a:lnTo>
                    <a:pt x="326636" y="136514"/>
                  </a:lnTo>
                  <a:lnTo>
                    <a:pt x="290429" y="163383"/>
                  </a:lnTo>
                  <a:lnTo>
                    <a:pt x="255910" y="192298"/>
                  </a:lnTo>
                  <a:lnTo>
                    <a:pt x="223170" y="223170"/>
                  </a:lnTo>
                  <a:lnTo>
                    <a:pt x="192298" y="255910"/>
                  </a:lnTo>
                  <a:lnTo>
                    <a:pt x="163383" y="290429"/>
                  </a:lnTo>
                  <a:lnTo>
                    <a:pt x="136514" y="326636"/>
                  </a:lnTo>
                  <a:lnTo>
                    <a:pt x="111781" y="364444"/>
                  </a:lnTo>
                  <a:lnTo>
                    <a:pt x="89272" y="403763"/>
                  </a:lnTo>
                  <a:lnTo>
                    <a:pt x="69078" y="444504"/>
                  </a:lnTo>
                  <a:lnTo>
                    <a:pt x="51286" y="486577"/>
                  </a:lnTo>
                  <a:lnTo>
                    <a:pt x="35987" y="529893"/>
                  </a:lnTo>
                  <a:lnTo>
                    <a:pt x="23269" y="574363"/>
                  </a:lnTo>
                  <a:lnTo>
                    <a:pt x="13223" y="619898"/>
                  </a:lnTo>
                  <a:lnTo>
                    <a:pt x="5936" y="666409"/>
                  </a:lnTo>
                  <a:lnTo>
                    <a:pt x="1498" y="713805"/>
                  </a:lnTo>
                  <a:lnTo>
                    <a:pt x="0" y="762000"/>
                  </a:lnTo>
                  <a:lnTo>
                    <a:pt x="1498" y="810194"/>
                  </a:lnTo>
                  <a:lnTo>
                    <a:pt x="5936" y="857590"/>
                  </a:lnTo>
                  <a:lnTo>
                    <a:pt x="13223" y="904101"/>
                  </a:lnTo>
                  <a:lnTo>
                    <a:pt x="23269" y="949636"/>
                  </a:lnTo>
                  <a:lnTo>
                    <a:pt x="35987" y="994106"/>
                  </a:lnTo>
                  <a:lnTo>
                    <a:pt x="51286" y="1037422"/>
                  </a:lnTo>
                  <a:lnTo>
                    <a:pt x="69078" y="1079495"/>
                  </a:lnTo>
                  <a:lnTo>
                    <a:pt x="89272" y="1120236"/>
                  </a:lnTo>
                  <a:lnTo>
                    <a:pt x="111781" y="1159555"/>
                  </a:lnTo>
                  <a:lnTo>
                    <a:pt x="136514" y="1197363"/>
                  </a:lnTo>
                  <a:lnTo>
                    <a:pt x="163383" y="1233570"/>
                  </a:lnTo>
                  <a:lnTo>
                    <a:pt x="192298" y="1268089"/>
                  </a:lnTo>
                  <a:lnTo>
                    <a:pt x="223170" y="1300829"/>
                  </a:lnTo>
                  <a:lnTo>
                    <a:pt x="255910" y="1331701"/>
                  </a:lnTo>
                  <a:lnTo>
                    <a:pt x="290429" y="1360616"/>
                  </a:lnTo>
                  <a:lnTo>
                    <a:pt x="326636" y="1387485"/>
                  </a:lnTo>
                  <a:lnTo>
                    <a:pt x="364444" y="1412218"/>
                  </a:lnTo>
                  <a:lnTo>
                    <a:pt x="403763" y="1434727"/>
                  </a:lnTo>
                  <a:lnTo>
                    <a:pt x="444504" y="1454921"/>
                  </a:lnTo>
                  <a:lnTo>
                    <a:pt x="486577" y="1472713"/>
                  </a:lnTo>
                  <a:lnTo>
                    <a:pt x="529893" y="1488012"/>
                  </a:lnTo>
                  <a:lnTo>
                    <a:pt x="574363" y="1500730"/>
                  </a:lnTo>
                  <a:lnTo>
                    <a:pt x="619898" y="1510776"/>
                  </a:lnTo>
                  <a:lnTo>
                    <a:pt x="666409" y="1518063"/>
                  </a:lnTo>
                  <a:lnTo>
                    <a:pt x="713805" y="1522501"/>
                  </a:lnTo>
                  <a:lnTo>
                    <a:pt x="762000" y="1524000"/>
                  </a:lnTo>
                  <a:lnTo>
                    <a:pt x="810194" y="1522501"/>
                  </a:lnTo>
                  <a:lnTo>
                    <a:pt x="857590" y="1518063"/>
                  </a:lnTo>
                  <a:lnTo>
                    <a:pt x="904101" y="1510776"/>
                  </a:lnTo>
                  <a:lnTo>
                    <a:pt x="949636" y="1500730"/>
                  </a:lnTo>
                  <a:lnTo>
                    <a:pt x="994106" y="1488012"/>
                  </a:lnTo>
                  <a:lnTo>
                    <a:pt x="1037422" y="1472713"/>
                  </a:lnTo>
                  <a:lnTo>
                    <a:pt x="1079495" y="1454921"/>
                  </a:lnTo>
                  <a:lnTo>
                    <a:pt x="1120236" y="1434727"/>
                  </a:lnTo>
                  <a:lnTo>
                    <a:pt x="1159555" y="1412218"/>
                  </a:lnTo>
                  <a:lnTo>
                    <a:pt x="1197363" y="1387485"/>
                  </a:lnTo>
                  <a:lnTo>
                    <a:pt x="1233570" y="1360616"/>
                  </a:lnTo>
                  <a:lnTo>
                    <a:pt x="1268089" y="1331701"/>
                  </a:lnTo>
                  <a:lnTo>
                    <a:pt x="1300829" y="1300829"/>
                  </a:lnTo>
                  <a:lnTo>
                    <a:pt x="1331701" y="1268089"/>
                  </a:lnTo>
                  <a:lnTo>
                    <a:pt x="1360616" y="1233570"/>
                  </a:lnTo>
                  <a:lnTo>
                    <a:pt x="1387485" y="1197363"/>
                  </a:lnTo>
                  <a:lnTo>
                    <a:pt x="1412218" y="1159555"/>
                  </a:lnTo>
                  <a:lnTo>
                    <a:pt x="1434727" y="1120236"/>
                  </a:lnTo>
                  <a:lnTo>
                    <a:pt x="1454921" y="1079495"/>
                  </a:lnTo>
                  <a:lnTo>
                    <a:pt x="1472713" y="1037422"/>
                  </a:lnTo>
                  <a:lnTo>
                    <a:pt x="1488012" y="994106"/>
                  </a:lnTo>
                  <a:lnTo>
                    <a:pt x="1500730" y="949636"/>
                  </a:lnTo>
                  <a:lnTo>
                    <a:pt x="1510776" y="904101"/>
                  </a:lnTo>
                  <a:lnTo>
                    <a:pt x="1518063" y="857590"/>
                  </a:lnTo>
                  <a:lnTo>
                    <a:pt x="1522501" y="810194"/>
                  </a:lnTo>
                  <a:lnTo>
                    <a:pt x="1524000" y="762000"/>
                  </a:lnTo>
                  <a:lnTo>
                    <a:pt x="1522501" y="713805"/>
                  </a:lnTo>
                  <a:lnTo>
                    <a:pt x="1518063" y="666409"/>
                  </a:lnTo>
                  <a:lnTo>
                    <a:pt x="1510776" y="619898"/>
                  </a:lnTo>
                  <a:lnTo>
                    <a:pt x="1500730" y="574363"/>
                  </a:lnTo>
                  <a:lnTo>
                    <a:pt x="1488012" y="529893"/>
                  </a:lnTo>
                  <a:lnTo>
                    <a:pt x="1472713" y="486577"/>
                  </a:lnTo>
                  <a:lnTo>
                    <a:pt x="1454921" y="444504"/>
                  </a:lnTo>
                  <a:lnTo>
                    <a:pt x="1434727" y="403763"/>
                  </a:lnTo>
                  <a:lnTo>
                    <a:pt x="1412218" y="364444"/>
                  </a:lnTo>
                  <a:lnTo>
                    <a:pt x="1387485" y="326636"/>
                  </a:lnTo>
                  <a:lnTo>
                    <a:pt x="1360616" y="290429"/>
                  </a:lnTo>
                  <a:lnTo>
                    <a:pt x="1331701" y="255910"/>
                  </a:lnTo>
                  <a:lnTo>
                    <a:pt x="1300829" y="223170"/>
                  </a:lnTo>
                  <a:lnTo>
                    <a:pt x="1268089" y="192298"/>
                  </a:lnTo>
                  <a:lnTo>
                    <a:pt x="1233570" y="163383"/>
                  </a:lnTo>
                  <a:lnTo>
                    <a:pt x="1197363" y="136514"/>
                  </a:lnTo>
                  <a:lnTo>
                    <a:pt x="1159555" y="111781"/>
                  </a:lnTo>
                  <a:lnTo>
                    <a:pt x="1120236" y="89272"/>
                  </a:lnTo>
                  <a:lnTo>
                    <a:pt x="1079495" y="69078"/>
                  </a:lnTo>
                  <a:lnTo>
                    <a:pt x="1037422" y="51286"/>
                  </a:lnTo>
                  <a:lnTo>
                    <a:pt x="994106" y="35987"/>
                  </a:lnTo>
                  <a:lnTo>
                    <a:pt x="949636" y="23269"/>
                  </a:lnTo>
                  <a:lnTo>
                    <a:pt x="904101" y="13223"/>
                  </a:lnTo>
                  <a:lnTo>
                    <a:pt x="857590" y="5936"/>
                  </a:lnTo>
                  <a:lnTo>
                    <a:pt x="810194" y="1498"/>
                  </a:lnTo>
                  <a:lnTo>
                    <a:pt x="762000" y="0"/>
                  </a:lnTo>
                  <a:close/>
                </a:path>
              </a:pathLst>
            </a:custGeom>
            <a:solidFill>
              <a:srgbClr val="1F1F1F"/>
            </a:solidFill>
          </p:spPr>
          <p:txBody>
            <a:bodyPr wrap="square" lIns="0" tIns="0" rIns="0" bIns="0" rtlCol="0"/>
            <a:lstStyle/>
            <a:p>
              <a:endParaRPr/>
            </a:p>
          </p:txBody>
        </p:sp>
      </p:grpSp>
      <p:sp>
        <p:nvSpPr>
          <p:cNvPr id="13" name="object 13"/>
          <p:cNvSpPr txBox="1"/>
          <p:nvPr/>
        </p:nvSpPr>
        <p:spPr>
          <a:xfrm>
            <a:off x="8834119" y="1778317"/>
            <a:ext cx="1217295" cy="852169"/>
          </a:xfrm>
          <a:prstGeom prst="rect">
            <a:avLst/>
          </a:prstGeom>
        </p:spPr>
        <p:txBody>
          <a:bodyPr vert="horz" wrap="square" lIns="0" tIns="151130" rIns="0" bIns="0" rtlCol="0">
            <a:spAutoFit/>
          </a:bodyPr>
          <a:lstStyle/>
          <a:p>
            <a:pPr marL="3175" algn="ctr">
              <a:lnSpc>
                <a:spcPct val="100000"/>
              </a:lnSpc>
              <a:spcBef>
                <a:spcPts val="1190"/>
              </a:spcBef>
            </a:pPr>
            <a:r>
              <a:rPr sz="1800" b="1" spc="-25" dirty="0">
                <a:solidFill>
                  <a:srgbClr val="FFFFFF"/>
                </a:solidFill>
                <a:latin typeface="Arial"/>
                <a:cs typeface="Arial"/>
              </a:rPr>
              <a:t>TAM</a:t>
            </a:r>
            <a:endParaRPr sz="1800">
              <a:latin typeface="Arial"/>
              <a:cs typeface="Arial"/>
            </a:endParaRPr>
          </a:p>
          <a:p>
            <a:pPr algn="ctr">
              <a:lnSpc>
                <a:spcPct val="100000"/>
              </a:lnSpc>
              <a:spcBef>
                <a:spcPts val="1095"/>
              </a:spcBef>
            </a:pPr>
            <a:r>
              <a:rPr sz="1800" spc="-140" dirty="0">
                <a:solidFill>
                  <a:srgbClr val="FFFFFF"/>
                </a:solidFill>
                <a:latin typeface="Arial"/>
                <a:cs typeface="Arial"/>
              </a:rPr>
              <a:t>USD</a:t>
            </a:r>
            <a:r>
              <a:rPr sz="1800" spc="-10" dirty="0">
                <a:solidFill>
                  <a:srgbClr val="FFFFFF"/>
                </a:solidFill>
                <a:latin typeface="Arial"/>
                <a:cs typeface="Arial"/>
              </a:rPr>
              <a:t> 138,1B</a:t>
            </a:r>
            <a:endParaRPr sz="1800">
              <a:latin typeface="Arial"/>
              <a:cs typeface="Arial"/>
            </a:endParaRPr>
          </a:p>
        </p:txBody>
      </p:sp>
      <p:sp>
        <p:nvSpPr>
          <p:cNvPr id="18" name="object 18"/>
          <p:cNvSpPr txBox="1"/>
          <p:nvPr/>
        </p:nvSpPr>
        <p:spPr>
          <a:xfrm>
            <a:off x="11098276" y="6458168"/>
            <a:ext cx="171450" cy="179070"/>
          </a:xfrm>
          <a:prstGeom prst="rect">
            <a:avLst/>
          </a:prstGeom>
        </p:spPr>
        <p:txBody>
          <a:bodyPr vert="horz" wrap="square" lIns="0" tIns="0" rIns="0" bIns="0" rtlCol="0">
            <a:spAutoFit/>
          </a:bodyPr>
          <a:lstStyle/>
          <a:p>
            <a:pPr>
              <a:lnSpc>
                <a:spcPts val="1355"/>
              </a:lnSpc>
            </a:pPr>
            <a:r>
              <a:rPr sz="1200" spc="-25" dirty="0">
                <a:solidFill>
                  <a:srgbClr val="888888"/>
                </a:solidFill>
                <a:latin typeface="Arial"/>
                <a:cs typeface="Arial"/>
              </a:rPr>
              <a:t>11</a:t>
            </a:r>
            <a:endParaRPr sz="12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
        <p:nvSpPr>
          <p:cNvPr id="14" name="object 14"/>
          <p:cNvSpPr txBox="1"/>
          <p:nvPr/>
        </p:nvSpPr>
        <p:spPr>
          <a:xfrm>
            <a:off x="8901176" y="3277552"/>
            <a:ext cx="1083310" cy="759460"/>
          </a:xfrm>
          <a:prstGeom prst="rect">
            <a:avLst/>
          </a:prstGeom>
        </p:spPr>
        <p:txBody>
          <a:bodyPr vert="horz" wrap="square" lIns="0" tIns="12700" rIns="0" bIns="0" rtlCol="0">
            <a:spAutoFit/>
          </a:bodyPr>
          <a:lstStyle/>
          <a:p>
            <a:pPr marL="3810" algn="ctr">
              <a:lnSpc>
                <a:spcPct val="100000"/>
              </a:lnSpc>
              <a:spcBef>
                <a:spcPts val="100"/>
              </a:spcBef>
            </a:pPr>
            <a:r>
              <a:rPr sz="1800" b="1" spc="-25" dirty="0">
                <a:solidFill>
                  <a:srgbClr val="FFFFFF"/>
                </a:solidFill>
                <a:latin typeface="Arial"/>
                <a:cs typeface="Arial"/>
              </a:rPr>
              <a:t>SAM</a:t>
            </a:r>
            <a:endParaRPr sz="1800">
              <a:latin typeface="Arial"/>
              <a:cs typeface="Arial"/>
            </a:endParaRPr>
          </a:p>
          <a:p>
            <a:pPr algn="ctr">
              <a:lnSpc>
                <a:spcPct val="100000"/>
              </a:lnSpc>
              <a:spcBef>
                <a:spcPts val="1750"/>
              </a:spcBef>
            </a:pPr>
            <a:r>
              <a:rPr sz="1550" spc="-90" dirty="0">
                <a:solidFill>
                  <a:srgbClr val="FFFFFF"/>
                </a:solidFill>
                <a:latin typeface="Arial"/>
                <a:cs typeface="Arial"/>
              </a:rPr>
              <a:t>USD</a:t>
            </a:r>
            <a:r>
              <a:rPr sz="1550" spc="-25" dirty="0">
                <a:solidFill>
                  <a:srgbClr val="FFFFFF"/>
                </a:solidFill>
                <a:latin typeface="Arial"/>
                <a:cs typeface="Arial"/>
              </a:rPr>
              <a:t> </a:t>
            </a:r>
            <a:r>
              <a:rPr sz="1550" spc="-10" dirty="0">
                <a:solidFill>
                  <a:srgbClr val="FFFFFF"/>
                </a:solidFill>
                <a:latin typeface="Arial"/>
                <a:cs typeface="Arial"/>
              </a:rPr>
              <a:t>37,95B</a:t>
            </a:r>
            <a:endParaRPr sz="1550">
              <a:latin typeface="Arial"/>
              <a:cs typeface="Arial"/>
            </a:endParaRPr>
          </a:p>
        </p:txBody>
      </p:sp>
      <p:sp>
        <p:nvSpPr>
          <p:cNvPr id="15" name="object 15"/>
          <p:cNvSpPr txBox="1"/>
          <p:nvPr/>
        </p:nvSpPr>
        <p:spPr>
          <a:xfrm>
            <a:off x="8883650" y="4562157"/>
            <a:ext cx="1123315" cy="577215"/>
          </a:xfrm>
          <a:prstGeom prst="rect">
            <a:avLst/>
          </a:prstGeom>
        </p:spPr>
        <p:txBody>
          <a:bodyPr vert="horz" wrap="square" lIns="0" tIns="10795" rIns="0" bIns="0" rtlCol="0">
            <a:spAutoFit/>
          </a:bodyPr>
          <a:lstStyle/>
          <a:p>
            <a:pPr marL="12700" marR="5080" indent="298450">
              <a:lnSpc>
                <a:spcPct val="100800"/>
              </a:lnSpc>
              <a:spcBef>
                <a:spcPts val="85"/>
              </a:spcBef>
            </a:pPr>
            <a:r>
              <a:rPr sz="1800" b="1" spc="-25" dirty="0">
                <a:solidFill>
                  <a:srgbClr val="FFFFFF"/>
                </a:solidFill>
                <a:latin typeface="Arial"/>
                <a:cs typeface="Arial"/>
              </a:rPr>
              <a:t>SOM </a:t>
            </a:r>
            <a:r>
              <a:rPr sz="1800" b="1" spc="-114" dirty="0">
                <a:solidFill>
                  <a:srgbClr val="FFFFFF"/>
                </a:solidFill>
                <a:latin typeface="Arial"/>
                <a:cs typeface="Arial"/>
              </a:rPr>
              <a:t>USD</a:t>
            </a:r>
            <a:r>
              <a:rPr sz="1800" b="1" spc="-80" dirty="0">
                <a:solidFill>
                  <a:srgbClr val="FFFFFF"/>
                </a:solidFill>
                <a:latin typeface="Arial"/>
                <a:cs typeface="Arial"/>
              </a:rPr>
              <a:t> </a:t>
            </a:r>
            <a:r>
              <a:rPr sz="1800" b="1" spc="-20" dirty="0">
                <a:solidFill>
                  <a:srgbClr val="FFFFFF"/>
                </a:solidFill>
                <a:latin typeface="Arial"/>
                <a:cs typeface="Arial"/>
              </a:rPr>
              <a:t>4,31B</a:t>
            </a:r>
            <a:endParaRPr sz="1800">
              <a:latin typeface="Arial"/>
              <a:cs typeface="Arial"/>
            </a:endParaRPr>
          </a:p>
        </p:txBody>
      </p:sp>
      <p:sp>
        <p:nvSpPr>
          <p:cNvPr id="16" name="object 16"/>
          <p:cNvSpPr txBox="1"/>
          <p:nvPr/>
        </p:nvSpPr>
        <p:spPr>
          <a:xfrm>
            <a:off x="9094216" y="1065466"/>
            <a:ext cx="611505" cy="334645"/>
          </a:xfrm>
          <a:prstGeom prst="rect">
            <a:avLst/>
          </a:prstGeom>
        </p:spPr>
        <p:txBody>
          <a:bodyPr vert="horz" wrap="square" lIns="0" tIns="15875" rIns="0" bIns="0" rtlCol="0">
            <a:spAutoFit/>
          </a:bodyPr>
          <a:lstStyle/>
          <a:p>
            <a:pPr marL="12700">
              <a:lnSpc>
                <a:spcPct val="100000"/>
              </a:lnSpc>
              <a:spcBef>
                <a:spcPts val="125"/>
              </a:spcBef>
            </a:pPr>
            <a:r>
              <a:rPr sz="2000" b="1" spc="-20" dirty="0">
                <a:latin typeface="Arial"/>
                <a:cs typeface="Arial"/>
              </a:rPr>
              <a:t>2030</a:t>
            </a:r>
            <a:endParaRPr sz="2000">
              <a:latin typeface="Arial"/>
              <a:cs typeface="Arial"/>
            </a:endParaRPr>
          </a:p>
        </p:txBody>
      </p:sp>
      <p:sp>
        <p:nvSpPr>
          <p:cNvPr id="17" name="object 17"/>
          <p:cNvSpPr txBox="1"/>
          <p:nvPr/>
        </p:nvSpPr>
        <p:spPr>
          <a:xfrm>
            <a:off x="1046480" y="4263644"/>
            <a:ext cx="5313045" cy="700405"/>
          </a:xfrm>
          <a:prstGeom prst="rect">
            <a:avLst/>
          </a:prstGeom>
        </p:spPr>
        <p:txBody>
          <a:bodyPr vert="horz" wrap="square" lIns="0" tIns="15875" rIns="0" bIns="0" rtlCol="0">
            <a:spAutoFit/>
          </a:bodyPr>
          <a:lstStyle/>
          <a:p>
            <a:pPr marL="12700">
              <a:lnSpc>
                <a:spcPct val="100000"/>
              </a:lnSpc>
              <a:spcBef>
                <a:spcPts val="125"/>
              </a:spcBef>
            </a:pPr>
            <a:r>
              <a:rPr sz="1550" b="1" dirty="0">
                <a:latin typeface="Arial"/>
                <a:cs typeface="Arial"/>
              </a:rPr>
              <a:t>SOM</a:t>
            </a:r>
            <a:r>
              <a:rPr sz="1550" b="1" spc="-30" dirty="0">
                <a:latin typeface="Arial"/>
                <a:cs typeface="Arial"/>
              </a:rPr>
              <a:t> </a:t>
            </a:r>
            <a:r>
              <a:rPr sz="1550" b="1" spc="105" dirty="0">
                <a:latin typeface="Arial"/>
                <a:cs typeface="Arial"/>
              </a:rPr>
              <a:t>-</a:t>
            </a:r>
            <a:r>
              <a:rPr sz="1550" b="1" spc="-25" dirty="0">
                <a:latin typeface="Arial"/>
                <a:cs typeface="Arial"/>
              </a:rPr>
              <a:t> </a:t>
            </a:r>
            <a:r>
              <a:rPr sz="1550" b="1" dirty="0">
                <a:latin typeface="Arial"/>
                <a:cs typeface="Arial"/>
              </a:rPr>
              <a:t>Market</a:t>
            </a:r>
            <a:r>
              <a:rPr sz="1550" b="1" spc="-65" dirty="0">
                <a:latin typeface="Arial"/>
                <a:cs typeface="Arial"/>
              </a:rPr>
              <a:t> </a:t>
            </a:r>
            <a:r>
              <a:rPr sz="1550" b="1" spc="-40" dirty="0">
                <a:latin typeface="Arial"/>
                <a:cs typeface="Arial"/>
              </a:rPr>
              <a:t>opportunity</a:t>
            </a:r>
            <a:r>
              <a:rPr sz="1550" b="1" spc="-25" dirty="0">
                <a:latin typeface="Arial"/>
                <a:cs typeface="Arial"/>
              </a:rPr>
              <a:t> (only </a:t>
            </a:r>
            <a:r>
              <a:rPr sz="1550" b="1" spc="-10" dirty="0">
                <a:latin typeface="Arial"/>
                <a:cs typeface="Arial"/>
              </a:rPr>
              <a:t>device)</a:t>
            </a:r>
            <a:endParaRPr sz="1550">
              <a:latin typeface="Arial"/>
              <a:cs typeface="Arial"/>
            </a:endParaRPr>
          </a:p>
          <a:p>
            <a:pPr marL="251460" indent="-181610">
              <a:lnSpc>
                <a:spcPct val="100000"/>
              </a:lnSpc>
              <a:spcBef>
                <a:spcPts val="15"/>
              </a:spcBef>
              <a:buClr>
                <a:srgbClr val="2F44BA"/>
              </a:buClr>
              <a:buSzPct val="57142"/>
              <a:buFont typeface="Times New Roman"/>
              <a:buChar char="○"/>
              <a:tabLst>
                <a:tab pos="251460" algn="l"/>
              </a:tabLst>
            </a:pPr>
            <a:r>
              <a:rPr sz="1400" dirty="0">
                <a:solidFill>
                  <a:srgbClr val="343434"/>
                </a:solidFill>
                <a:latin typeface="Arial"/>
                <a:cs typeface="Arial"/>
              </a:rPr>
              <a:t>2025:</a:t>
            </a:r>
            <a:r>
              <a:rPr sz="1400" spc="5" dirty="0">
                <a:solidFill>
                  <a:srgbClr val="343434"/>
                </a:solidFill>
                <a:latin typeface="Arial"/>
                <a:cs typeface="Arial"/>
              </a:rPr>
              <a:t> </a:t>
            </a:r>
            <a:r>
              <a:rPr sz="1400" spc="-50" dirty="0">
                <a:solidFill>
                  <a:srgbClr val="343434"/>
                </a:solidFill>
                <a:latin typeface="Arial"/>
                <a:cs typeface="Arial"/>
              </a:rPr>
              <a:t>Pre-</a:t>
            </a:r>
            <a:r>
              <a:rPr sz="1400" dirty="0">
                <a:solidFill>
                  <a:srgbClr val="343434"/>
                </a:solidFill>
                <a:latin typeface="Arial"/>
                <a:cs typeface="Arial"/>
              </a:rPr>
              <a:t>sale</a:t>
            </a:r>
            <a:r>
              <a:rPr sz="1400" spc="35" dirty="0">
                <a:solidFill>
                  <a:srgbClr val="343434"/>
                </a:solidFill>
                <a:latin typeface="Arial"/>
                <a:cs typeface="Arial"/>
              </a:rPr>
              <a:t> </a:t>
            </a:r>
            <a:r>
              <a:rPr sz="1400" spc="75" dirty="0">
                <a:solidFill>
                  <a:srgbClr val="343434"/>
                </a:solidFill>
                <a:latin typeface="Arial"/>
                <a:cs typeface="Arial"/>
              </a:rPr>
              <a:t>of</a:t>
            </a:r>
            <a:r>
              <a:rPr sz="1400" spc="-15" dirty="0">
                <a:solidFill>
                  <a:srgbClr val="343434"/>
                </a:solidFill>
                <a:latin typeface="Arial"/>
                <a:cs typeface="Arial"/>
              </a:rPr>
              <a:t> </a:t>
            </a:r>
            <a:r>
              <a:rPr sz="1400" dirty="0">
                <a:solidFill>
                  <a:srgbClr val="343434"/>
                </a:solidFill>
                <a:latin typeface="Arial"/>
                <a:cs typeface="Arial"/>
              </a:rPr>
              <a:t>the</a:t>
            </a:r>
            <a:r>
              <a:rPr sz="1400" spc="20" dirty="0">
                <a:solidFill>
                  <a:srgbClr val="343434"/>
                </a:solidFill>
                <a:latin typeface="Arial"/>
                <a:cs typeface="Arial"/>
              </a:rPr>
              <a:t> </a:t>
            </a:r>
            <a:r>
              <a:rPr sz="1400" spc="-10" dirty="0">
                <a:solidFill>
                  <a:srgbClr val="343434"/>
                </a:solidFill>
                <a:latin typeface="Arial"/>
                <a:cs typeface="Arial"/>
              </a:rPr>
              <a:t>device</a:t>
            </a:r>
            <a:r>
              <a:rPr sz="1400" spc="-30" dirty="0">
                <a:solidFill>
                  <a:srgbClr val="343434"/>
                </a:solidFill>
                <a:latin typeface="Arial"/>
                <a:cs typeface="Arial"/>
              </a:rPr>
              <a:t> </a:t>
            </a:r>
            <a:r>
              <a:rPr sz="1400" dirty="0">
                <a:solidFill>
                  <a:srgbClr val="343434"/>
                </a:solidFill>
                <a:latin typeface="Arial"/>
                <a:cs typeface="Arial"/>
              </a:rPr>
              <a:t>in</a:t>
            </a:r>
            <a:r>
              <a:rPr sz="1400" spc="-5" dirty="0">
                <a:solidFill>
                  <a:srgbClr val="343434"/>
                </a:solidFill>
                <a:latin typeface="Arial"/>
                <a:cs typeface="Arial"/>
              </a:rPr>
              <a:t> </a:t>
            </a:r>
            <a:r>
              <a:rPr sz="1400" dirty="0">
                <a:solidFill>
                  <a:srgbClr val="343434"/>
                </a:solidFill>
                <a:latin typeface="Arial"/>
                <a:cs typeface="Arial"/>
              </a:rPr>
              <a:t>form</a:t>
            </a:r>
            <a:r>
              <a:rPr sz="1400" spc="-15" dirty="0">
                <a:solidFill>
                  <a:srgbClr val="343434"/>
                </a:solidFill>
                <a:latin typeface="Arial"/>
                <a:cs typeface="Arial"/>
              </a:rPr>
              <a:t> </a:t>
            </a:r>
            <a:r>
              <a:rPr sz="1400" spc="75" dirty="0">
                <a:solidFill>
                  <a:srgbClr val="343434"/>
                </a:solidFill>
                <a:latin typeface="Arial"/>
                <a:cs typeface="Arial"/>
              </a:rPr>
              <a:t>of</a:t>
            </a:r>
            <a:r>
              <a:rPr sz="1400" spc="-15" dirty="0">
                <a:solidFill>
                  <a:srgbClr val="343434"/>
                </a:solidFill>
                <a:latin typeface="Arial"/>
                <a:cs typeface="Arial"/>
              </a:rPr>
              <a:t> </a:t>
            </a:r>
            <a:r>
              <a:rPr sz="1400" dirty="0">
                <a:solidFill>
                  <a:srgbClr val="343434"/>
                </a:solidFill>
                <a:latin typeface="Arial"/>
                <a:cs typeface="Arial"/>
              </a:rPr>
              <a:t>token</a:t>
            </a:r>
            <a:r>
              <a:rPr sz="1400" spc="15" dirty="0">
                <a:solidFill>
                  <a:srgbClr val="343434"/>
                </a:solidFill>
                <a:latin typeface="Arial"/>
                <a:cs typeface="Arial"/>
              </a:rPr>
              <a:t> </a:t>
            </a:r>
            <a:r>
              <a:rPr sz="1400" dirty="0">
                <a:solidFill>
                  <a:srgbClr val="343434"/>
                </a:solidFill>
                <a:latin typeface="Arial"/>
                <a:cs typeface="Arial"/>
              </a:rPr>
              <a:t>offering</a:t>
            </a:r>
            <a:r>
              <a:rPr sz="1400" spc="-35" dirty="0">
                <a:solidFill>
                  <a:srgbClr val="343434"/>
                </a:solidFill>
                <a:latin typeface="Arial"/>
                <a:cs typeface="Arial"/>
              </a:rPr>
              <a:t> </a:t>
            </a:r>
            <a:r>
              <a:rPr sz="1400" spc="-114" dirty="0">
                <a:solidFill>
                  <a:srgbClr val="343434"/>
                </a:solidFill>
                <a:latin typeface="Arial"/>
                <a:cs typeface="Arial"/>
              </a:rPr>
              <a:t>USD</a:t>
            </a:r>
            <a:r>
              <a:rPr sz="1400" spc="-5" dirty="0">
                <a:solidFill>
                  <a:srgbClr val="343434"/>
                </a:solidFill>
                <a:latin typeface="Arial"/>
                <a:cs typeface="Arial"/>
              </a:rPr>
              <a:t> </a:t>
            </a:r>
            <a:r>
              <a:rPr sz="1400" spc="-20" dirty="0">
                <a:solidFill>
                  <a:srgbClr val="343434"/>
                </a:solidFill>
                <a:latin typeface="Arial"/>
                <a:cs typeface="Arial"/>
              </a:rPr>
              <a:t>120M</a:t>
            </a:r>
            <a:endParaRPr sz="1400">
              <a:latin typeface="Arial"/>
              <a:cs typeface="Arial"/>
            </a:endParaRPr>
          </a:p>
          <a:p>
            <a:pPr marL="251460" indent="-181610">
              <a:lnSpc>
                <a:spcPct val="100000"/>
              </a:lnSpc>
              <a:spcBef>
                <a:spcPts val="45"/>
              </a:spcBef>
              <a:buClr>
                <a:srgbClr val="2F44BA"/>
              </a:buClr>
              <a:buSzPct val="57142"/>
              <a:buFont typeface="Times New Roman"/>
              <a:buChar char="○"/>
              <a:tabLst>
                <a:tab pos="251460" algn="l"/>
              </a:tabLst>
            </a:pPr>
            <a:r>
              <a:rPr sz="1400" dirty="0">
                <a:solidFill>
                  <a:srgbClr val="343434"/>
                </a:solidFill>
                <a:latin typeface="Arial"/>
                <a:cs typeface="Arial"/>
              </a:rPr>
              <a:t>2030:</a:t>
            </a:r>
            <a:r>
              <a:rPr sz="1400" spc="-45" dirty="0">
                <a:solidFill>
                  <a:srgbClr val="343434"/>
                </a:solidFill>
                <a:latin typeface="Arial"/>
                <a:cs typeface="Arial"/>
              </a:rPr>
              <a:t> </a:t>
            </a:r>
            <a:r>
              <a:rPr sz="1400" spc="-20" dirty="0">
                <a:solidFill>
                  <a:srgbClr val="343434"/>
                </a:solidFill>
                <a:latin typeface="Arial"/>
                <a:cs typeface="Arial"/>
              </a:rPr>
              <a:t>Sales</a:t>
            </a:r>
            <a:r>
              <a:rPr sz="1400" spc="-55" dirty="0">
                <a:solidFill>
                  <a:srgbClr val="343434"/>
                </a:solidFill>
                <a:latin typeface="Arial"/>
                <a:cs typeface="Arial"/>
              </a:rPr>
              <a:t> </a:t>
            </a:r>
            <a:r>
              <a:rPr sz="1400" dirty="0">
                <a:solidFill>
                  <a:srgbClr val="343434"/>
                </a:solidFill>
                <a:latin typeface="Arial"/>
                <a:cs typeface="Arial"/>
              </a:rPr>
              <a:t>700k</a:t>
            </a:r>
            <a:r>
              <a:rPr sz="1400" spc="-30" dirty="0">
                <a:solidFill>
                  <a:srgbClr val="343434"/>
                </a:solidFill>
                <a:latin typeface="Arial"/>
                <a:cs typeface="Arial"/>
              </a:rPr>
              <a:t> </a:t>
            </a:r>
            <a:r>
              <a:rPr sz="1400" dirty="0">
                <a:solidFill>
                  <a:srgbClr val="343434"/>
                </a:solidFill>
                <a:latin typeface="Arial"/>
                <a:cs typeface="Arial"/>
              </a:rPr>
              <a:t>units,</a:t>
            </a:r>
            <a:r>
              <a:rPr sz="1400" spc="-20" dirty="0">
                <a:solidFill>
                  <a:srgbClr val="343434"/>
                </a:solidFill>
                <a:latin typeface="Arial"/>
                <a:cs typeface="Arial"/>
              </a:rPr>
              <a:t> </a:t>
            </a:r>
            <a:r>
              <a:rPr sz="1400" spc="-25" dirty="0">
                <a:solidFill>
                  <a:srgbClr val="343434"/>
                </a:solidFill>
                <a:latin typeface="Arial"/>
                <a:cs typeface="Arial"/>
              </a:rPr>
              <a:t>revenue</a:t>
            </a:r>
            <a:r>
              <a:rPr sz="1400" spc="-70" dirty="0">
                <a:solidFill>
                  <a:srgbClr val="343434"/>
                </a:solidFill>
                <a:latin typeface="Arial"/>
                <a:cs typeface="Arial"/>
              </a:rPr>
              <a:t> </a:t>
            </a:r>
            <a:r>
              <a:rPr sz="1400" spc="-114" dirty="0">
                <a:solidFill>
                  <a:srgbClr val="343434"/>
                </a:solidFill>
                <a:latin typeface="Arial"/>
                <a:cs typeface="Arial"/>
              </a:rPr>
              <a:t>USD</a:t>
            </a:r>
            <a:r>
              <a:rPr sz="1400" spc="-30" dirty="0">
                <a:solidFill>
                  <a:srgbClr val="343434"/>
                </a:solidFill>
                <a:latin typeface="Arial"/>
                <a:cs typeface="Arial"/>
              </a:rPr>
              <a:t> </a:t>
            </a:r>
            <a:r>
              <a:rPr sz="1400" spc="-10" dirty="0">
                <a:solidFill>
                  <a:srgbClr val="343434"/>
                </a:solidFill>
                <a:latin typeface="Arial"/>
                <a:cs typeface="Arial"/>
              </a:rPr>
              <a:t>1,470.6M</a:t>
            </a:r>
            <a:endParaRPr sz="1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8"/>
          <p:cNvSpPr/>
          <p:nvPr/>
        </p:nvSpPr>
        <p:spPr>
          <a:xfrm>
            <a:off x="919833" y="1301199"/>
            <a:ext cx="3455600" cy="3455600"/>
          </a:xfrm>
          <a:prstGeom prst="ellipse">
            <a:avLst/>
          </a:prstGeom>
          <a:solidFill>
            <a:srgbClr val="3044BB"/>
          </a:solidFill>
          <a:ln>
            <a:noFill/>
          </a:ln>
        </p:spPr>
        <p:txBody>
          <a:bodyPr spcFirstLastPara="1" wrap="square" lIns="121900" tIns="121900" rIns="121900" bIns="121900" anchor="ctr" anchorCtr="0">
            <a:noAutofit/>
          </a:bodyPr>
          <a:lstStyle/>
          <a:p>
            <a:pPr algn="ctr" rtl="0"/>
            <a:endParaRPr>
              <a:latin typeface="Roboto"/>
              <a:ea typeface="Roboto"/>
              <a:cs typeface="Roboto"/>
              <a:sym typeface="Roboto"/>
            </a:endParaRPr>
          </a:p>
        </p:txBody>
      </p:sp>
      <p:sp>
        <p:nvSpPr>
          <p:cNvPr id="269" name="Google Shape;269;p28"/>
          <p:cNvSpPr/>
          <p:nvPr/>
        </p:nvSpPr>
        <p:spPr>
          <a:xfrm>
            <a:off x="4063544" y="2010744"/>
            <a:ext cx="6480000" cy="3233200"/>
          </a:xfrm>
          <a:prstGeom prst="roundRect">
            <a:avLst>
              <a:gd name="adj" fmla="val 5851"/>
            </a:avLst>
          </a:prstGeom>
          <a:noFill/>
          <a:ln w="9525" cap="flat" cmpd="sng">
            <a:solidFill>
              <a:srgbClr val="3044BB"/>
            </a:solidFill>
            <a:prstDash val="dot"/>
            <a:round/>
            <a:headEnd type="none" w="sm" len="sm"/>
            <a:tailEnd type="none" w="sm" len="sm"/>
          </a:ln>
        </p:spPr>
        <p:txBody>
          <a:bodyPr spcFirstLastPara="1" wrap="square" lIns="121900" tIns="121900" rIns="121900" bIns="121900" anchor="ctr" anchorCtr="0">
            <a:noAutofit/>
          </a:bodyPr>
          <a:lstStyle/>
          <a:p>
            <a:pPr algn="ctr" rtl="0"/>
            <a:endParaRPr>
              <a:latin typeface="Roboto"/>
              <a:ea typeface="Roboto"/>
              <a:cs typeface="Roboto"/>
              <a:sym typeface="Roboto"/>
            </a:endParaRPr>
          </a:p>
        </p:txBody>
      </p:sp>
      <p:sp>
        <p:nvSpPr>
          <p:cNvPr id="270" name="Google Shape;270;p28"/>
          <p:cNvSpPr/>
          <p:nvPr/>
        </p:nvSpPr>
        <p:spPr>
          <a:xfrm>
            <a:off x="5707237" y="3517999"/>
            <a:ext cx="547600" cy="547600"/>
          </a:xfrm>
          <a:prstGeom prst="roundRect">
            <a:avLst>
              <a:gd name="adj" fmla="val 16667"/>
            </a:avLst>
          </a:prstGeom>
          <a:solidFill>
            <a:srgbClr val="3044BB"/>
          </a:solidFill>
          <a:ln>
            <a:noFill/>
          </a:ln>
        </p:spPr>
        <p:txBody>
          <a:bodyPr spcFirstLastPara="1" wrap="square" lIns="91433" tIns="45700" rIns="91433" bIns="45700" anchor="ctr" anchorCtr="0">
            <a:noAutofit/>
          </a:bodyPr>
          <a:lstStyle/>
          <a:p>
            <a:pPr algn="ctr" rtl="0"/>
            <a:endParaRPr sz="1867">
              <a:solidFill>
                <a:srgbClr val="FFFFFF"/>
              </a:solidFill>
              <a:latin typeface="Roboto"/>
              <a:ea typeface="Roboto"/>
              <a:cs typeface="Roboto"/>
              <a:sym typeface="Roboto"/>
            </a:endParaRPr>
          </a:p>
        </p:txBody>
      </p:sp>
      <p:sp>
        <p:nvSpPr>
          <p:cNvPr id="271" name="Google Shape;271;p28"/>
          <p:cNvSpPr txBox="1"/>
          <p:nvPr/>
        </p:nvSpPr>
        <p:spPr>
          <a:xfrm>
            <a:off x="3561433" y="1076150"/>
            <a:ext cx="5230800" cy="461624"/>
          </a:xfrm>
          <a:prstGeom prst="rect">
            <a:avLst/>
          </a:prstGeom>
          <a:noFill/>
          <a:ln>
            <a:noFill/>
          </a:ln>
        </p:spPr>
        <p:txBody>
          <a:bodyPr spcFirstLastPara="1" wrap="square" lIns="91433" tIns="45700" rIns="91433" bIns="45700" anchor="t" anchorCtr="0">
            <a:spAutoFit/>
          </a:bodyPr>
          <a:lstStyle/>
          <a:p>
            <a:pPr algn="ctr" rtl="0">
              <a:lnSpc>
                <a:spcPct val="150000"/>
              </a:lnSpc>
              <a:buSzPts val="1100"/>
            </a:pPr>
            <a:r>
              <a:rPr lang="pl-PL" sz="1600" dirty="0">
                <a:solidFill>
                  <a:srgbClr val="888888"/>
                </a:solidFill>
                <a:latin typeface="Roboto"/>
                <a:ea typeface="Roboto"/>
                <a:cs typeface="Roboto"/>
                <a:sym typeface="Roboto"/>
              </a:rPr>
              <a:t>Bitfold </a:t>
            </a:r>
            <a:r>
              <a:rPr lang="pl-PL" sz="1600" dirty="0" err="1">
                <a:solidFill>
                  <a:srgbClr val="888888"/>
                </a:solidFill>
                <a:latin typeface="Roboto"/>
                <a:ea typeface="Roboto"/>
                <a:cs typeface="Roboto"/>
                <a:sym typeface="Roboto"/>
              </a:rPr>
              <a:t>will</a:t>
            </a:r>
            <a:r>
              <a:rPr lang="pl-PL" sz="1600" dirty="0">
                <a:solidFill>
                  <a:srgbClr val="888888"/>
                </a:solidFill>
                <a:latin typeface="Roboto"/>
                <a:ea typeface="Roboto"/>
                <a:cs typeface="Roboto"/>
                <a:sym typeface="Roboto"/>
              </a:rPr>
              <a:t> be a platform for </a:t>
            </a:r>
            <a:r>
              <a:rPr lang="pl-PL" sz="1600" dirty="0" err="1">
                <a:solidFill>
                  <a:srgbClr val="888888"/>
                </a:solidFill>
                <a:latin typeface="Roboto"/>
                <a:ea typeface="Roboto"/>
                <a:cs typeface="Roboto"/>
                <a:sym typeface="Roboto"/>
              </a:rPr>
              <a:t>digital</a:t>
            </a:r>
            <a:r>
              <a:rPr lang="pl-PL" sz="1600" dirty="0">
                <a:solidFill>
                  <a:srgbClr val="888888"/>
                </a:solidFill>
                <a:latin typeface="Roboto"/>
                <a:ea typeface="Roboto"/>
                <a:cs typeface="Roboto"/>
                <a:sym typeface="Roboto"/>
              </a:rPr>
              <a:t> </a:t>
            </a:r>
            <a:r>
              <a:rPr lang="pl-PL" sz="1600" dirty="0" err="1">
                <a:solidFill>
                  <a:srgbClr val="888888"/>
                </a:solidFill>
                <a:latin typeface="Roboto"/>
                <a:ea typeface="Roboto"/>
                <a:cs typeface="Roboto"/>
                <a:sym typeface="Roboto"/>
              </a:rPr>
              <a:t>value</a:t>
            </a:r>
            <a:endParaRPr lang="pl-PL" sz="1600" dirty="0">
              <a:solidFill>
                <a:srgbClr val="888888"/>
              </a:solidFill>
              <a:latin typeface="Roboto"/>
              <a:ea typeface="Roboto"/>
              <a:cs typeface="Roboto"/>
              <a:sym typeface="Roboto"/>
            </a:endParaRPr>
          </a:p>
        </p:txBody>
      </p:sp>
      <p:sp>
        <p:nvSpPr>
          <p:cNvPr id="272" name="Google Shape;272;p28"/>
          <p:cNvSpPr txBox="1"/>
          <p:nvPr/>
        </p:nvSpPr>
        <p:spPr>
          <a:xfrm>
            <a:off x="1181336" y="368149"/>
            <a:ext cx="9670400" cy="707846"/>
          </a:xfrm>
          <a:prstGeom prst="rect">
            <a:avLst/>
          </a:prstGeom>
          <a:noFill/>
          <a:ln>
            <a:noFill/>
          </a:ln>
        </p:spPr>
        <p:txBody>
          <a:bodyPr spcFirstLastPara="1" wrap="square" lIns="45700" tIns="45700" rIns="45700" bIns="45700" anchor="t" anchorCtr="0">
            <a:spAutoFit/>
          </a:bodyPr>
          <a:lstStyle/>
          <a:p>
            <a:pPr algn="ctr" rtl="0">
              <a:buSzPts val="1100"/>
            </a:pPr>
            <a:r>
              <a:rPr lang="pl" sz="4000" b="1" dirty="0">
                <a:solidFill>
                  <a:srgbClr val="3044BB"/>
                </a:solidFill>
                <a:latin typeface="Roboto"/>
                <a:ea typeface="Roboto"/>
                <a:cs typeface="Roboto"/>
                <a:sym typeface="Roboto"/>
              </a:rPr>
              <a:t>Our plans – business model expansion</a:t>
            </a:r>
            <a:endParaRPr sz="4000" b="1" dirty="0">
              <a:solidFill>
                <a:srgbClr val="3044BB"/>
              </a:solidFill>
              <a:latin typeface="Roboto"/>
              <a:ea typeface="Roboto"/>
              <a:cs typeface="Roboto"/>
              <a:sym typeface="Roboto"/>
            </a:endParaRPr>
          </a:p>
        </p:txBody>
      </p:sp>
      <p:pic>
        <p:nvPicPr>
          <p:cNvPr id="273" name="Google Shape;273;p28"/>
          <p:cNvPicPr preferRelativeResize="0"/>
          <p:nvPr/>
        </p:nvPicPr>
        <p:blipFill rotWithShape="1">
          <a:blip r:embed="rId3">
            <a:alphaModFix/>
          </a:blip>
          <a:srcRect/>
          <a:stretch/>
        </p:blipFill>
        <p:spPr>
          <a:xfrm>
            <a:off x="5784635" y="3598853"/>
            <a:ext cx="385877" cy="385891"/>
          </a:xfrm>
          <a:prstGeom prst="rect">
            <a:avLst/>
          </a:prstGeom>
          <a:noFill/>
          <a:ln>
            <a:noFill/>
          </a:ln>
        </p:spPr>
      </p:pic>
      <p:sp>
        <p:nvSpPr>
          <p:cNvPr id="274" name="Google Shape;274;p28"/>
          <p:cNvSpPr txBox="1"/>
          <p:nvPr/>
        </p:nvSpPr>
        <p:spPr>
          <a:xfrm>
            <a:off x="5620936" y="2260268"/>
            <a:ext cx="5230800" cy="461624"/>
          </a:xfrm>
          <a:prstGeom prst="rect">
            <a:avLst/>
          </a:prstGeom>
          <a:noFill/>
          <a:ln>
            <a:noFill/>
          </a:ln>
        </p:spPr>
        <p:txBody>
          <a:bodyPr spcFirstLastPara="1" wrap="square" lIns="91433" tIns="45700" rIns="91433" bIns="45700" anchor="t" anchorCtr="0">
            <a:spAutoFit/>
          </a:bodyPr>
          <a:lstStyle/>
          <a:p>
            <a:pPr>
              <a:lnSpc>
                <a:spcPct val="150000"/>
              </a:lnSpc>
              <a:buSzPts val="1100"/>
            </a:pPr>
            <a:r>
              <a:rPr lang="pl-PL" sz="1600" b="1" dirty="0">
                <a:solidFill>
                  <a:srgbClr val="1D1919"/>
                </a:solidFill>
                <a:latin typeface="Roboto"/>
                <a:ea typeface="Roboto"/>
                <a:cs typeface="Roboto"/>
                <a:sym typeface="Roboto"/>
              </a:rPr>
              <a:t>In </a:t>
            </a:r>
            <a:r>
              <a:rPr lang="pl-PL" sz="1600" b="1" dirty="0" err="1">
                <a:solidFill>
                  <a:srgbClr val="1D1919"/>
                </a:solidFill>
                <a:latin typeface="Roboto"/>
                <a:ea typeface="Roboto"/>
                <a:cs typeface="Roboto"/>
                <a:sym typeface="Roboto"/>
              </a:rPr>
              <a:t>addition</a:t>
            </a:r>
            <a:r>
              <a:rPr lang="pl-PL" sz="1600" b="1" dirty="0">
                <a:solidFill>
                  <a:srgbClr val="1D1919"/>
                </a:solidFill>
                <a:latin typeface="Roboto"/>
                <a:ea typeface="Roboto"/>
                <a:cs typeface="Roboto"/>
                <a:sym typeface="Roboto"/>
              </a:rPr>
              <a:t> to </a:t>
            </a:r>
            <a:r>
              <a:rPr lang="pl-PL" sz="1600" b="1" dirty="0" err="1">
                <a:solidFill>
                  <a:srgbClr val="1D1919"/>
                </a:solidFill>
                <a:latin typeface="Roboto"/>
                <a:ea typeface="Roboto"/>
                <a:cs typeface="Roboto"/>
                <a:sym typeface="Roboto"/>
              </a:rPr>
              <a:t>selling</a:t>
            </a:r>
            <a:r>
              <a:rPr lang="pl-PL" sz="1600" b="1" dirty="0">
                <a:solidFill>
                  <a:srgbClr val="1D1919"/>
                </a:solidFill>
                <a:latin typeface="Roboto"/>
                <a:ea typeface="Roboto"/>
                <a:cs typeface="Roboto"/>
                <a:sym typeface="Roboto"/>
              </a:rPr>
              <a:t> the </a:t>
            </a:r>
            <a:r>
              <a:rPr lang="pl-PL" sz="1600" b="1" dirty="0" err="1">
                <a:solidFill>
                  <a:srgbClr val="1D1919"/>
                </a:solidFill>
                <a:latin typeface="Roboto"/>
                <a:ea typeface="Roboto"/>
                <a:cs typeface="Roboto"/>
                <a:sym typeface="Roboto"/>
              </a:rPr>
              <a:t>device</a:t>
            </a:r>
            <a:r>
              <a:rPr lang="pl-PL" sz="1600" b="1" dirty="0">
                <a:solidFill>
                  <a:srgbClr val="1D1919"/>
                </a:solidFill>
                <a:latin typeface="Roboto"/>
                <a:ea typeface="Roboto"/>
                <a:cs typeface="Roboto"/>
                <a:sym typeface="Roboto"/>
              </a:rPr>
              <a:t>, we plan to:</a:t>
            </a:r>
          </a:p>
        </p:txBody>
      </p:sp>
      <p:sp>
        <p:nvSpPr>
          <p:cNvPr id="275" name="Google Shape;275;p28"/>
          <p:cNvSpPr txBox="1"/>
          <p:nvPr/>
        </p:nvSpPr>
        <p:spPr>
          <a:xfrm>
            <a:off x="6358169" y="3366091"/>
            <a:ext cx="4120000" cy="892512"/>
          </a:xfrm>
          <a:prstGeom prst="rect">
            <a:avLst/>
          </a:prstGeom>
          <a:noFill/>
          <a:ln>
            <a:noFill/>
          </a:ln>
        </p:spPr>
        <p:txBody>
          <a:bodyPr spcFirstLastPara="1" wrap="square" lIns="121900" tIns="121900" rIns="121900" bIns="121900" anchor="t" anchorCtr="0">
            <a:spAutoFit/>
          </a:bodyPr>
          <a:lstStyle/>
          <a:p>
            <a:pPr>
              <a:lnSpc>
                <a:spcPct val="150000"/>
              </a:lnSpc>
            </a:pPr>
            <a:r>
              <a:rPr lang="pl-PL" sz="1400" dirty="0" err="1"/>
              <a:t>Enable</a:t>
            </a:r>
            <a:r>
              <a:rPr lang="pl-PL" sz="1400" dirty="0"/>
              <a:t> the </a:t>
            </a:r>
            <a:r>
              <a:rPr lang="pl-PL" sz="1400" dirty="0" err="1"/>
              <a:t>integration</a:t>
            </a:r>
            <a:r>
              <a:rPr lang="pl-PL" sz="1400" dirty="0"/>
              <a:t> of third-party </a:t>
            </a:r>
            <a:r>
              <a:rPr lang="pl-PL" sz="1400" dirty="0" err="1"/>
              <a:t>applications</a:t>
            </a:r>
            <a:r>
              <a:rPr lang="pl-PL" sz="1400" dirty="0"/>
              <a:t> and services </a:t>
            </a:r>
            <a:r>
              <a:rPr lang="pl-PL" sz="1400" dirty="0" err="1"/>
              <a:t>available</a:t>
            </a:r>
            <a:r>
              <a:rPr lang="pl-PL" sz="1400" dirty="0"/>
              <a:t> in </a:t>
            </a:r>
            <a:r>
              <a:rPr lang="pl-PL" sz="1400" dirty="0" err="1"/>
              <a:t>our</a:t>
            </a:r>
            <a:r>
              <a:rPr lang="pl-PL" sz="1400" dirty="0"/>
              <a:t> </a:t>
            </a:r>
            <a:r>
              <a:rPr lang="pl-PL" sz="1400" dirty="0" err="1"/>
              <a:t>app</a:t>
            </a:r>
            <a:r>
              <a:rPr lang="pl-PL" sz="1400" dirty="0"/>
              <a:t> </a:t>
            </a:r>
            <a:r>
              <a:rPr lang="pl-PL" sz="1400" dirty="0" err="1"/>
              <a:t>store</a:t>
            </a:r>
            <a:endParaRPr lang="pl-PL" sz="1333" dirty="0">
              <a:solidFill>
                <a:srgbClr val="1D1919"/>
              </a:solidFill>
              <a:latin typeface="Roboto"/>
              <a:ea typeface="Roboto"/>
              <a:cs typeface="Roboto"/>
              <a:sym typeface="Roboto"/>
            </a:endParaRPr>
          </a:p>
        </p:txBody>
      </p:sp>
      <p:sp>
        <p:nvSpPr>
          <p:cNvPr id="276" name="Google Shape;276;p28"/>
          <p:cNvSpPr txBox="1"/>
          <p:nvPr/>
        </p:nvSpPr>
        <p:spPr>
          <a:xfrm>
            <a:off x="6358169" y="4300777"/>
            <a:ext cx="4120000" cy="553894"/>
          </a:xfrm>
          <a:prstGeom prst="rect">
            <a:avLst/>
          </a:prstGeom>
          <a:noFill/>
          <a:ln>
            <a:noFill/>
          </a:ln>
        </p:spPr>
        <p:txBody>
          <a:bodyPr spcFirstLastPara="1" wrap="square" lIns="121900" tIns="121900" rIns="121900" bIns="121900" anchor="t" anchorCtr="0">
            <a:spAutoFit/>
          </a:bodyPr>
          <a:lstStyle/>
          <a:p>
            <a:pPr algn="l" rtl="0">
              <a:lnSpc>
                <a:spcPct val="150000"/>
              </a:lnSpc>
            </a:pPr>
            <a:r>
              <a:rPr lang="pl-PL" sz="1333" dirty="0" err="1">
                <a:solidFill>
                  <a:srgbClr val="1D1919"/>
                </a:solidFill>
                <a:latin typeface="Roboto"/>
                <a:ea typeface="Roboto"/>
                <a:cs typeface="Roboto"/>
                <a:sym typeface="Roboto"/>
              </a:rPr>
              <a:t>Integrate</a:t>
            </a:r>
            <a:r>
              <a:rPr lang="pl-PL" sz="1333" dirty="0">
                <a:solidFill>
                  <a:srgbClr val="1D1919"/>
                </a:solidFill>
                <a:latin typeface="Roboto"/>
                <a:ea typeface="Roboto"/>
                <a:cs typeface="Roboto"/>
                <a:sym typeface="Roboto"/>
              </a:rPr>
              <a:t> investment </a:t>
            </a:r>
            <a:r>
              <a:rPr lang="pl-PL" sz="1333" dirty="0" err="1">
                <a:solidFill>
                  <a:srgbClr val="1D1919"/>
                </a:solidFill>
                <a:latin typeface="Roboto"/>
                <a:ea typeface="Roboto"/>
                <a:cs typeface="Roboto"/>
                <a:sym typeface="Roboto"/>
              </a:rPr>
              <a:t>platforms</a:t>
            </a:r>
            <a:endParaRPr lang="pl-PL" sz="1333" dirty="0">
              <a:solidFill>
                <a:srgbClr val="1D1919"/>
              </a:solidFill>
              <a:latin typeface="Roboto"/>
              <a:ea typeface="Roboto"/>
              <a:cs typeface="Roboto"/>
              <a:sym typeface="Roboto"/>
            </a:endParaRPr>
          </a:p>
        </p:txBody>
      </p:sp>
      <p:sp>
        <p:nvSpPr>
          <p:cNvPr id="277" name="Google Shape;277;p28"/>
          <p:cNvSpPr txBox="1"/>
          <p:nvPr/>
        </p:nvSpPr>
        <p:spPr>
          <a:xfrm>
            <a:off x="6358169" y="2812134"/>
            <a:ext cx="4120000" cy="553894"/>
          </a:xfrm>
          <a:prstGeom prst="rect">
            <a:avLst/>
          </a:prstGeom>
          <a:noFill/>
          <a:ln>
            <a:noFill/>
          </a:ln>
        </p:spPr>
        <p:txBody>
          <a:bodyPr spcFirstLastPara="1" wrap="square" lIns="121900" tIns="121900" rIns="121900" bIns="121900" anchor="t" anchorCtr="0">
            <a:spAutoFit/>
          </a:bodyPr>
          <a:lstStyle/>
          <a:p>
            <a:pPr algn="l" rtl="0">
              <a:lnSpc>
                <a:spcPct val="150000"/>
              </a:lnSpc>
            </a:pPr>
            <a:r>
              <a:rPr lang="pl-PL" sz="1333" dirty="0" err="1">
                <a:solidFill>
                  <a:srgbClr val="1D1919"/>
                </a:solidFill>
                <a:latin typeface="Roboto" panose="02000000000000000000" pitchFamily="2" charset="0"/>
                <a:ea typeface="Roboto" panose="02000000000000000000" pitchFamily="2" charset="0"/>
                <a:cs typeface="Roboto" panose="02000000000000000000" pitchFamily="2" charset="0"/>
                <a:sym typeface="Roboto"/>
              </a:rPr>
              <a:t>Provide</a:t>
            </a:r>
            <a:r>
              <a:rPr lang="pl-PL" sz="1333" dirty="0">
                <a:solidFill>
                  <a:srgbClr val="1D1919"/>
                </a:solidFill>
                <a:latin typeface="Roboto" panose="02000000000000000000" pitchFamily="2" charset="0"/>
                <a:ea typeface="Roboto" panose="02000000000000000000" pitchFamily="2" charset="0"/>
                <a:cs typeface="Roboto" panose="02000000000000000000" pitchFamily="2" charset="0"/>
                <a:sym typeface="Roboto"/>
              </a:rPr>
              <a:t> </a:t>
            </a:r>
            <a:r>
              <a:rPr lang="pl-PL" sz="1333" dirty="0" err="1">
                <a:solidFill>
                  <a:srgbClr val="1D1919"/>
                </a:solidFill>
                <a:latin typeface="Roboto" panose="02000000000000000000" pitchFamily="2" charset="0"/>
                <a:ea typeface="Roboto" panose="02000000000000000000" pitchFamily="2" charset="0"/>
                <a:cs typeface="Roboto" panose="02000000000000000000" pitchFamily="2" charset="0"/>
                <a:sym typeface="Roboto"/>
              </a:rPr>
              <a:t>proprietary</a:t>
            </a:r>
            <a:r>
              <a:rPr lang="pl-PL" sz="1333" dirty="0">
                <a:solidFill>
                  <a:srgbClr val="1D1919"/>
                </a:solidFill>
                <a:latin typeface="Roboto" panose="02000000000000000000" pitchFamily="2" charset="0"/>
                <a:ea typeface="Roboto" panose="02000000000000000000" pitchFamily="2" charset="0"/>
                <a:cs typeface="Roboto" panose="02000000000000000000" pitchFamily="2" charset="0"/>
                <a:sym typeface="Roboto"/>
              </a:rPr>
              <a:t> </a:t>
            </a:r>
            <a:r>
              <a:rPr lang="pl-PL" sz="1333" dirty="0" err="1">
                <a:solidFill>
                  <a:schemeClr val="tx1"/>
                </a:solidFill>
                <a:latin typeface="Roboto" panose="02000000000000000000" pitchFamily="2" charset="0"/>
                <a:ea typeface="Roboto" panose="02000000000000000000" pitchFamily="2" charset="0"/>
                <a:cs typeface="Roboto" panose="02000000000000000000" pitchFamily="2" charset="0"/>
              </a:rPr>
              <a:t>freemium</a:t>
            </a:r>
            <a:r>
              <a:rPr lang="pl-PL" sz="1333" dirty="0">
                <a:solidFill>
                  <a:schemeClr val="tx1"/>
                </a:solidFill>
                <a:latin typeface="Roboto" panose="02000000000000000000" pitchFamily="2" charset="0"/>
                <a:ea typeface="Roboto" panose="02000000000000000000" pitchFamily="2" charset="0"/>
                <a:cs typeface="Roboto" panose="02000000000000000000" pitchFamily="2" charset="0"/>
              </a:rPr>
              <a:t> services </a:t>
            </a:r>
            <a:endParaRPr lang="pl-PL" sz="1333" dirty="0">
              <a:solidFill>
                <a:srgbClr val="1D1919"/>
              </a:solidFill>
              <a:latin typeface="Roboto" panose="02000000000000000000" pitchFamily="2" charset="0"/>
              <a:ea typeface="Roboto" panose="02000000000000000000" pitchFamily="2" charset="0"/>
              <a:cs typeface="Roboto" panose="02000000000000000000" pitchFamily="2" charset="0"/>
              <a:sym typeface="Roboto"/>
            </a:endParaRPr>
          </a:p>
        </p:txBody>
      </p:sp>
      <p:sp>
        <p:nvSpPr>
          <p:cNvPr id="278" name="Google Shape;278;p28"/>
          <p:cNvSpPr/>
          <p:nvPr/>
        </p:nvSpPr>
        <p:spPr>
          <a:xfrm>
            <a:off x="5707237" y="2764132"/>
            <a:ext cx="547600" cy="547600"/>
          </a:xfrm>
          <a:prstGeom prst="roundRect">
            <a:avLst>
              <a:gd name="adj" fmla="val 16667"/>
            </a:avLst>
          </a:prstGeom>
          <a:solidFill>
            <a:srgbClr val="3044BB"/>
          </a:solidFill>
          <a:ln>
            <a:noFill/>
          </a:ln>
        </p:spPr>
        <p:txBody>
          <a:bodyPr spcFirstLastPara="1" wrap="square" lIns="91433" tIns="45700" rIns="91433" bIns="45700" anchor="ctr" anchorCtr="0">
            <a:noAutofit/>
          </a:bodyPr>
          <a:lstStyle/>
          <a:p>
            <a:pPr algn="ctr" rtl="0"/>
            <a:endParaRPr sz="1867">
              <a:solidFill>
                <a:srgbClr val="FFFFFF"/>
              </a:solidFill>
              <a:latin typeface="Roboto"/>
              <a:ea typeface="Roboto"/>
              <a:cs typeface="Roboto"/>
              <a:sym typeface="Roboto"/>
            </a:endParaRPr>
          </a:p>
        </p:txBody>
      </p:sp>
      <p:sp>
        <p:nvSpPr>
          <p:cNvPr id="279" name="Google Shape;279;p28"/>
          <p:cNvSpPr/>
          <p:nvPr/>
        </p:nvSpPr>
        <p:spPr>
          <a:xfrm>
            <a:off x="5707237" y="4319865"/>
            <a:ext cx="547600" cy="547600"/>
          </a:xfrm>
          <a:prstGeom prst="roundRect">
            <a:avLst>
              <a:gd name="adj" fmla="val 16667"/>
            </a:avLst>
          </a:prstGeom>
          <a:solidFill>
            <a:srgbClr val="3044BB"/>
          </a:solidFill>
          <a:ln>
            <a:noFill/>
          </a:ln>
        </p:spPr>
        <p:txBody>
          <a:bodyPr spcFirstLastPara="1" wrap="square" lIns="91433" tIns="45700" rIns="91433" bIns="45700" anchor="ctr" anchorCtr="0">
            <a:noAutofit/>
          </a:bodyPr>
          <a:lstStyle/>
          <a:p>
            <a:pPr algn="ctr" rtl="0"/>
            <a:endParaRPr sz="1867">
              <a:solidFill>
                <a:srgbClr val="FFFFFF"/>
              </a:solidFill>
              <a:latin typeface="Roboto"/>
              <a:ea typeface="Roboto"/>
              <a:cs typeface="Roboto"/>
              <a:sym typeface="Roboto"/>
            </a:endParaRPr>
          </a:p>
        </p:txBody>
      </p:sp>
      <p:pic>
        <p:nvPicPr>
          <p:cNvPr id="280" name="Google Shape;280;p28"/>
          <p:cNvPicPr preferRelativeResize="0"/>
          <p:nvPr/>
        </p:nvPicPr>
        <p:blipFill rotWithShape="1">
          <a:blip r:embed="rId4">
            <a:alphaModFix/>
          </a:blip>
          <a:srcRect/>
          <a:stretch/>
        </p:blipFill>
        <p:spPr>
          <a:xfrm>
            <a:off x="5788099" y="2844981"/>
            <a:ext cx="385877" cy="385891"/>
          </a:xfrm>
          <a:prstGeom prst="rect">
            <a:avLst/>
          </a:prstGeom>
          <a:noFill/>
          <a:ln>
            <a:noFill/>
          </a:ln>
        </p:spPr>
      </p:pic>
      <p:sp>
        <p:nvSpPr>
          <p:cNvPr id="282" name="Google Shape;282;p28"/>
          <p:cNvSpPr txBox="1"/>
          <p:nvPr/>
        </p:nvSpPr>
        <p:spPr>
          <a:xfrm>
            <a:off x="4564333" y="5604867"/>
            <a:ext cx="6747832" cy="430975"/>
          </a:xfrm>
          <a:prstGeom prst="rect">
            <a:avLst/>
          </a:prstGeom>
          <a:noFill/>
          <a:ln>
            <a:noFill/>
          </a:ln>
        </p:spPr>
        <p:txBody>
          <a:bodyPr spcFirstLastPara="1" wrap="square" lIns="91433" tIns="45700" rIns="91433" bIns="45700" anchor="t" anchorCtr="0">
            <a:spAutoFit/>
          </a:bodyPr>
          <a:lstStyle/>
          <a:p>
            <a:pPr algn="ctr">
              <a:lnSpc>
                <a:spcPct val="150000"/>
              </a:lnSpc>
              <a:buSzPts val="1100"/>
            </a:pPr>
            <a:r>
              <a:rPr lang="pl-PL" sz="1467" b="1" dirty="0" err="1">
                <a:solidFill>
                  <a:srgbClr val="1D1919"/>
                </a:solidFill>
                <a:latin typeface="Roboto"/>
                <a:ea typeface="Roboto"/>
                <a:cs typeface="Roboto"/>
                <a:sym typeface="Roboto"/>
              </a:rPr>
              <a:t>Each</a:t>
            </a:r>
            <a:r>
              <a:rPr lang="pl-PL" sz="1467" b="1" dirty="0">
                <a:solidFill>
                  <a:srgbClr val="1D1919"/>
                </a:solidFill>
                <a:latin typeface="Roboto"/>
                <a:ea typeface="Roboto"/>
                <a:cs typeface="Roboto"/>
                <a:sym typeface="Roboto"/>
              </a:rPr>
              <a:t> of </a:t>
            </a:r>
            <a:r>
              <a:rPr lang="pl-PL" sz="1467" b="1" dirty="0" err="1">
                <a:solidFill>
                  <a:srgbClr val="1D1919"/>
                </a:solidFill>
                <a:latin typeface="Roboto"/>
                <a:ea typeface="Roboto"/>
                <a:cs typeface="Roboto"/>
                <a:sym typeface="Roboto"/>
              </a:rPr>
              <a:t>these</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paths</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will</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serve</a:t>
            </a:r>
            <a:r>
              <a:rPr lang="pl-PL" sz="1467" b="1" dirty="0">
                <a:solidFill>
                  <a:srgbClr val="1D1919"/>
                </a:solidFill>
                <a:latin typeface="Roboto"/>
                <a:ea typeface="Roboto"/>
                <a:cs typeface="Roboto"/>
                <a:sym typeface="Roboto"/>
              </a:rPr>
              <a:t> as </a:t>
            </a:r>
            <a:r>
              <a:rPr lang="pl-PL" sz="1467" b="1" dirty="0" err="1">
                <a:solidFill>
                  <a:srgbClr val="1D1919"/>
                </a:solidFill>
                <a:latin typeface="Roboto"/>
                <a:ea typeface="Roboto"/>
                <a:cs typeface="Roboto"/>
                <a:sym typeface="Roboto"/>
              </a:rPr>
              <a:t>an</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additional</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recurring</a:t>
            </a:r>
            <a:r>
              <a:rPr lang="pl-PL" sz="1467" b="1" dirty="0">
                <a:solidFill>
                  <a:srgbClr val="1D1919"/>
                </a:solidFill>
                <a:latin typeface="Roboto"/>
                <a:ea typeface="Roboto"/>
                <a:cs typeface="Roboto"/>
                <a:sym typeface="Roboto"/>
              </a:rPr>
              <a:t> </a:t>
            </a:r>
            <a:r>
              <a:rPr lang="pl-PL" sz="1467" b="1" dirty="0" err="1">
                <a:solidFill>
                  <a:srgbClr val="1D1919"/>
                </a:solidFill>
                <a:latin typeface="Roboto"/>
                <a:ea typeface="Roboto"/>
                <a:cs typeface="Roboto"/>
                <a:sym typeface="Roboto"/>
              </a:rPr>
              <a:t>source</a:t>
            </a:r>
            <a:r>
              <a:rPr lang="pl-PL" sz="1467" b="1" dirty="0">
                <a:solidFill>
                  <a:srgbClr val="1D1919"/>
                </a:solidFill>
                <a:latin typeface="Roboto"/>
                <a:ea typeface="Roboto"/>
                <a:cs typeface="Roboto"/>
                <a:sym typeface="Roboto"/>
              </a:rPr>
              <a:t> of </a:t>
            </a:r>
            <a:r>
              <a:rPr lang="pl-PL" sz="1467" b="1" dirty="0" err="1">
                <a:solidFill>
                  <a:srgbClr val="1D1919"/>
                </a:solidFill>
                <a:latin typeface="Roboto"/>
                <a:ea typeface="Roboto"/>
                <a:cs typeface="Roboto"/>
                <a:sym typeface="Roboto"/>
              </a:rPr>
              <a:t>revenue</a:t>
            </a:r>
            <a:r>
              <a:rPr lang="pl-PL" sz="1467" b="1" dirty="0">
                <a:solidFill>
                  <a:srgbClr val="1D1919"/>
                </a:solidFill>
                <a:latin typeface="Roboto"/>
                <a:ea typeface="Roboto"/>
                <a:cs typeface="Roboto"/>
                <a:sym typeface="Roboto"/>
              </a:rPr>
              <a:t>.</a:t>
            </a:r>
          </a:p>
        </p:txBody>
      </p:sp>
      <p:pic>
        <p:nvPicPr>
          <p:cNvPr id="283" name="Google Shape;283;p28"/>
          <p:cNvPicPr preferRelativeResize="0"/>
          <p:nvPr/>
        </p:nvPicPr>
        <p:blipFill rotWithShape="1">
          <a:blip r:embed="rId5">
            <a:alphaModFix/>
          </a:blip>
          <a:srcRect b="5829"/>
          <a:stretch/>
        </p:blipFill>
        <p:spPr>
          <a:xfrm>
            <a:off x="1152101" y="2260267"/>
            <a:ext cx="3736359" cy="3702797"/>
          </a:xfrm>
          <a:prstGeom prst="rect">
            <a:avLst/>
          </a:prstGeom>
          <a:noFill/>
          <a:ln>
            <a:noFill/>
          </a:ln>
        </p:spPr>
      </p:pic>
      <p:sp>
        <p:nvSpPr>
          <p:cNvPr id="284" name="Google Shape;284;p28"/>
          <p:cNvSpPr/>
          <p:nvPr/>
        </p:nvSpPr>
        <p:spPr>
          <a:xfrm>
            <a:off x="-33" y="6375067"/>
            <a:ext cx="12192000" cy="502800"/>
          </a:xfrm>
          <a:prstGeom prst="rect">
            <a:avLst/>
          </a:prstGeom>
          <a:solidFill>
            <a:srgbClr val="3044BB"/>
          </a:solidFill>
          <a:ln w="9525" cap="flat" cmpd="sng">
            <a:solidFill>
              <a:srgbClr val="3044BB"/>
            </a:solidFill>
            <a:prstDash val="solid"/>
            <a:round/>
            <a:headEnd type="none" w="sm" len="sm"/>
            <a:tailEnd type="none" w="sm" len="sm"/>
          </a:ln>
        </p:spPr>
        <p:txBody>
          <a:bodyPr spcFirstLastPara="1" wrap="square" lIns="121900" tIns="121900" rIns="121900" bIns="121900" anchor="ctr" anchorCtr="0">
            <a:noAutofit/>
          </a:bodyPr>
          <a:lstStyle/>
          <a:p>
            <a:pPr algn="ctr" rtl="0"/>
            <a:endParaRPr>
              <a:latin typeface="Roboto"/>
              <a:ea typeface="Roboto"/>
              <a:cs typeface="Roboto"/>
              <a:sym typeface="Roboto"/>
            </a:endParaRPr>
          </a:p>
        </p:txBody>
      </p:sp>
      <p:sp>
        <p:nvSpPr>
          <p:cNvPr id="3" name="Google Shape;126;p21">
            <a:extLst>
              <a:ext uri="{FF2B5EF4-FFF2-40B4-BE49-F238E27FC236}">
                <a16:creationId xmlns:a16="http://schemas.microsoft.com/office/drawing/2014/main" id="{DD3D3638-5A0F-02DE-B93E-6AEA1EFC78BD}"/>
              </a:ext>
            </a:extLst>
          </p:cNvPr>
          <p:cNvSpPr txBox="1"/>
          <p:nvPr/>
        </p:nvSpPr>
        <p:spPr>
          <a:xfrm>
            <a:off x="67" y="6351589"/>
            <a:ext cx="12192000" cy="543442"/>
          </a:xfrm>
          <a:prstGeom prst="rect">
            <a:avLst/>
          </a:prstGeom>
          <a:noFill/>
          <a:ln>
            <a:noFill/>
          </a:ln>
        </p:spPr>
        <p:txBody>
          <a:bodyPr spcFirstLastPara="1" wrap="square" lIns="91433" tIns="45700" rIns="91433" bIns="45700" anchor="t" anchorCtr="0">
            <a:spAutoFit/>
          </a:bodyPr>
          <a:lstStyle/>
          <a:p>
            <a:pPr algn="ctr" rtl="0">
              <a:buSzPts val="1100"/>
            </a:pPr>
            <a:r>
              <a:rPr lang="en-US" sz="733" dirty="0">
                <a:solidFill>
                  <a:srgbClr val="F4F4F4"/>
                </a:solidFill>
                <a:latin typeface="Roboto"/>
                <a:ea typeface="Roboto"/>
                <a:cs typeface="Roboto"/>
                <a:sym typeface="Roboto"/>
              </a:rPr>
              <a:t>This material has been prepared by Bitfold AG and is for informational, promotional or advertising purposes only. The document does not contain a recommendation to purchase shares of Bitfold AG, it is not investment, legal or tax advice or an indication that any investment or strategy is appropriate in the Investor's individual situation. The descriptions presented in this document do not constitute an offer within the meaning of Art. 66 of the Civil Code. Some information contained in this material relates to the future (including information regarding strategy, business development, market forecasts, planned capital expenditures, future revenues or costs). This information should be considered only as predictions that involve risks and uncertainties, and there can be no assurance that these predictions will be achieved. The BITFOLD hardware wallet is a device under development, so some of the features and functionalities presented in this material are not yet available and may change. The appearance of the device is an example and may change. The content presented in this document is the property of the Company.</a:t>
            </a:r>
          </a:p>
        </p:txBody>
      </p:sp>
      <p:pic>
        <p:nvPicPr>
          <p:cNvPr id="8" name="Grafika 7" descr="Wykres słupkowy z trendem wzrostowym kontur">
            <a:extLst>
              <a:ext uri="{FF2B5EF4-FFF2-40B4-BE49-F238E27FC236}">
                <a16:creationId xmlns:a16="http://schemas.microsoft.com/office/drawing/2014/main" id="{956818DF-2025-3634-0C76-1BCD52DFD9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0793" y="4356411"/>
            <a:ext cx="449061" cy="44906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71490" y="262572"/>
            <a:ext cx="2345055" cy="483234"/>
          </a:xfrm>
          <a:prstGeom prst="rect">
            <a:avLst/>
          </a:prstGeom>
        </p:spPr>
        <p:txBody>
          <a:bodyPr vert="horz" wrap="square" lIns="0" tIns="12700" rIns="0" bIns="0" rtlCol="0">
            <a:spAutoFit/>
          </a:bodyPr>
          <a:lstStyle/>
          <a:p>
            <a:pPr marL="12700">
              <a:lnSpc>
                <a:spcPct val="100000"/>
              </a:lnSpc>
              <a:spcBef>
                <a:spcPts val="100"/>
              </a:spcBef>
            </a:pPr>
            <a:r>
              <a:rPr sz="3000" spc="-125" dirty="0"/>
              <a:t>MILESTONES</a:t>
            </a:r>
            <a:endParaRPr sz="3000"/>
          </a:p>
        </p:txBody>
      </p:sp>
      <p:pic>
        <p:nvPicPr>
          <p:cNvPr id="3" name="object 3"/>
          <p:cNvPicPr/>
          <p:nvPr/>
        </p:nvPicPr>
        <p:blipFill>
          <a:blip r:embed="rId2" cstate="print"/>
          <a:stretch>
            <a:fillRect/>
          </a:stretch>
        </p:blipFill>
        <p:spPr>
          <a:xfrm>
            <a:off x="1285875" y="2466975"/>
            <a:ext cx="9620250" cy="1924050"/>
          </a:xfrm>
          <a:prstGeom prst="rect">
            <a:avLst/>
          </a:prstGeom>
        </p:spPr>
      </p:pic>
      <p:sp>
        <p:nvSpPr>
          <p:cNvPr id="4" name="object 4"/>
          <p:cNvSpPr txBox="1"/>
          <p:nvPr/>
        </p:nvSpPr>
        <p:spPr>
          <a:xfrm>
            <a:off x="1997075" y="3277806"/>
            <a:ext cx="559435"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Arial"/>
                <a:cs typeface="Arial"/>
              </a:rPr>
              <a:t>2024</a:t>
            </a:r>
            <a:endParaRPr sz="1800">
              <a:latin typeface="Arial"/>
              <a:cs typeface="Arial"/>
            </a:endParaRPr>
          </a:p>
        </p:txBody>
      </p:sp>
      <p:sp>
        <p:nvSpPr>
          <p:cNvPr id="5" name="object 5"/>
          <p:cNvSpPr txBox="1"/>
          <p:nvPr/>
        </p:nvSpPr>
        <p:spPr>
          <a:xfrm>
            <a:off x="3908044" y="3277806"/>
            <a:ext cx="553085"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Arial"/>
                <a:cs typeface="Arial"/>
              </a:rPr>
              <a:t>2025</a:t>
            </a:r>
            <a:endParaRPr sz="1800">
              <a:latin typeface="Arial"/>
              <a:cs typeface="Arial"/>
            </a:endParaRPr>
          </a:p>
        </p:txBody>
      </p:sp>
      <p:sp>
        <p:nvSpPr>
          <p:cNvPr id="6" name="object 6"/>
          <p:cNvSpPr txBox="1"/>
          <p:nvPr/>
        </p:nvSpPr>
        <p:spPr>
          <a:xfrm>
            <a:off x="5819140" y="3277806"/>
            <a:ext cx="552450"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Arial"/>
                <a:cs typeface="Arial"/>
              </a:rPr>
              <a:t>2026</a:t>
            </a:r>
            <a:endParaRPr sz="1800">
              <a:latin typeface="Arial"/>
              <a:cs typeface="Arial"/>
            </a:endParaRPr>
          </a:p>
        </p:txBody>
      </p:sp>
      <p:sp>
        <p:nvSpPr>
          <p:cNvPr id="7" name="object 7"/>
          <p:cNvSpPr txBox="1"/>
          <p:nvPr/>
        </p:nvSpPr>
        <p:spPr>
          <a:xfrm>
            <a:off x="7730235" y="3277806"/>
            <a:ext cx="552450"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Arial"/>
                <a:cs typeface="Arial"/>
              </a:rPr>
              <a:t>2027</a:t>
            </a:r>
            <a:endParaRPr sz="1800">
              <a:latin typeface="Arial"/>
              <a:cs typeface="Arial"/>
            </a:endParaRPr>
          </a:p>
        </p:txBody>
      </p:sp>
      <p:sp>
        <p:nvSpPr>
          <p:cNvPr id="8" name="object 8"/>
          <p:cNvSpPr txBox="1"/>
          <p:nvPr/>
        </p:nvSpPr>
        <p:spPr>
          <a:xfrm>
            <a:off x="9641205" y="3277806"/>
            <a:ext cx="552450" cy="300355"/>
          </a:xfrm>
          <a:prstGeom prst="rect">
            <a:avLst/>
          </a:prstGeom>
        </p:spPr>
        <p:txBody>
          <a:bodyPr vert="horz" wrap="square" lIns="0" tIns="12700" rIns="0" bIns="0" rtlCol="0">
            <a:spAutoFit/>
          </a:bodyPr>
          <a:lstStyle/>
          <a:p>
            <a:pPr marL="12700">
              <a:lnSpc>
                <a:spcPct val="100000"/>
              </a:lnSpc>
              <a:spcBef>
                <a:spcPts val="100"/>
              </a:spcBef>
            </a:pPr>
            <a:r>
              <a:rPr sz="1800" b="1" spc="-20" dirty="0">
                <a:solidFill>
                  <a:srgbClr val="FFFFFF"/>
                </a:solidFill>
                <a:latin typeface="Arial"/>
                <a:cs typeface="Arial"/>
              </a:rPr>
              <a:t>2028</a:t>
            </a:r>
            <a:endParaRPr sz="1800">
              <a:latin typeface="Arial"/>
              <a:cs typeface="Arial"/>
            </a:endParaRPr>
          </a:p>
        </p:txBody>
      </p:sp>
      <p:sp>
        <p:nvSpPr>
          <p:cNvPr id="9" name="object 9"/>
          <p:cNvSpPr txBox="1"/>
          <p:nvPr/>
        </p:nvSpPr>
        <p:spPr>
          <a:xfrm>
            <a:off x="1045210" y="4511357"/>
            <a:ext cx="2447925" cy="1209675"/>
          </a:xfrm>
          <a:prstGeom prst="rect">
            <a:avLst/>
          </a:prstGeom>
        </p:spPr>
        <p:txBody>
          <a:bodyPr vert="horz" wrap="square" lIns="0" tIns="12700" rIns="0" bIns="0" rtlCol="0">
            <a:spAutoFit/>
          </a:bodyPr>
          <a:lstStyle/>
          <a:p>
            <a:pPr marR="6350" algn="ctr">
              <a:lnSpc>
                <a:spcPct val="100000"/>
              </a:lnSpc>
              <a:spcBef>
                <a:spcPts val="100"/>
              </a:spcBef>
            </a:pPr>
            <a:r>
              <a:rPr sz="1800" b="1" spc="-25" dirty="0">
                <a:solidFill>
                  <a:srgbClr val="0005D1"/>
                </a:solidFill>
                <a:latin typeface="Arial"/>
                <a:cs typeface="Arial"/>
              </a:rPr>
              <a:t>MVP</a:t>
            </a:r>
            <a:endParaRPr sz="1800">
              <a:latin typeface="Arial"/>
              <a:cs typeface="Arial"/>
            </a:endParaRPr>
          </a:p>
          <a:p>
            <a:pPr marL="12700" marR="5080" algn="ctr">
              <a:lnSpc>
                <a:spcPct val="100899"/>
              </a:lnSpc>
              <a:spcBef>
                <a:spcPts val="1350"/>
              </a:spcBef>
            </a:pPr>
            <a:r>
              <a:rPr sz="1200" b="1" spc="-55" dirty="0">
                <a:latin typeface="Arial"/>
                <a:cs typeface="Arial"/>
              </a:rPr>
              <a:t>Worldwide</a:t>
            </a:r>
            <a:r>
              <a:rPr sz="1200" b="1" spc="-5" dirty="0">
                <a:latin typeface="Arial"/>
                <a:cs typeface="Arial"/>
              </a:rPr>
              <a:t> </a:t>
            </a:r>
            <a:r>
              <a:rPr sz="1200" b="1" spc="-35" dirty="0">
                <a:latin typeface="Arial"/>
                <a:cs typeface="Arial"/>
              </a:rPr>
              <a:t>patents </a:t>
            </a:r>
            <a:r>
              <a:rPr sz="1200" b="1" spc="-40" dirty="0">
                <a:latin typeface="Arial"/>
                <a:cs typeface="Arial"/>
              </a:rPr>
              <a:t>granted</a:t>
            </a:r>
            <a:r>
              <a:rPr sz="1200" b="1" spc="-45" dirty="0">
                <a:latin typeface="Arial"/>
                <a:cs typeface="Arial"/>
              </a:rPr>
              <a:t> (US</a:t>
            </a:r>
            <a:r>
              <a:rPr sz="1200" b="1" dirty="0">
                <a:latin typeface="Arial"/>
                <a:cs typeface="Arial"/>
              </a:rPr>
              <a:t> </a:t>
            </a:r>
            <a:r>
              <a:rPr sz="1200" b="1" spc="-25" dirty="0">
                <a:latin typeface="Arial"/>
                <a:cs typeface="Arial"/>
              </a:rPr>
              <a:t>and </a:t>
            </a:r>
            <a:r>
              <a:rPr sz="1200" b="1" spc="-110" dirty="0">
                <a:latin typeface="Arial"/>
                <a:cs typeface="Arial"/>
              </a:rPr>
              <a:t>EU</a:t>
            </a:r>
            <a:r>
              <a:rPr sz="1200" b="1" spc="10" dirty="0">
                <a:latin typeface="Arial"/>
                <a:cs typeface="Arial"/>
              </a:rPr>
              <a:t> </a:t>
            </a:r>
            <a:r>
              <a:rPr sz="1200" b="1" spc="-40" dirty="0">
                <a:latin typeface="Arial"/>
                <a:cs typeface="Arial"/>
              </a:rPr>
              <a:t>(and</a:t>
            </a:r>
            <a:r>
              <a:rPr sz="1200" b="1" spc="-55" dirty="0">
                <a:latin typeface="Arial"/>
                <a:cs typeface="Arial"/>
              </a:rPr>
              <a:t> </a:t>
            </a:r>
            <a:r>
              <a:rPr sz="1200" b="1" spc="-40" dirty="0">
                <a:latin typeface="Arial"/>
                <a:cs typeface="Arial"/>
              </a:rPr>
              <a:t>others)</a:t>
            </a:r>
            <a:r>
              <a:rPr sz="1200" spc="-40" dirty="0">
                <a:latin typeface="Arial"/>
                <a:cs typeface="Arial"/>
              </a:rPr>
              <a:t>,</a:t>
            </a:r>
            <a:r>
              <a:rPr sz="1200" spc="-20" dirty="0">
                <a:latin typeface="Arial"/>
                <a:cs typeface="Arial"/>
              </a:rPr>
              <a:t> </a:t>
            </a:r>
            <a:r>
              <a:rPr sz="1200" dirty="0">
                <a:latin typeface="Arial"/>
                <a:cs typeface="Arial"/>
              </a:rPr>
              <a:t>raised</a:t>
            </a:r>
            <a:r>
              <a:rPr sz="1200" spc="-35" dirty="0">
                <a:latin typeface="Arial"/>
                <a:cs typeface="Arial"/>
              </a:rPr>
              <a:t> </a:t>
            </a:r>
            <a:r>
              <a:rPr sz="1200" spc="-85" dirty="0">
                <a:latin typeface="Arial"/>
                <a:cs typeface="Arial"/>
              </a:rPr>
              <a:t>USD</a:t>
            </a:r>
            <a:r>
              <a:rPr sz="1200" spc="-65" dirty="0">
                <a:latin typeface="Arial"/>
                <a:cs typeface="Arial"/>
              </a:rPr>
              <a:t> </a:t>
            </a:r>
            <a:r>
              <a:rPr sz="1200" spc="-20" dirty="0">
                <a:latin typeface="Arial"/>
                <a:cs typeface="Arial"/>
              </a:rPr>
              <a:t>9,5M </a:t>
            </a:r>
            <a:r>
              <a:rPr sz="1200" dirty="0">
                <a:latin typeface="Arial"/>
                <a:cs typeface="Arial"/>
              </a:rPr>
              <a:t>funding,</a:t>
            </a:r>
            <a:r>
              <a:rPr sz="1200" spc="25" dirty="0">
                <a:latin typeface="Arial"/>
                <a:cs typeface="Arial"/>
              </a:rPr>
              <a:t> </a:t>
            </a:r>
            <a:r>
              <a:rPr sz="1200" dirty="0">
                <a:latin typeface="Arial"/>
                <a:cs typeface="Arial"/>
              </a:rPr>
              <a:t>completion</a:t>
            </a:r>
            <a:r>
              <a:rPr sz="1200" spc="30" dirty="0">
                <a:latin typeface="Arial"/>
                <a:cs typeface="Arial"/>
              </a:rPr>
              <a:t> </a:t>
            </a:r>
            <a:r>
              <a:rPr sz="1200" dirty="0">
                <a:latin typeface="Arial"/>
                <a:cs typeface="Arial"/>
              </a:rPr>
              <a:t>of</a:t>
            </a:r>
            <a:r>
              <a:rPr sz="1200" spc="65" dirty="0">
                <a:latin typeface="Arial"/>
                <a:cs typeface="Arial"/>
              </a:rPr>
              <a:t> </a:t>
            </a:r>
            <a:r>
              <a:rPr sz="1200" spc="-114" dirty="0">
                <a:latin typeface="Arial"/>
                <a:cs typeface="Arial"/>
              </a:rPr>
              <a:t>EU</a:t>
            </a:r>
            <a:r>
              <a:rPr sz="1200" spc="-10" dirty="0">
                <a:latin typeface="Arial"/>
                <a:cs typeface="Arial"/>
              </a:rPr>
              <a:t> equity- </a:t>
            </a:r>
            <a:r>
              <a:rPr sz="1200" dirty="0">
                <a:latin typeface="Arial"/>
                <a:cs typeface="Arial"/>
              </a:rPr>
              <a:t>free</a:t>
            </a:r>
            <a:r>
              <a:rPr sz="1200" spc="-15" dirty="0">
                <a:latin typeface="Arial"/>
                <a:cs typeface="Arial"/>
              </a:rPr>
              <a:t> </a:t>
            </a:r>
            <a:r>
              <a:rPr sz="1200" spc="-10" dirty="0">
                <a:latin typeface="Arial"/>
                <a:cs typeface="Arial"/>
              </a:rPr>
              <a:t>project</a:t>
            </a:r>
            <a:endParaRPr sz="1200">
              <a:latin typeface="Arial"/>
              <a:cs typeface="Arial"/>
            </a:endParaRPr>
          </a:p>
        </p:txBody>
      </p:sp>
      <p:sp>
        <p:nvSpPr>
          <p:cNvPr id="10" name="object 10"/>
          <p:cNvSpPr txBox="1"/>
          <p:nvPr/>
        </p:nvSpPr>
        <p:spPr>
          <a:xfrm>
            <a:off x="2836545" y="1011190"/>
            <a:ext cx="2751455" cy="1409700"/>
          </a:xfrm>
          <a:prstGeom prst="rect">
            <a:avLst/>
          </a:prstGeom>
        </p:spPr>
        <p:txBody>
          <a:bodyPr vert="horz" wrap="square" lIns="0" tIns="127635" rIns="0" bIns="0" rtlCol="0">
            <a:spAutoFit/>
          </a:bodyPr>
          <a:lstStyle/>
          <a:p>
            <a:pPr marL="700405">
              <a:lnSpc>
                <a:spcPct val="100000"/>
              </a:lnSpc>
              <a:spcBef>
                <a:spcPts val="1005"/>
              </a:spcBef>
            </a:pPr>
            <a:r>
              <a:rPr sz="1800" b="1" spc="-65" dirty="0">
                <a:solidFill>
                  <a:srgbClr val="0005D1"/>
                </a:solidFill>
                <a:latin typeface="Arial"/>
                <a:cs typeface="Arial"/>
              </a:rPr>
              <a:t>Secure</a:t>
            </a:r>
            <a:r>
              <a:rPr sz="1800" b="1" spc="-25" dirty="0">
                <a:solidFill>
                  <a:srgbClr val="0005D1"/>
                </a:solidFill>
                <a:latin typeface="Arial"/>
                <a:cs typeface="Arial"/>
              </a:rPr>
              <a:t> </a:t>
            </a:r>
            <a:r>
              <a:rPr sz="1800" b="1" spc="-10" dirty="0">
                <a:solidFill>
                  <a:srgbClr val="0005D1"/>
                </a:solidFill>
                <a:latin typeface="Arial"/>
                <a:cs typeface="Arial"/>
              </a:rPr>
              <a:t>funding</a:t>
            </a:r>
            <a:endParaRPr sz="1800">
              <a:latin typeface="Arial"/>
              <a:cs typeface="Arial"/>
            </a:endParaRPr>
          </a:p>
          <a:p>
            <a:pPr marL="12700" marR="5080" indent="3175" algn="ctr">
              <a:lnSpc>
                <a:spcPct val="100400"/>
              </a:lnSpc>
              <a:spcBef>
                <a:spcPts val="605"/>
              </a:spcBef>
            </a:pPr>
            <a:r>
              <a:rPr sz="1200" b="1" spc="-35" dirty="0">
                <a:latin typeface="Arial"/>
                <a:cs typeface="Arial"/>
              </a:rPr>
              <a:t>Token</a:t>
            </a:r>
            <a:r>
              <a:rPr sz="1200" b="1" spc="-30" dirty="0">
                <a:latin typeface="Arial"/>
                <a:cs typeface="Arial"/>
              </a:rPr>
              <a:t> </a:t>
            </a:r>
            <a:r>
              <a:rPr sz="1200" b="1" spc="-40" dirty="0">
                <a:latin typeface="Arial"/>
                <a:cs typeface="Arial"/>
              </a:rPr>
              <a:t>offering</a:t>
            </a:r>
            <a:r>
              <a:rPr sz="1200" spc="-40" dirty="0">
                <a:latin typeface="Arial"/>
                <a:cs typeface="Arial"/>
              </a:rPr>
              <a:t>,</a:t>
            </a:r>
            <a:r>
              <a:rPr sz="1200" spc="-30" dirty="0">
                <a:latin typeface="Arial"/>
                <a:cs typeface="Arial"/>
              </a:rPr>
              <a:t> </a:t>
            </a:r>
            <a:r>
              <a:rPr sz="1200" dirty="0">
                <a:latin typeface="Arial"/>
                <a:cs typeface="Arial"/>
              </a:rPr>
              <a:t>sales strategy</a:t>
            </a:r>
            <a:r>
              <a:rPr sz="1200" spc="-5" dirty="0">
                <a:latin typeface="Arial"/>
                <a:cs typeface="Arial"/>
              </a:rPr>
              <a:t> </a:t>
            </a:r>
            <a:r>
              <a:rPr sz="1200" spc="-25" dirty="0">
                <a:latin typeface="Arial"/>
                <a:cs typeface="Arial"/>
              </a:rPr>
              <a:t>and </a:t>
            </a:r>
            <a:r>
              <a:rPr sz="1200" dirty="0">
                <a:latin typeface="Arial"/>
                <a:cs typeface="Arial"/>
              </a:rPr>
              <a:t>distribution</a:t>
            </a:r>
            <a:r>
              <a:rPr sz="1200" spc="20" dirty="0">
                <a:latin typeface="Arial"/>
                <a:cs typeface="Arial"/>
              </a:rPr>
              <a:t> </a:t>
            </a:r>
            <a:r>
              <a:rPr sz="1200" dirty="0">
                <a:latin typeface="Arial"/>
                <a:cs typeface="Arial"/>
              </a:rPr>
              <a:t>channels</a:t>
            </a:r>
            <a:r>
              <a:rPr sz="1200" spc="45" dirty="0">
                <a:latin typeface="Arial"/>
                <a:cs typeface="Arial"/>
              </a:rPr>
              <a:t> </a:t>
            </a:r>
            <a:r>
              <a:rPr sz="1200" spc="-10" dirty="0">
                <a:latin typeface="Arial"/>
                <a:cs typeface="Arial"/>
              </a:rPr>
              <a:t>setup,</a:t>
            </a:r>
            <a:r>
              <a:rPr sz="1200" spc="35" dirty="0">
                <a:latin typeface="Arial"/>
                <a:cs typeface="Arial"/>
              </a:rPr>
              <a:t> </a:t>
            </a:r>
            <a:r>
              <a:rPr sz="1200" b="1" spc="-20" dirty="0">
                <a:latin typeface="Arial"/>
                <a:cs typeface="Arial"/>
              </a:rPr>
              <a:t>pre-</a:t>
            </a:r>
            <a:r>
              <a:rPr sz="1200" b="1" spc="-35" dirty="0">
                <a:latin typeface="Arial"/>
                <a:cs typeface="Arial"/>
              </a:rPr>
              <a:t>sales</a:t>
            </a:r>
            <a:r>
              <a:rPr sz="1200" b="1" spc="-5" dirty="0">
                <a:latin typeface="Arial"/>
                <a:cs typeface="Arial"/>
              </a:rPr>
              <a:t> </a:t>
            </a:r>
            <a:r>
              <a:rPr sz="1200" b="1" spc="-25" dirty="0">
                <a:latin typeface="Arial"/>
                <a:cs typeface="Arial"/>
              </a:rPr>
              <a:t>of </a:t>
            </a:r>
            <a:r>
              <a:rPr sz="1200" b="1" spc="-20" dirty="0">
                <a:latin typeface="Arial"/>
                <a:cs typeface="Arial"/>
              </a:rPr>
              <a:t>the</a:t>
            </a:r>
            <a:r>
              <a:rPr sz="1200" b="1" spc="40" dirty="0">
                <a:latin typeface="Arial"/>
                <a:cs typeface="Arial"/>
              </a:rPr>
              <a:t> </a:t>
            </a:r>
            <a:r>
              <a:rPr sz="1200" b="1" spc="-50" dirty="0">
                <a:latin typeface="Arial"/>
                <a:cs typeface="Arial"/>
              </a:rPr>
              <a:t>device</a:t>
            </a:r>
            <a:r>
              <a:rPr sz="1200" spc="-50" dirty="0">
                <a:latin typeface="Arial"/>
                <a:cs typeface="Arial"/>
              </a:rPr>
              <a:t>,</a:t>
            </a:r>
            <a:r>
              <a:rPr sz="1200" spc="10" dirty="0">
                <a:latin typeface="Arial"/>
                <a:cs typeface="Arial"/>
              </a:rPr>
              <a:t> </a:t>
            </a:r>
            <a:r>
              <a:rPr sz="1200" dirty="0">
                <a:latin typeface="Arial"/>
                <a:cs typeface="Arial"/>
              </a:rPr>
              <a:t>first</a:t>
            </a:r>
            <a:r>
              <a:rPr sz="1200" spc="20" dirty="0">
                <a:latin typeface="Arial"/>
                <a:cs typeface="Arial"/>
              </a:rPr>
              <a:t> </a:t>
            </a:r>
            <a:r>
              <a:rPr sz="1200" dirty="0">
                <a:latin typeface="Arial"/>
                <a:cs typeface="Arial"/>
              </a:rPr>
              <a:t>series</a:t>
            </a:r>
            <a:r>
              <a:rPr sz="1200" spc="-10" dirty="0">
                <a:latin typeface="Arial"/>
                <a:cs typeface="Arial"/>
              </a:rPr>
              <a:t> </a:t>
            </a:r>
            <a:r>
              <a:rPr sz="1200" dirty="0">
                <a:latin typeface="Arial"/>
                <a:cs typeface="Arial"/>
              </a:rPr>
              <a:t>(100</a:t>
            </a:r>
            <a:r>
              <a:rPr sz="1200" spc="-30" dirty="0">
                <a:latin typeface="Arial"/>
                <a:cs typeface="Arial"/>
              </a:rPr>
              <a:t> </a:t>
            </a:r>
            <a:r>
              <a:rPr sz="1200" spc="-10" dirty="0">
                <a:latin typeface="Arial"/>
                <a:cs typeface="Arial"/>
              </a:rPr>
              <a:t>units), </a:t>
            </a:r>
            <a:r>
              <a:rPr sz="1200" b="1" spc="-55" dirty="0">
                <a:latin typeface="Arial"/>
                <a:cs typeface="Arial"/>
              </a:rPr>
              <a:t>technology</a:t>
            </a:r>
            <a:r>
              <a:rPr sz="1200" b="1" spc="-20" dirty="0">
                <a:latin typeface="Arial"/>
                <a:cs typeface="Arial"/>
              </a:rPr>
              <a:t> </a:t>
            </a:r>
            <a:r>
              <a:rPr sz="1200" b="1" spc="-45" dirty="0">
                <a:latin typeface="Arial"/>
                <a:cs typeface="Arial"/>
              </a:rPr>
              <a:t>developement</a:t>
            </a:r>
            <a:r>
              <a:rPr sz="1200" spc="-45" dirty="0">
                <a:latin typeface="Arial"/>
                <a:cs typeface="Arial"/>
              </a:rPr>
              <a:t>,</a:t>
            </a:r>
            <a:r>
              <a:rPr sz="1200" spc="20" dirty="0">
                <a:latin typeface="Arial"/>
                <a:cs typeface="Arial"/>
              </a:rPr>
              <a:t> </a:t>
            </a:r>
            <a:r>
              <a:rPr sz="1200" spc="-10" dirty="0">
                <a:latin typeface="Arial"/>
                <a:cs typeface="Arial"/>
              </a:rPr>
              <a:t>device certification</a:t>
            </a:r>
            <a:endParaRPr sz="1200">
              <a:latin typeface="Arial"/>
              <a:cs typeface="Arial"/>
            </a:endParaRPr>
          </a:p>
        </p:txBody>
      </p:sp>
      <p:sp>
        <p:nvSpPr>
          <p:cNvPr id="11" name="object 11"/>
          <p:cNvSpPr txBox="1"/>
          <p:nvPr/>
        </p:nvSpPr>
        <p:spPr>
          <a:xfrm>
            <a:off x="4963795" y="4511357"/>
            <a:ext cx="2450465" cy="1077595"/>
          </a:xfrm>
          <a:prstGeom prst="rect">
            <a:avLst/>
          </a:prstGeom>
        </p:spPr>
        <p:txBody>
          <a:bodyPr vert="horz" wrap="square" lIns="0" tIns="12700" rIns="0" bIns="0" rtlCol="0">
            <a:spAutoFit/>
          </a:bodyPr>
          <a:lstStyle/>
          <a:p>
            <a:pPr marL="570230">
              <a:lnSpc>
                <a:spcPct val="100000"/>
              </a:lnSpc>
              <a:spcBef>
                <a:spcPts val="100"/>
              </a:spcBef>
            </a:pPr>
            <a:r>
              <a:rPr sz="1800" b="1" spc="-60" dirty="0">
                <a:solidFill>
                  <a:srgbClr val="0005D1"/>
                </a:solidFill>
                <a:latin typeface="Arial"/>
                <a:cs typeface="Arial"/>
              </a:rPr>
              <a:t>Product</a:t>
            </a:r>
            <a:r>
              <a:rPr sz="1800" b="1" spc="-65" dirty="0">
                <a:solidFill>
                  <a:srgbClr val="0005D1"/>
                </a:solidFill>
                <a:latin typeface="Arial"/>
                <a:cs typeface="Arial"/>
              </a:rPr>
              <a:t> </a:t>
            </a:r>
            <a:r>
              <a:rPr sz="1800" b="1" spc="-10" dirty="0">
                <a:solidFill>
                  <a:srgbClr val="0005D1"/>
                </a:solidFill>
                <a:latin typeface="Arial"/>
                <a:cs typeface="Arial"/>
              </a:rPr>
              <a:t>launch</a:t>
            </a:r>
            <a:endParaRPr sz="1800" dirty="0">
              <a:latin typeface="Arial"/>
              <a:cs typeface="Arial"/>
            </a:endParaRPr>
          </a:p>
          <a:p>
            <a:pPr marL="12700" marR="5080" algn="ctr">
              <a:lnSpc>
                <a:spcPct val="114799"/>
              </a:lnSpc>
              <a:spcBef>
                <a:spcPts val="1165"/>
              </a:spcBef>
            </a:pPr>
            <a:r>
              <a:rPr sz="1200" b="1" spc="-45" dirty="0">
                <a:latin typeface="Arial"/>
                <a:cs typeface="Arial"/>
              </a:rPr>
              <a:t>Break</a:t>
            </a:r>
            <a:r>
              <a:rPr sz="1200" b="1" spc="-10" dirty="0">
                <a:latin typeface="Arial"/>
                <a:cs typeface="Arial"/>
              </a:rPr>
              <a:t> </a:t>
            </a:r>
            <a:r>
              <a:rPr sz="1200" b="1" spc="-25" dirty="0">
                <a:latin typeface="Arial"/>
                <a:cs typeface="Arial"/>
              </a:rPr>
              <a:t>event</a:t>
            </a:r>
            <a:r>
              <a:rPr sz="1200" b="1" spc="5" dirty="0">
                <a:latin typeface="Arial"/>
                <a:cs typeface="Arial"/>
              </a:rPr>
              <a:t> </a:t>
            </a:r>
            <a:r>
              <a:rPr sz="1200" b="1" spc="-60" dirty="0">
                <a:latin typeface="Arial"/>
                <a:cs typeface="Arial"/>
              </a:rPr>
              <a:t>point,</a:t>
            </a:r>
            <a:r>
              <a:rPr sz="1200" b="1" spc="-15" dirty="0">
                <a:latin typeface="Arial"/>
                <a:cs typeface="Arial"/>
              </a:rPr>
              <a:t> </a:t>
            </a:r>
            <a:r>
              <a:rPr sz="1200" b="1" spc="-55" dirty="0">
                <a:latin typeface="Arial"/>
                <a:cs typeface="Arial"/>
              </a:rPr>
              <a:t>shipping</a:t>
            </a:r>
            <a:r>
              <a:rPr sz="1200" b="1" spc="-75" dirty="0">
                <a:latin typeface="Arial"/>
                <a:cs typeface="Arial"/>
              </a:rPr>
              <a:t> </a:t>
            </a:r>
            <a:r>
              <a:rPr sz="1200" b="1" dirty="0">
                <a:latin typeface="Arial"/>
                <a:cs typeface="Arial"/>
              </a:rPr>
              <a:t>of</a:t>
            </a:r>
            <a:r>
              <a:rPr sz="1200" b="1" spc="-50" dirty="0">
                <a:latin typeface="Arial"/>
                <a:cs typeface="Arial"/>
              </a:rPr>
              <a:t> </a:t>
            </a:r>
            <a:r>
              <a:rPr sz="1200" b="1" spc="-70" dirty="0">
                <a:latin typeface="Arial"/>
                <a:cs typeface="Arial"/>
              </a:rPr>
              <a:t>up</a:t>
            </a:r>
            <a:r>
              <a:rPr sz="1200" b="1" spc="-35" dirty="0">
                <a:latin typeface="Arial"/>
                <a:cs typeface="Arial"/>
              </a:rPr>
              <a:t> </a:t>
            </a:r>
            <a:r>
              <a:rPr sz="1200" b="1" spc="-25" dirty="0">
                <a:latin typeface="Arial"/>
                <a:cs typeface="Arial"/>
              </a:rPr>
              <a:t>to </a:t>
            </a:r>
            <a:r>
              <a:rPr sz="1200" b="1" dirty="0">
                <a:latin typeface="Arial"/>
                <a:cs typeface="Arial"/>
              </a:rPr>
              <a:t>10</a:t>
            </a:r>
            <a:r>
              <a:rPr sz="1200" b="1" spc="-15" dirty="0">
                <a:latin typeface="Arial"/>
                <a:cs typeface="Arial"/>
              </a:rPr>
              <a:t> </a:t>
            </a:r>
            <a:r>
              <a:rPr sz="1200" b="1" dirty="0">
                <a:latin typeface="Arial"/>
                <a:cs typeface="Arial"/>
              </a:rPr>
              <a:t>000</a:t>
            </a:r>
            <a:r>
              <a:rPr sz="1200" b="1" spc="-20" dirty="0">
                <a:latin typeface="Arial"/>
                <a:cs typeface="Arial"/>
              </a:rPr>
              <a:t> </a:t>
            </a:r>
            <a:r>
              <a:rPr sz="1200" b="1" spc="-55" dirty="0">
                <a:latin typeface="Arial"/>
                <a:cs typeface="Arial"/>
              </a:rPr>
              <a:t>units</a:t>
            </a:r>
            <a:r>
              <a:rPr lang="pl-PL" sz="1200" b="1" spc="-55" dirty="0">
                <a:latin typeface="Arial"/>
                <a:cs typeface="Arial"/>
              </a:rPr>
              <a:t> in H1</a:t>
            </a:r>
            <a:r>
              <a:rPr sz="1200" spc="-55" dirty="0">
                <a:latin typeface="Arial"/>
                <a:cs typeface="Arial"/>
              </a:rPr>
              <a:t>,</a:t>
            </a:r>
            <a:r>
              <a:rPr sz="1200" dirty="0">
                <a:latin typeface="Arial"/>
                <a:cs typeface="Arial"/>
              </a:rPr>
              <a:t> further</a:t>
            </a:r>
            <a:r>
              <a:rPr sz="1200" spc="45" dirty="0">
                <a:latin typeface="Arial"/>
                <a:cs typeface="Arial"/>
              </a:rPr>
              <a:t> </a:t>
            </a:r>
            <a:r>
              <a:rPr sz="1200" b="1" spc="-35" dirty="0">
                <a:latin typeface="Arial"/>
                <a:cs typeface="Arial"/>
              </a:rPr>
              <a:t>sales</a:t>
            </a:r>
            <a:r>
              <a:rPr sz="1200" b="1" spc="-50" dirty="0">
                <a:latin typeface="Arial"/>
                <a:cs typeface="Arial"/>
              </a:rPr>
              <a:t> </a:t>
            </a:r>
            <a:r>
              <a:rPr sz="1200" b="1" dirty="0">
                <a:latin typeface="Arial"/>
                <a:cs typeface="Arial"/>
              </a:rPr>
              <a:t>of</a:t>
            </a:r>
            <a:r>
              <a:rPr sz="1200" b="1" spc="20" dirty="0">
                <a:latin typeface="Arial"/>
                <a:cs typeface="Arial"/>
              </a:rPr>
              <a:t> </a:t>
            </a:r>
            <a:r>
              <a:rPr sz="1200" b="1" spc="-25" dirty="0">
                <a:latin typeface="Arial"/>
                <a:cs typeface="Arial"/>
              </a:rPr>
              <a:t>the </a:t>
            </a:r>
            <a:r>
              <a:rPr sz="1200" b="1" spc="-40" dirty="0">
                <a:latin typeface="Arial"/>
                <a:cs typeface="Arial"/>
              </a:rPr>
              <a:t>device,</a:t>
            </a:r>
            <a:r>
              <a:rPr sz="1200" b="1" spc="-5" dirty="0">
                <a:latin typeface="Arial"/>
                <a:cs typeface="Arial"/>
              </a:rPr>
              <a:t> </a:t>
            </a:r>
            <a:r>
              <a:rPr sz="1200" b="1" spc="-35" dirty="0">
                <a:latin typeface="Arial"/>
                <a:cs typeface="Arial"/>
              </a:rPr>
              <a:t>mass</a:t>
            </a:r>
            <a:r>
              <a:rPr sz="1200" b="1" spc="-45" dirty="0">
                <a:latin typeface="Arial"/>
                <a:cs typeface="Arial"/>
              </a:rPr>
              <a:t> </a:t>
            </a:r>
            <a:r>
              <a:rPr sz="1200" b="1" spc="-55" dirty="0">
                <a:latin typeface="Arial"/>
                <a:cs typeface="Arial"/>
              </a:rPr>
              <a:t>production</a:t>
            </a:r>
            <a:r>
              <a:rPr sz="1200" b="1" spc="-35" dirty="0">
                <a:latin typeface="Arial"/>
                <a:cs typeface="Arial"/>
              </a:rPr>
              <a:t> </a:t>
            </a:r>
            <a:r>
              <a:rPr sz="1200" b="1" spc="-20" dirty="0">
                <a:latin typeface="Arial"/>
                <a:cs typeface="Arial"/>
              </a:rPr>
              <a:t>start</a:t>
            </a:r>
            <a:endParaRPr sz="1200" dirty="0">
              <a:latin typeface="Arial"/>
              <a:cs typeface="Arial"/>
            </a:endParaRPr>
          </a:p>
        </p:txBody>
      </p:sp>
      <p:sp>
        <p:nvSpPr>
          <p:cNvPr id="12" name="object 12"/>
          <p:cNvSpPr txBox="1"/>
          <p:nvPr/>
        </p:nvSpPr>
        <p:spPr>
          <a:xfrm>
            <a:off x="6682740" y="1133157"/>
            <a:ext cx="2657475" cy="1012190"/>
          </a:xfrm>
          <a:prstGeom prst="rect">
            <a:avLst/>
          </a:prstGeom>
        </p:spPr>
        <p:txBody>
          <a:bodyPr vert="horz" wrap="square" lIns="0" tIns="15875" rIns="0" bIns="0" rtlCol="0">
            <a:spAutoFit/>
          </a:bodyPr>
          <a:lstStyle/>
          <a:p>
            <a:pPr marR="94615" algn="ctr">
              <a:lnSpc>
                <a:spcPct val="100000"/>
              </a:lnSpc>
              <a:spcBef>
                <a:spcPts val="125"/>
              </a:spcBef>
            </a:pPr>
            <a:r>
              <a:rPr sz="1550" b="1" spc="-10" dirty="0">
                <a:solidFill>
                  <a:srgbClr val="0005D1"/>
                </a:solidFill>
                <a:latin typeface="Arial"/>
                <a:cs typeface="Arial"/>
              </a:rPr>
              <a:t>Scaling</a:t>
            </a:r>
            <a:endParaRPr sz="1550">
              <a:latin typeface="Arial"/>
              <a:cs typeface="Arial"/>
            </a:endParaRPr>
          </a:p>
          <a:p>
            <a:pPr marL="12700" marR="5080" indent="-635" algn="ctr">
              <a:lnSpc>
                <a:spcPct val="114799"/>
              </a:lnSpc>
              <a:spcBef>
                <a:spcPts val="925"/>
              </a:spcBef>
            </a:pPr>
            <a:r>
              <a:rPr sz="1200" b="1" spc="-50" dirty="0">
                <a:latin typeface="Arial"/>
                <a:cs typeface="Arial"/>
              </a:rPr>
              <a:t>Aquiring</a:t>
            </a:r>
            <a:r>
              <a:rPr sz="1200" b="1" spc="5" dirty="0">
                <a:latin typeface="Arial"/>
                <a:cs typeface="Arial"/>
              </a:rPr>
              <a:t> </a:t>
            </a:r>
            <a:r>
              <a:rPr sz="1200" b="1" spc="-45" dirty="0">
                <a:latin typeface="Arial"/>
                <a:cs typeface="Arial"/>
              </a:rPr>
              <a:t>new</a:t>
            </a:r>
            <a:r>
              <a:rPr sz="1200" b="1" spc="-20" dirty="0">
                <a:latin typeface="Arial"/>
                <a:cs typeface="Arial"/>
              </a:rPr>
              <a:t> </a:t>
            </a:r>
            <a:r>
              <a:rPr sz="1200" b="1" spc="-30" dirty="0">
                <a:latin typeface="Arial"/>
                <a:cs typeface="Arial"/>
              </a:rPr>
              <a:t>markets,</a:t>
            </a:r>
            <a:r>
              <a:rPr sz="1200" b="1" spc="5" dirty="0">
                <a:latin typeface="Arial"/>
                <a:cs typeface="Arial"/>
              </a:rPr>
              <a:t> </a:t>
            </a:r>
            <a:r>
              <a:rPr sz="1200" dirty="0">
                <a:latin typeface="Arial"/>
                <a:cs typeface="Arial"/>
              </a:rPr>
              <a:t>work</a:t>
            </a:r>
            <a:r>
              <a:rPr sz="1200" spc="-25" dirty="0">
                <a:latin typeface="Arial"/>
                <a:cs typeface="Arial"/>
              </a:rPr>
              <a:t> on </a:t>
            </a:r>
            <a:r>
              <a:rPr sz="1200" dirty="0">
                <a:latin typeface="Arial"/>
                <a:cs typeface="Arial"/>
              </a:rPr>
              <a:t>additional</a:t>
            </a:r>
            <a:r>
              <a:rPr sz="1200" spc="40" dirty="0">
                <a:latin typeface="Arial"/>
                <a:cs typeface="Arial"/>
              </a:rPr>
              <a:t> </a:t>
            </a:r>
            <a:r>
              <a:rPr sz="1200" dirty="0">
                <a:latin typeface="Arial"/>
                <a:cs typeface="Arial"/>
              </a:rPr>
              <a:t>products,</a:t>
            </a:r>
            <a:r>
              <a:rPr sz="1200" spc="50" dirty="0">
                <a:latin typeface="Arial"/>
                <a:cs typeface="Arial"/>
              </a:rPr>
              <a:t> </a:t>
            </a:r>
            <a:r>
              <a:rPr sz="1200" dirty="0">
                <a:latin typeface="Arial"/>
                <a:cs typeface="Arial"/>
              </a:rPr>
              <a:t>scaling</a:t>
            </a:r>
            <a:r>
              <a:rPr sz="1200" spc="5" dirty="0">
                <a:latin typeface="Arial"/>
                <a:cs typeface="Arial"/>
              </a:rPr>
              <a:t> </a:t>
            </a:r>
            <a:r>
              <a:rPr sz="1200" spc="-10" dirty="0">
                <a:latin typeface="Arial"/>
                <a:cs typeface="Arial"/>
              </a:rPr>
              <a:t>production </a:t>
            </a:r>
            <a:r>
              <a:rPr sz="1200" dirty="0">
                <a:latin typeface="Arial"/>
                <a:cs typeface="Arial"/>
              </a:rPr>
              <a:t>facilities,</a:t>
            </a:r>
            <a:r>
              <a:rPr sz="1200" spc="35" dirty="0">
                <a:latin typeface="Arial"/>
                <a:cs typeface="Arial"/>
              </a:rPr>
              <a:t> </a:t>
            </a:r>
            <a:r>
              <a:rPr sz="1200" dirty="0">
                <a:latin typeface="Arial"/>
                <a:cs typeface="Arial"/>
              </a:rPr>
              <a:t>further</a:t>
            </a:r>
            <a:r>
              <a:rPr sz="1200" spc="80" dirty="0">
                <a:latin typeface="Arial"/>
                <a:cs typeface="Arial"/>
              </a:rPr>
              <a:t> </a:t>
            </a:r>
            <a:r>
              <a:rPr sz="1200" spc="-10" dirty="0">
                <a:latin typeface="Arial"/>
                <a:cs typeface="Arial"/>
              </a:rPr>
              <a:t>partnerships</a:t>
            </a:r>
            <a:endParaRPr sz="1200">
              <a:latin typeface="Arial"/>
              <a:cs typeface="Arial"/>
            </a:endParaRPr>
          </a:p>
        </p:txBody>
      </p:sp>
      <p:sp>
        <p:nvSpPr>
          <p:cNvPr id="13" name="object 13"/>
          <p:cNvSpPr txBox="1"/>
          <p:nvPr/>
        </p:nvSpPr>
        <p:spPr>
          <a:xfrm>
            <a:off x="9522459" y="4511357"/>
            <a:ext cx="1365885" cy="846455"/>
          </a:xfrm>
          <a:prstGeom prst="rect">
            <a:avLst/>
          </a:prstGeom>
        </p:spPr>
        <p:txBody>
          <a:bodyPr vert="horz" wrap="square" lIns="0" tIns="12700" rIns="0" bIns="0" rtlCol="0">
            <a:spAutoFit/>
          </a:bodyPr>
          <a:lstStyle/>
          <a:p>
            <a:pPr marL="12700">
              <a:lnSpc>
                <a:spcPct val="100000"/>
              </a:lnSpc>
              <a:spcBef>
                <a:spcPts val="100"/>
              </a:spcBef>
            </a:pPr>
            <a:r>
              <a:rPr sz="1800" b="1" spc="-55" dirty="0">
                <a:solidFill>
                  <a:srgbClr val="0005D1"/>
                </a:solidFill>
                <a:latin typeface="Arial"/>
                <a:cs typeface="Arial"/>
              </a:rPr>
              <a:t>Public</a:t>
            </a:r>
            <a:r>
              <a:rPr sz="1800" b="1" spc="-70" dirty="0">
                <a:solidFill>
                  <a:srgbClr val="0005D1"/>
                </a:solidFill>
                <a:latin typeface="Arial"/>
                <a:cs typeface="Arial"/>
              </a:rPr>
              <a:t> </a:t>
            </a:r>
            <a:r>
              <a:rPr sz="1800" b="1" spc="-35" dirty="0">
                <a:solidFill>
                  <a:srgbClr val="0005D1"/>
                </a:solidFill>
                <a:latin typeface="Arial"/>
                <a:cs typeface="Arial"/>
              </a:rPr>
              <a:t>listing</a:t>
            </a:r>
            <a:endParaRPr sz="1800">
              <a:latin typeface="Arial"/>
              <a:cs typeface="Arial"/>
            </a:endParaRPr>
          </a:p>
          <a:p>
            <a:pPr marL="12700" marR="318135">
              <a:lnSpc>
                <a:spcPct val="113900"/>
              </a:lnSpc>
              <a:spcBef>
                <a:spcPts val="1290"/>
              </a:spcBef>
            </a:pPr>
            <a:r>
              <a:rPr sz="1100" b="1" spc="-20" dirty="0">
                <a:latin typeface="Arial"/>
                <a:cs typeface="Arial"/>
              </a:rPr>
              <a:t>Target</a:t>
            </a:r>
            <a:r>
              <a:rPr sz="1100" b="1" spc="-25" dirty="0">
                <a:latin typeface="Arial"/>
                <a:cs typeface="Arial"/>
              </a:rPr>
              <a:t> </a:t>
            </a:r>
            <a:r>
              <a:rPr sz="1100" b="1" spc="-40" dirty="0">
                <a:latin typeface="Arial"/>
                <a:cs typeface="Arial"/>
              </a:rPr>
              <a:t>valuation </a:t>
            </a:r>
            <a:r>
              <a:rPr sz="1100" b="1" spc="-10" dirty="0">
                <a:latin typeface="Arial"/>
                <a:cs typeface="Arial"/>
              </a:rPr>
              <a:t>of</a:t>
            </a:r>
            <a:r>
              <a:rPr sz="1100" b="1" spc="-40" dirty="0">
                <a:latin typeface="Arial"/>
                <a:cs typeface="Arial"/>
              </a:rPr>
              <a:t> </a:t>
            </a:r>
            <a:r>
              <a:rPr sz="1100" b="1" spc="-70" dirty="0">
                <a:latin typeface="Arial"/>
                <a:cs typeface="Arial"/>
              </a:rPr>
              <a:t>USD</a:t>
            </a:r>
            <a:r>
              <a:rPr sz="1100" b="1" spc="-65" dirty="0">
                <a:latin typeface="Arial"/>
                <a:cs typeface="Arial"/>
              </a:rPr>
              <a:t> </a:t>
            </a:r>
            <a:r>
              <a:rPr sz="1100" b="1" dirty="0">
                <a:latin typeface="Arial"/>
                <a:cs typeface="Arial"/>
              </a:rPr>
              <a:t>6,7</a:t>
            </a:r>
            <a:r>
              <a:rPr sz="1100" b="1" spc="-50" dirty="0">
                <a:latin typeface="Arial"/>
                <a:cs typeface="Arial"/>
              </a:rPr>
              <a:t> </a:t>
            </a:r>
            <a:r>
              <a:rPr sz="1100" b="1" spc="-25" dirty="0">
                <a:latin typeface="Arial"/>
                <a:cs typeface="Arial"/>
              </a:rPr>
              <a:t>bn</a:t>
            </a:r>
            <a:endParaRPr sz="1100">
              <a:latin typeface="Arial"/>
              <a:cs typeface="Arial"/>
            </a:endParaRPr>
          </a:p>
        </p:txBody>
      </p:sp>
      <p:grpSp>
        <p:nvGrpSpPr>
          <p:cNvPr id="14" name="object 14"/>
          <p:cNvGrpSpPr/>
          <p:nvPr/>
        </p:nvGrpSpPr>
        <p:grpSpPr>
          <a:xfrm>
            <a:off x="1800225" y="2057400"/>
            <a:ext cx="8591550" cy="1123950"/>
            <a:chOff x="1800225" y="2057400"/>
            <a:chExt cx="8591550" cy="1123950"/>
          </a:xfrm>
        </p:grpSpPr>
        <p:pic>
          <p:nvPicPr>
            <p:cNvPr id="15" name="object 15"/>
            <p:cNvPicPr/>
            <p:nvPr/>
          </p:nvPicPr>
          <p:blipFill>
            <a:blip r:embed="rId3" cstate="print"/>
            <a:stretch>
              <a:fillRect/>
            </a:stretch>
          </p:blipFill>
          <p:spPr>
            <a:xfrm>
              <a:off x="9439275" y="2200275"/>
              <a:ext cx="952500" cy="819150"/>
            </a:xfrm>
            <a:prstGeom prst="rect">
              <a:avLst/>
            </a:prstGeom>
          </p:spPr>
        </p:pic>
        <p:pic>
          <p:nvPicPr>
            <p:cNvPr id="16" name="object 16"/>
            <p:cNvPicPr/>
            <p:nvPr/>
          </p:nvPicPr>
          <p:blipFill>
            <a:blip r:embed="rId4" cstate="print"/>
            <a:stretch>
              <a:fillRect/>
            </a:stretch>
          </p:blipFill>
          <p:spPr>
            <a:xfrm>
              <a:off x="5638800" y="2124075"/>
              <a:ext cx="942975" cy="942975"/>
            </a:xfrm>
            <a:prstGeom prst="rect">
              <a:avLst/>
            </a:prstGeom>
          </p:spPr>
        </p:pic>
        <p:pic>
          <p:nvPicPr>
            <p:cNvPr id="17" name="object 17"/>
            <p:cNvPicPr/>
            <p:nvPr/>
          </p:nvPicPr>
          <p:blipFill>
            <a:blip r:embed="rId5" cstate="print"/>
            <a:stretch>
              <a:fillRect/>
            </a:stretch>
          </p:blipFill>
          <p:spPr>
            <a:xfrm>
              <a:off x="1800225" y="2057400"/>
              <a:ext cx="895350" cy="1123950"/>
            </a:xfrm>
            <a:prstGeom prst="rect">
              <a:avLst/>
            </a:prstGeom>
          </p:spPr>
        </p:pic>
      </p:grpSp>
      <p:sp>
        <p:nvSpPr>
          <p:cNvPr id="18" name="object 18"/>
          <p:cNvSpPr txBox="1"/>
          <p:nvPr/>
        </p:nvSpPr>
        <p:spPr>
          <a:xfrm>
            <a:off x="170656" y="5951949"/>
            <a:ext cx="11879262" cy="293029"/>
          </a:xfrm>
          <a:prstGeom prst="rect">
            <a:avLst/>
          </a:prstGeom>
        </p:spPr>
        <p:txBody>
          <a:bodyPr vert="horz" wrap="square" lIns="0" tIns="15875" rIns="0" bIns="0" rtlCol="0">
            <a:spAutoFit/>
          </a:bodyPr>
          <a:lstStyle/>
          <a:p>
            <a:pPr marL="12700">
              <a:lnSpc>
                <a:spcPct val="100000"/>
              </a:lnSpc>
              <a:spcBef>
                <a:spcPts val="125"/>
              </a:spcBef>
            </a:pPr>
            <a:r>
              <a:rPr sz="900" dirty="0">
                <a:latin typeface="Arial"/>
                <a:cs typeface="Arial"/>
              </a:rPr>
              <a:t>*Bitfold</a:t>
            </a:r>
            <a:r>
              <a:rPr sz="900" spc="20" dirty="0">
                <a:latin typeface="Arial"/>
                <a:cs typeface="Arial"/>
              </a:rPr>
              <a:t> </a:t>
            </a:r>
            <a:r>
              <a:rPr sz="900" spc="-70" dirty="0">
                <a:latin typeface="Arial"/>
                <a:cs typeface="Arial"/>
              </a:rPr>
              <a:t>R&amp;D</a:t>
            </a:r>
            <a:r>
              <a:rPr sz="900" spc="25" dirty="0">
                <a:latin typeface="Arial"/>
                <a:cs typeface="Arial"/>
              </a:rPr>
              <a:t> </a:t>
            </a:r>
            <a:r>
              <a:rPr sz="900" dirty="0">
                <a:latin typeface="Arial"/>
                <a:cs typeface="Arial"/>
              </a:rPr>
              <a:t>sp.</a:t>
            </a:r>
            <a:r>
              <a:rPr sz="900" spc="45" dirty="0">
                <a:latin typeface="Arial"/>
                <a:cs typeface="Arial"/>
              </a:rPr>
              <a:t> </a:t>
            </a:r>
            <a:r>
              <a:rPr sz="900" dirty="0">
                <a:latin typeface="Arial"/>
                <a:cs typeface="Arial"/>
              </a:rPr>
              <a:t>z </a:t>
            </a:r>
            <a:r>
              <a:rPr sz="900" spc="-10" dirty="0">
                <a:latin typeface="Arial"/>
                <a:cs typeface="Arial"/>
              </a:rPr>
              <a:t>o.o.</a:t>
            </a:r>
            <a:r>
              <a:rPr sz="900" spc="-40" dirty="0">
                <a:latin typeface="Arial"/>
                <a:cs typeface="Arial"/>
              </a:rPr>
              <a:t> </a:t>
            </a:r>
            <a:r>
              <a:rPr sz="900" dirty="0">
                <a:latin typeface="Arial"/>
                <a:cs typeface="Arial"/>
              </a:rPr>
              <a:t>with</a:t>
            </a:r>
            <a:r>
              <a:rPr sz="900" spc="40" dirty="0">
                <a:latin typeface="Arial"/>
                <a:cs typeface="Arial"/>
              </a:rPr>
              <a:t> </a:t>
            </a:r>
            <a:r>
              <a:rPr sz="900" dirty="0">
                <a:latin typeface="Arial"/>
                <a:cs typeface="Arial"/>
              </a:rPr>
              <a:t>seats</a:t>
            </a:r>
            <a:r>
              <a:rPr sz="900" spc="-45" dirty="0">
                <a:latin typeface="Arial"/>
                <a:cs typeface="Arial"/>
              </a:rPr>
              <a:t> </a:t>
            </a:r>
            <a:r>
              <a:rPr sz="900" dirty="0">
                <a:latin typeface="Arial"/>
                <a:cs typeface="Arial"/>
              </a:rPr>
              <a:t>in</a:t>
            </a:r>
            <a:r>
              <a:rPr sz="900" spc="-40" dirty="0">
                <a:latin typeface="Arial"/>
                <a:cs typeface="Arial"/>
              </a:rPr>
              <a:t> </a:t>
            </a:r>
            <a:r>
              <a:rPr sz="900" spc="-10" dirty="0">
                <a:latin typeface="Arial"/>
                <a:cs typeface="Arial"/>
              </a:rPr>
              <a:t>Lodz </a:t>
            </a:r>
            <a:r>
              <a:rPr sz="900" dirty="0">
                <a:latin typeface="Arial"/>
                <a:cs typeface="Arial"/>
              </a:rPr>
              <a:t>r.</a:t>
            </a:r>
            <a:r>
              <a:rPr sz="900" spc="220" dirty="0">
                <a:latin typeface="Arial"/>
                <a:cs typeface="Arial"/>
              </a:rPr>
              <a:t> </a:t>
            </a:r>
            <a:r>
              <a:rPr sz="900" dirty="0">
                <a:latin typeface="Arial"/>
                <a:cs typeface="Arial"/>
              </a:rPr>
              <a:t>finalized</a:t>
            </a:r>
            <a:r>
              <a:rPr sz="900" spc="5" dirty="0">
                <a:latin typeface="Arial"/>
                <a:cs typeface="Arial"/>
              </a:rPr>
              <a:t> </a:t>
            </a:r>
            <a:r>
              <a:rPr sz="900" dirty="0">
                <a:latin typeface="Arial"/>
                <a:cs typeface="Arial"/>
              </a:rPr>
              <a:t>project</a:t>
            </a:r>
            <a:r>
              <a:rPr sz="900" spc="-35" dirty="0">
                <a:latin typeface="Arial"/>
                <a:cs typeface="Arial"/>
              </a:rPr>
              <a:t> </a:t>
            </a:r>
            <a:r>
              <a:rPr sz="900" spc="-10" dirty="0">
                <a:latin typeface="Arial"/>
                <a:cs typeface="Arial"/>
              </a:rPr>
              <a:t>co-</a:t>
            </a:r>
            <a:r>
              <a:rPr sz="900" dirty="0">
                <a:latin typeface="Arial"/>
                <a:cs typeface="Arial"/>
              </a:rPr>
              <a:t>financing by</a:t>
            </a:r>
            <a:r>
              <a:rPr sz="900" spc="20" dirty="0">
                <a:latin typeface="Arial"/>
                <a:cs typeface="Arial"/>
              </a:rPr>
              <a:t> </a:t>
            </a:r>
            <a:r>
              <a:rPr sz="900" dirty="0">
                <a:latin typeface="Arial"/>
                <a:cs typeface="Arial"/>
              </a:rPr>
              <a:t>the </a:t>
            </a:r>
            <a:r>
              <a:rPr sz="900" spc="-20" dirty="0">
                <a:latin typeface="Arial"/>
                <a:cs typeface="Arial"/>
              </a:rPr>
              <a:t>European</a:t>
            </a:r>
            <a:r>
              <a:rPr sz="900" spc="-5" dirty="0">
                <a:latin typeface="Arial"/>
                <a:cs typeface="Arial"/>
              </a:rPr>
              <a:t> </a:t>
            </a:r>
            <a:r>
              <a:rPr sz="900" spc="-10" dirty="0">
                <a:latin typeface="Arial"/>
                <a:cs typeface="Arial"/>
              </a:rPr>
              <a:t>Union</a:t>
            </a:r>
            <a:r>
              <a:rPr sz="900" spc="-55" dirty="0">
                <a:latin typeface="Arial"/>
                <a:cs typeface="Arial"/>
              </a:rPr>
              <a:t> </a:t>
            </a:r>
            <a:r>
              <a:rPr sz="900" dirty="0">
                <a:latin typeface="Arial"/>
                <a:cs typeface="Arial"/>
              </a:rPr>
              <a:t>from</a:t>
            </a:r>
            <a:r>
              <a:rPr sz="900" spc="-15" dirty="0">
                <a:latin typeface="Arial"/>
                <a:cs typeface="Arial"/>
              </a:rPr>
              <a:t> </a:t>
            </a:r>
            <a:r>
              <a:rPr sz="900" dirty="0">
                <a:latin typeface="Arial"/>
                <a:cs typeface="Arial"/>
              </a:rPr>
              <a:t>the</a:t>
            </a:r>
            <a:r>
              <a:rPr sz="900" spc="5" dirty="0">
                <a:latin typeface="Arial"/>
                <a:cs typeface="Arial"/>
              </a:rPr>
              <a:t> </a:t>
            </a:r>
            <a:r>
              <a:rPr sz="900" spc="-25" dirty="0">
                <a:latin typeface="Arial"/>
                <a:cs typeface="Arial"/>
              </a:rPr>
              <a:t>European</a:t>
            </a:r>
            <a:r>
              <a:rPr sz="900" spc="10" dirty="0">
                <a:latin typeface="Arial"/>
                <a:cs typeface="Arial"/>
              </a:rPr>
              <a:t> </a:t>
            </a:r>
            <a:r>
              <a:rPr sz="900" spc="-20" dirty="0">
                <a:latin typeface="Arial"/>
                <a:cs typeface="Arial"/>
              </a:rPr>
              <a:t>Regional</a:t>
            </a:r>
            <a:r>
              <a:rPr sz="900" spc="-10" dirty="0">
                <a:latin typeface="Arial"/>
                <a:cs typeface="Arial"/>
              </a:rPr>
              <a:t> Development</a:t>
            </a:r>
            <a:r>
              <a:rPr sz="900" spc="-15" dirty="0">
                <a:latin typeface="Arial"/>
                <a:cs typeface="Arial"/>
              </a:rPr>
              <a:t> </a:t>
            </a:r>
            <a:r>
              <a:rPr sz="900" spc="-20" dirty="0">
                <a:latin typeface="Arial"/>
                <a:cs typeface="Arial"/>
              </a:rPr>
              <a:t>Fund</a:t>
            </a:r>
            <a:r>
              <a:rPr sz="900" spc="-10" dirty="0">
                <a:latin typeface="Arial"/>
                <a:cs typeface="Arial"/>
              </a:rPr>
              <a:t> under</a:t>
            </a:r>
            <a:r>
              <a:rPr sz="900" spc="30" dirty="0">
                <a:latin typeface="Arial"/>
                <a:cs typeface="Arial"/>
              </a:rPr>
              <a:t> </a:t>
            </a:r>
            <a:r>
              <a:rPr sz="900" dirty="0">
                <a:latin typeface="Arial"/>
                <a:cs typeface="Arial"/>
              </a:rPr>
              <a:t>the</a:t>
            </a:r>
            <a:r>
              <a:rPr sz="900" spc="50" dirty="0">
                <a:latin typeface="Arial"/>
                <a:cs typeface="Arial"/>
              </a:rPr>
              <a:t> </a:t>
            </a:r>
            <a:r>
              <a:rPr sz="900" dirty="0">
                <a:latin typeface="Arial"/>
                <a:cs typeface="Arial"/>
              </a:rPr>
              <a:t>Smart</a:t>
            </a:r>
            <a:r>
              <a:rPr sz="900" spc="-5" dirty="0">
                <a:latin typeface="Arial"/>
                <a:cs typeface="Arial"/>
              </a:rPr>
              <a:t> </a:t>
            </a:r>
            <a:r>
              <a:rPr sz="900" spc="-10" dirty="0">
                <a:latin typeface="Arial"/>
                <a:cs typeface="Arial"/>
              </a:rPr>
              <a:t>Growth</a:t>
            </a:r>
            <a:r>
              <a:rPr sz="900" spc="-35" dirty="0">
                <a:latin typeface="Arial"/>
                <a:cs typeface="Arial"/>
              </a:rPr>
              <a:t> </a:t>
            </a:r>
            <a:r>
              <a:rPr sz="900" spc="-10" dirty="0">
                <a:latin typeface="Arial"/>
                <a:cs typeface="Arial"/>
              </a:rPr>
              <a:t>Operational</a:t>
            </a:r>
            <a:r>
              <a:rPr sz="900" spc="-25" dirty="0">
                <a:latin typeface="Arial"/>
                <a:cs typeface="Arial"/>
              </a:rPr>
              <a:t> </a:t>
            </a:r>
            <a:r>
              <a:rPr sz="900" dirty="0">
                <a:latin typeface="Arial"/>
                <a:cs typeface="Arial"/>
              </a:rPr>
              <a:t>Programme</a:t>
            </a:r>
            <a:r>
              <a:rPr sz="900" spc="-50" dirty="0">
                <a:latin typeface="Arial"/>
                <a:cs typeface="Arial"/>
              </a:rPr>
              <a:t> </a:t>
            </a:r>
            <a:r>
              <a:rPr sz="900" spc="-10" dirty="0">
                <a:latin typeface="Arial"/>
                <a:cs typeface="Arial"/>
              </a:rPr>
              <a:t>2014-</a:t>
            </a:r>
            <a:r>
              <a:rPr sz="900" dirty="0">
                <a:latin typeface="Arial"/>
                <a:cs typeface="Arial"/>
              </a:rPr>
              <a:t>2020</a:t>
            </a:r>
            <a:r>
              <a:rPr sz="900" spc="-10" dirty="0">
                <a:latin typeface="Arial"/>
                <a:cs typeface="Arial"/>
              </a:rPr>
              <a:t> agreement:</a:t>
            </a:r>
            <a:r>
              <a:rPr sz="900" spc="10" dirty="0">
                <a:latin typeface="Arial"/>
                <a:cs typeface="Arial"/>
              </a:rPr>
              <a:t> </a:t>
            </a:r>
            <a:r>
              <a:rPr sz="900" dirty="0">
                <a:latin typeface="Arial"/>
                <a:cs typeface="Arial"/>
              </a:rPr>
              <a:t>No.</a:t>
            </a:r>
            <a:r>
              <a:rPr sz="900" spc="-40" dirty="0">
                <a:latin typeface="Arial"/>
                <a:cs typeface="Arial"/>
              </a:rPr>
              <a:t> </a:t>
            </a:r>
            <a:r>
              <a:rPr sz="900" spc="-30" dirty="0">
                <a:latin typeface="Arial"/>
                <a:cs typeface="Arial"/>
              </a:rPr>
              <a:t>POIR.01.01.01-</a:t>
            </a:r>
            <a:r>
              <a:rPr sz="900" spc="-20" dirty="0">
                <a:latin typeface="Arial"/>
                <a:cs typeface="Arial"/>
              </a:rPr>
              <a:t>00-</a:t>
            </a:r>
            <a:r>
              <a:rPr sz="900" dirty="0">
                <a:latin typeface="Arial"/>
                <a:cs typeface="Arial"/>
              </a:rPr>
              <a:t>1101</a:t>
            </a:r>
            <a:r>
              <a:rPr sz="900" spc="25" dirty="0">
                <a:latin typeface="Arial"/>
                <a:cs typeface="Arial"/>
              </a:rPr>
              <a:t> </a:t>
            </a:r>
            <a:r>
              <a:rPr sz="900" spc="110" dirty="0">
                <a:latin typeface="Arial"/>
                <a:cs typeface="Arial"/>
              </a:rPr>
              <a:t>/</a:t>
            </a:r>
            <a:r>
              <a:rPr sz="900" spc="-10" dirty="0">
                <a:latin typeface="Arial"/>
                <a:cs typeface="Arial"/>
              </a:rPr>
              <a:t> </a:t>
            </a:r>
            <a:r>
              <a:rPr sz="900" spc="-30" dirty="0">
                <a:latin typeface="Arial"/>
                <a:cs typeface="Arial"/>
              </a:rPr>
              <a:t>20-</a:t>
            </a:r>
            <a:r>
              <a:rPr sz="900" spc="-25" dirty="0">
                <a:latin typeface="Arial"/>
                <a:cs typeface="Arial"/>
              </a:rPr>
              <a:t>00</a:t>
            </a:r>
            <a:r>
              <a:rPr lang="pl-PL" sz="900" spc="-25" dirty="0">
                <a:latin typeface="Arial"/>
                <a:cs typeface="Arial"/>
              </a:rPr>
              <a:t> </a:t>
            </a:r>
            <a:r>
              <a:rPr sz="900" dirty="0">
                <a:latin typeface="Arial"/>
                <a:cs typeface="Arial"/>
              </a:rPr>
              <a:t>of</a:t>
            </a:r>
            <a:r>
              <a:rPr sz="900" spc="-5" dirty="0">
                <a:latin typeface="Arial"/>
                <a:cs typeface="Arial"/>
              </a:rPr>
              <a:t> </a:t>
            </a:r>
            <a:r>
              <a:rPr sz="900" spc="-10" dirty="0">
                <a:latin typeface="Arial"/>
                <a:cs typeface="Arial"/>
              </a:rPr>
              <a:t>December</a:t>
            </a:r>
            <a:r>
              <a:rPr sz="900" dirty="0">
                <a:latin typeface="Arial"/>
                <a:cs typeface="Arial"/>
              </a:rPr>
              <a:t> </a:t>
            </a:r>
            <a:r>
              <a:rPr sz="900" spc="-20" dirty="0">
                <a:latin typeface="Arial"/>
                <a:cs typeface="Arial"/>
              </a:rPr>
              <a:t>23,</a:t>
            </a:r>
            <a:r>
              <a:rPr sz="900" spc="15" dirty="0">
                <a:latin typeface="Arial"/>
                <a:cs typeface="Arial"/>
              </a:rPr>
              <a:t> </a:t>
            </a:r>
            <a:r>
              <a:rPr sz="900" spc="-10" dirty="0">
                <a:latin typeface="Arial"/>
                <a:cs typeface="Arial"/>
              </a:rPr>
              <a:t>2020.</a:t>
            </a:r>
            <a:r>
              <a:rPr sz="900" spc="-55" dirty="0">
                <a:latin typeface="Arial"/>
                <a:cs typeface="Arial"/>
              </a:rPr>
              <a:t> </a:t>
            </a:r>
            <a:r>
              <a:rPr sz="900" dirty="0">
                <a:latin typeface="Arial"/>
                <a:cs typeface="Arial"/>
              </a:rPr>
              <a:t>Bitfold</a:t>
            </a:r>
            <a:r>
              <a:rPr sz="900" spc="-70" dirty="0">
                <a:latin typeface="Arial"/>
                <a:cs typeface="Arial"/>
              </a:rPr>
              <a:t> </a:t>
            </a:r>
            <a:r>
              <a:rPr sz="900" spc="-35" dirty="0">
                <a:latin typeface="Arial"/>
                <a:cs typeface="Arial"/>
              </a:rPr>
              <a:t>AG</a:t>
            </a:r>
            <a:r>
              <a:rPr sz="900" spc="20" dirty="0">
                <a:latin typeface="Arial"/>
                <a:cs typeface="Arial"/>
              </a:rPr>
              <a:t> </a:t>
            </a:r>
            <a:r>
              <a:rPr sz="900" dirty="0">
                <a:latin typeface="Arial"/>
                <a:cs typeface="Arial"/>
              </a:rPr>
              <a:t>is</a:t>
            </a:r>
            <a:r>
              <a:rPr sz="900" spc="-45" dirty="0">
                <a:latin typeface="Arial"/>
                <a:cs typeface="Arial"/>
              </a:rPr>
              <a:t> </a:t>
            </a:r>
            <a:r>
              <a:rPr sz="900" dirty="0">
                <a:latin typeface="Arial"/>
                <a:cs typeface="Arial"/>
              </a:rPr>
              <a:t>Bitfold</a:t>
            </a:r>
            <a:r>
              <a:rPr sz="900" spc="10" dirty="0">
                <a:latin typeface="Arial"/>
                <a:cs typeface="Arial"/>
              </a:rPr>
              <a:t> </a:t>
            </a:r>
            <a:r>
              <a:rPr sz="900" spc="-70" dirty="0">
                <a:latin typeface="Arial"/>
                <a:cs typeface="Arial"/>
              </a:rPr>
              <a:t>R&amp;D</a:t>
            </a:r>
            <a:r>
              <a:rPr sz="900" spc="5" dirty="0">
                <a:latin typeface="Arial"/>
                <a:cs typeface="Arial"/>
              </a:rPr>
              <a:t> </a:t>
            </a:r>
            <a:r>
              <a:rPr sz="900" dirty="0">
                <a:latin typeface="Arial"/>
                <a:cs typeface="Arial"/>
              </a:rPr>
              <a:t>sp.</a:t>
            </a:r>
            <a:r>
              <a:rPr sz="900" spc="35" dirty="0">
                <a:latin typeface="Arial"/>
                <a:cs typeface="Arial"/>
              </a:rPr>
              <a:t> </a:t>
            </a:r>
            <a:r>
              <a:rPr sz="900" dirty="0">
                <a:latin typeface="Arial"/>
                <a:cs typeface="Arial"/>
              </a:rPr>
              <a:t>z</a:t>
            </a:r>
            <a:r>
              <a:rPr sz="900" spc="-10" dirty="0">
                <a:latin typeface="Arial"/>
                <a:cs typeface="Arial"/>
              </a:rPr>
              <a:t> </a:t>
            </a:r>
            <a:r>
              <a:rPr sz="900" dirty="0">
                <a:latin typeface="Arial"/>
                <a:cs typeface="Arial"/>
              </a:rPr>
              <a:t>o.o.</a:t>
            </a:r>
            <a:r>
              <a:rPr sz="900" spc="35" dirty="0">
                <a:latin typeface="Arial"/>
                <a:cs typeface="Arial"/>
              </a:rPr>
              <a:t> </a:t>
            </a:r>
            <a:r>
              <a:rPr sz="900" dirty="0">
                <a:latin typeface="Arial"/>
                <a:cs typeface="Arial"/>
              </a:rPr>
              <a:t>100</a:t>
            </a:r>
            <a:r>
              <a:rPr sz="900" spc="-75" dirty="0">
                <a:latin typeface="Arial"/>
                <a:cs typeface="Arial"/>
              </a:rPr>
              <a:t> </a:t>
            </a:r>
            <a:r>
              <a:rPr sz="900" spc="-114" dirty="0">
                <a:latin typeface="Arial"/>
                <a:cs typeface="Arial"/>
              </a:rPr>
              <a:t>%</a:t>
            </a:r>
            <a:r>
              <a:rPr sz="900" spc="20" dirty="0">
                <a:latin typeface="Arial"/>
                <a:cs typeface="Arial"/>
              </a:rPr>
              <a:t> </a:t>
            </a:r>
            <a:r>
              <a:rPr sz="900" spc="-10" dirty="0">
                <a:latin typeface="Arial"/>
                <a:cs typeface="Arial"/>
              </a:rPr>
              <a:t>partner.</a:t>
            </a:r>
            <a:endParaRPr sz="900" dirty="0">
              <a:latin typeface="Arial"/>
              <a:cs typeface="Arial"/>
            </a:endParaRPr>
          </a:p>
        </p:txBody>
      </p:sp>
      <p:grpSp>
        <p:nvGrpSpPr>
          <p:cNvPr id="19" name="object 19"/>
          <p:cNvGrpSpPr/>
          <p:nvPr/>
        </p:nvGrpSpPr>
        <p:grpSpPr>
          <a:xfrm>
            <a:off x="9525" y="6343650"/>
            <a:ext cx="12182475" cy="519430"/>
            <a:chOff x="9525" y="6343650"/>
            <a:chExt cx="12182475" cy="519430"/>
          </a:xfrm>
        </p:grpSpPr>
        <p:sp>
          <p:nvSpPr>
            <p:cNvPr id="20" name="object 20"/>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21" name="object 21"/>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22" name="object 22"/>
          <p:cNvSpPr txBox="1"/>
          <p:nvPr/>
        </p:nvSpPr>
        <p:spPr>
          <a:xfrm>
            <a:off x="11098276" y="6458168"/>
            <a:ext cx="171450" cy="179070"/>
          </a:xfrm>
          <a:prstGeom prst="rect">
            <a:avLst/>
          </a:prstGeom>
        </p:spPr>
        <p:txBody>
          <a:bodyPr vert="horz" wrap="square" lIns="0" tIns="0" rIns="0" bIns="0" rtlCol="0">
            <a:spAutoFit/>
          </a:bodyPr>
          <a:lstStyle/>
          <a:p>
            <a:pPr>
              <a:lnSpc>
                <a:spcPts val="1355"/>
              </a:lnSpc>
            </a:pPr>
            <a:r>
              <a:rPr sz="1200" spc="-25" dirty="0">
                <a:solidFill>
                  <a:srgbClr val="888888"/>
                </a:solidFill>
                <a:latin typeface="Arial"/>
                <a:cs typeface="Arial"/>
              </a:rPr>
              <a:t>11</a:t>
            </a:r>
            <a:endParaRPr sz="1200">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9910" y="82168"/>
            <a:ext cx="8557260" cy="632460"/>
          </a:xfrm>
          <a:prstGeom prst="rect">
            <a:avLst/>
          </a:prstGeom>
        </p:spPr>
        <p:txBody>
          <a:bodyPr vert="horz" wrap="square" lIns="0" tIns="16510" rIns="0" bIns="0" rtlCol="0">
            <a:spAutoFit/>
          </a:bodyPr>
          <a:lstStyle/>
          <a:p>
            <a:pPr marL="12700">
              <a:lnSpc>
                <a:spcPct val="100000"/>
              </a:lnSpc>
              <a:spcBef>
                <a:spcPts val="130"/>
              </a:spcBef>
            </a:pPr>
            <a:r>
              <a:rPr sz="3950" spc="-114" dirty="0"/>
              <a:t>Financials</a:t>
            </a:r>
            <a:r>
              <a:rPr sz="3950" spc="-95" dirty="0"/>
              <a:t> </a:t>
            </a:r>
            <a:r>
              <a:rPr sz="3950" spc="305" dirty="0"/>
              <a:t>–</a:t>
            </a:r>
            <a:r>
              <a:rPr sz="3950" spc="-125" dirty="0"/>
              <a:t> </a:t>
            </a:r>
            <a:r>
              <a:rPr sz="3950" spc="-114" dirty="0"/>
              <a:t>overview</a:t>
            </a:r>
            <a:r>
              <a:rPr sz="3950" spc="-155" dirty="0"/>
              <a:t> </a:t>
            </a:r>
            <a:r>
              <a:rPr sz="3950" spc="-95" dirty="0"/>
              <a:t>in</a:t>
            </a:r>
            <a:r>
              <a:rPr sz="3950" spc="-145" dirty="0"/>
              <a:t> </a:t>
            </a:r>
            <a:r>
              <a:rPr sz="3950" spc="-85" dirty="0"/>
              <a:t>millions</a:t>
            </a:r>
            <a:r>
              <a:rPr sz="3950" spc="-114" dirty="0"/>
              <a:t> </a:t>
            </a:r>
            <a:r>
              <a:rPr sz="3950" spc="-90" dirty="0"/>
              <a:t>USD</a:t>
            </a:r>
            <a:endParaRPr sz="3950"/>
          </a:p>
        </p:txBody>
      </p:sp>
      <p:graphicFrame>
        <p:nvGraphicFramePr>
          <p:cNvPr id="3" name="object 3"/>
          <p:cNvGraphicFramePr>
            <a:graphicFrameLocks noGrp="1"/>
          </p:cNvGraphicFramePr>
          <p:nvPr/>
        </p:nvGraphicFramePr>
        <p:xfrm>
          <a:off x="702373" y="878903"/>
          <a:ext cx="10838813" cy="1952625"/>
        </p:xfrm>
        <a:graphic>
          <a:graphicData uri="http://schemas.openxmlformats.org/drawingml/2006/table">
            <a:tbl>
              <a:tblPr firstRow="1" bandRow="1">
                <a:tableStyleId>{2D5ABB26-0587-4C30-8999-92F81FD0307C}</a:tableStyleId>
              </a:tblPr>
              <a:tblGrid>
                <a:gridCol w="2784475">
                  <a:extLst>
                    <a:ext uri="{9D8B030D-6E8A-4147-A177-3AD203B41FA5}">
                      <a16:colId xmlns:a16="http://schemas.microsoft.com/office/drawing/2014/main" val="20000"/>
                    </a:ext>
                  </a:extLst>
                </a:gridCol>
                <a:gridCol w="1342389">
                  <a:extLst>
                    <a:ext uri="{9D8B030D-6E8A-4147-A177-3AD203B41FA5}">
                      <a16:colId xmlns:a16="http://schemas.microsoft.com/office/drawing/2014/main" val="20001"/>
                    </a:ext>
                  </a:extLst>
                </a:gridCol>
                <a:gridCol w="1342389">
                  <a:extLst>
                    <a:ext uri="{9D8B030D-6E8A-4147-A177-3AD203B41FA5}">
                      <a16:colId xmlns:a16="http://schemas.microsoft.com/office/drawing/2014/main" val="20002"/>
                    </a:ext>
                  </a:extLst>
                </a:gridCol>
                <a:gridCol w="1342390">
                  <a:extLst>
                    <a:ext uri="{9D8B030D-6E8A-4147-A177-3AD203B41FA5}">
                      <a16:colId xmlns:a16="http://schemas.microsoft.com/office/drawing/2014/main" val="20003"/>
                    </a:ext>
                  </a:extLst>
                </a:gridCol>
                <a:gridCol w="1342390">
                  <a:extLst>
                    <a:ext uri="{9D8B030D-6E8A-4147-A177-3AD203B41FA5}">
                      <a16:colId xmlns:a16="http://schemas.microsoft.com/office/drawing/2014/main" val="20004"/>
                    </a:ext>
                  </a:extLst>
                </a:gridCol>
                <a:gridCol w="1342390">
                  <a:extLst>
                    <a:ext uri="{9D8B030D-6E8A-4147-A177-3AD203B41FA5}">
                      <a16:colId xmlns:a16="http://schemas.microsoft.com/office/drawing/2014/main" val="20005"/>
                    </a:ext>
                  </a:extLst>
                </a:gridCol>
                <a:gridCol w="1342390">
                  <a:extLst>
                    <a:ext uri="{9D8B030D-6E8A-4147-A177-3AD203B41FA5}">
                      <a16:colId xmlns:a16="http://schemas.microsoft.com/office/drawing/2014/main" val="20006"/>
                    </a:ext>
                  </a:extLst>
                </a:gridCol>
              </a:tblGrid>
              <a:tr h="313690">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CCCCCC"/>
                      </a:solidFill>
                      <a:prstDash val="dot"/>
                    </a:lnR>
                    <a:lnT w="9525">
                      <a:solidFill>
                        <a:srgbClr val="B7B7B7"/>
                      </a:solidFill>
                      <a:prstDash val="dot"/>
                    </a:lnT>
                    <a:lnB w="9525">
                      <a:solidFill>
                        <a:srgbClr val="B7B7B7"/>
                      </a:solidFill>
                      <a:prstDash val="dot"/>
                    </a:lnB>
                    <a:solidFill>
                      <a:srgbClr val="F1F1F1"/>
                    </a:solidFill>
                  </a:tcPr>
                </a:tc>
                <a:tc gridSpan="6">
                  <a:txBody>
                    <a:bodyPr/>
                    <a:lstStyle/>
                    <a:p>
                      <a:pPr marL="17780" algn="ctr">
                        <a:lnSpc>
                          <a:spcPct val="100000"/>
                        </a:lnSpc>
                        <a:spcBef>
                          <a:spcPts val="35"/>
                        </a:spcBef>
                      </a:pPr>
                      <a:r>
                        <a:rPr sz="1400" b="1" spc="-10" dirty="0">
                          <a:solidFill>
                            <a:srgbClr val="2F44BA"/>
                          </a:solidFill>
                          <a:latin typeface="Arial"/>
                          <a:cs typeface="Arial"/>
                        </a:rPr>
                        <a:t>Pessimistic</a:t>
                      </a:r>
                      <a:endParaRPr sz="1400">
                        <a:latin typeface="Arial"/>
                        <a:cs typeface="Arial"/>
                      </a:endParaRPr>
                    </a:p>
                  </a:txBody>
                  <a:tcPr marL="0" marR="0" marT="4445" marB="0">
                    <a:lnL w="9525">
                      <a:solidFill>
                        <a:srgbClr val="CCCCCC"/>
                      </a:solidFill>
                      <a:prstDash val="dot"/>
                    </a:lnL>
                    <a:lnR w="9525">
                      <a:solidFill>
                        <a:srgbClr val="CCCCCC"/>
                      </a:solidFill>
                      <a:prstDash val="dot"/>
                    </a:lnR>
                    <a:lnT w="9525">
                      <a:solidFill>
                        <a:srgbClr val="CCCCCC"/>
                      </a:solidFill>
                      <a:prstDash val="dot"/>
                    </a:lnT>
                    <a:lnB w="9525">
                      <a:solidFill>
                        <a:srgbClr val="CCCCCC"/>
                      </a:solidFill>
                      <a:prstDash val="dot"/>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7345">
                <a:tc>
                  <a:txBody>
                    <a:bodyPr/>
                    <a:lstStyle/>
                    <a:p>
                      <a:pPr marL="12700">
                        <a:lnSpc>
                          <a:spcPct val="100000"/>
                        </a:lnSpc>
                        <a:spcBef>
                          <a:spcPts val="720"/>
                        </a:spcBef>
                      </a:pPr>
                      <a:r>
                        <a:rPr sz="1100" b="1" spc="-20" dirty="0">
                          <a:solidFill>
                            <a:srgbClr val="2F44BA"/>
                          </a:solidFill>
                          <a:latin typeface="Arial"/>
                          <a:cs typeface="Arial"/>
                        </a:rPr>
                        <a:t>Year</a:t>
                      </a:r>
                      <a:endParaRPr sz="1100">
                        <a:latin typeface="Arial"/>
                        <a:cs typeface="Arial"/>
                      </a:endParaRPr>
                    </a:p>
                  </a:txBody>
                  <a:tcPr marL="0" marR="0" marT="9144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7620" algn="ctr">
                        <a:lnSpc>
                          <a:spcPct val="100000"/>
                        </a:lnSpc>
                        <a:spcBef>
                          <a:spcPts val="60"/>
                        </a:spcBef>
                      </a:pPr>
                      <a:r>
                        <a:rPr sz="1400" b="1" spc="-20" dirty="0">
                          <a:solidFill>
                            <a:srgbClr val="2F44BA"/>
                          </a:solidFill>
                          <a:latin typeface="Arial"/>
                          <a:cs typeface="Arial"/>
                        </a:rPr>
                        <a:t>2025</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tc>
                  <a:txBody>
                    <a:bodyPr/>
                    <a:lstStyle/>
                    <a:p>
                      <a:pPr marL="10795" algn="ctr">
                        <a:lnSpc>
                          <a:spcPct val="100000"/>
                        </a:lnSpc>
                        <a:spcBef>
                          <a:spcPts val="60"/>
                        </a:spcBef>
                      </a:pPr>
                      <a:r>
                        <a:rPr sz="1400" b="1" spc="-20" dirty="0">
                          <a:solidFill>
                            <a:srgbClr val="2F44BA"/>
                          </a:solidFill>
                          <a:latin typeface="Arial"/>
                          <a:cs typeface="Arial"/>
                        </a:rPr>
                        <a:t>2026</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tc>
                  <a:txBody>
                    <a:bodyPr/>
                    <a:lstStyle/>
                    <a:p>
                      <a:pPr marL="12065" algn="ctr">
                        <a:lnSpc>
                          <a:spcPct val="100000"/>
                        </a:lnSpc>
                        <a:spcBef>
                          <a:spcPts val="60"/>
                        </a:spcBef>
                      </a:pPr>
                      <a:r>
                        <a:rPr sz="1400" b="1" spc="-20" dirty="0">
                          <a:solidFill>
                            <a:srgbClr val="2F44BA"/>
                          </a:solidFill>
                          <a:latin typeface="Arial"/>
                          <a:cs typeface="Arial"/>
                        </a:rPr>
                        <a:t>2027</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tc>
                  <a:txBody>
                    <a:bodyPr/>
                    <a:lstStyle/>
                    <a:p>
                      <a:pPr marL="13970" algn="ctr">
                        <a:lnSpc>
                          <a:spcPct val="100000"/>
                        </a:lnSpc>
                        <a:spcBef>
                          <a:spcPts val="60"/>
                        </a:spcBef>
                      </a:pPr>
                      <a:r>
                        <a:rPr sz="1400" b="1" spc="-20" dirty="0">
                          <a:solidFill>
                            <a:srgbClr val="2F44BA"/>
                          </a:solidFill>
                          <a:latin typeface="Arial"/>
                          <a:cs typeface="Arial"/>
                        </a:rPr>
                        <a:t>2028</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tc>
                  <a:txBody>
                    <a:bodyPr/>
                    <a:lstStyle/>
                    <a:p>
                      <a:pPr marL="17145" algn="ctr">
                        <a:lnSpc>
                          <a:spcPct val="100000"/>
                        </a:lnSpc>
                        <a:spcBef>
                          <a:spcPts val="60"/>
                        </a:spcBef>
                      </a:pPr>
                      <a:r>
                        <a:rPr sz="1400" b="1" spc="-20" dirty="0">
                          <a:solidFill>
                            <a:srgbClr val="2F44BA"/>
                          </a:solidFill>
                          <a:latin typeface="Arial"/>
                          <a:cs typeface="Arial"/>
                        </a:rPr>
                        <a:t>2029</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tc>
                  <a:txBody>
                    <a:bodyPr/>
                    <a:lstStyle/>
                    <a:p>
                      <a:pPr marL="18415" algn="ctr">
                        <a:lnSpc>
                          <a:spcPct val="100000"/>
                        </a:lnSpc>
                        <a:spcBef>
                          <a:spcPts val="60"/>
                        </a:spcBef>
                      </a:pPr>
                      <a:r>
                        <a:rPr sz="1400" b="1" spc="-20" dirty="0">
                          <a:solidFill>
                            <a:srgbClr val="2F44BA"/>
                          </a:solidFill>
                          <a:latin typeface="Arial"/>
                          <a:cs typeface="Arial"/>
                        </a:rPr>
                        <a:t>2030</a:t>
                      </a:r>
                      <a:endParaRPr sz="1400">
                        <a:latin typeface="Arial"/>
                        <a:cs typeface="Arial"/>
                      </a:endParaRPr>
                    </a:p>
                  </a:txBody>
                  <a:tcPr marL="0" marR="0" marT="7620" marB="0">
                    <a:lnL w="9525">
                      <a:solidFill>
                        <a:srgbClr val="B7B7B7"/>
                      </a:solidFill>
                      <a:prstDash val="dot"/>
                    </a:lnL>
                    <a:lnR w="9525">
                      <a:solidFill>
                        <a:srgbClr val="B7B7B7"/>
                      </a:solidFill>
                      <a:prstDash val="dot"/>
                    </a:lnR>
                    <a:lnT w="9525">
                      <a:solidFill>
                        <a:srgbClr val="CCCCCC"/>
                      </a:solidFill>
                      <a:prstDash val="dot"/>
                    </a:lnT>
                    <a:lnB w="9525">
                      <a:solidFill>
                        <a:srgbClr val="B7B7B7"/>
                      </a:solidFill>
                      <a:prstDash val="dot"/>
                    </a:lnB>
                  </a:tcPr>
                </a:tc>
                <a:extLst>
                  <a:ext uri="{0D108BD9-81ED-4DB2-BD59-A6C34878D82A}">
                    <a16:rowId xmlns:a16="http://schemas.microsoft.com/office/drawing/2014/main" val="10001"/>
                  </a:ext>
                </a:extLst>
              </a:tr>
              <a:tr h="179705">
                <a:tc>
                  <a:txBody>
                    <a:bodyPr/>
                    <a:lstStyle/>
                    <a:p>
                      <a:pPr marL="12700">
                        <a:lnSpc>
                          <a:spcPts val="1250"/>
                        </a:lnSpc>
                        <a:spcBef>
                          <a:spcPts val="70"/>
                        </a:spcBef>
                      </a:pPr>
                      <a:r>
                        <a:rPr sz="1100" b="1" spc="-40" dirty="0">
                          <a:solidFill>
                            <a:srgbClr val="2F44BA"/>
                          </a:solidFill>
                          <a:latin typeface="Arial"/>
                          <a:cs typeface="Arial"/>
                        </a:rPr>
                        <a:t>Devices</a:t>
                      </a:r>
                      <a:r>
                        <a:rPr sz="1100" b="1" spc="-25" dirty="0">
                          <a:solidFill>
                            <a:srgbClr val="2F44BA"/>
                          </a:solidFill>
                          <a:latin typeface="Arial"/>
                          <a:cs typeface="Arial"/>
                        </a:rPr>
                        <a:t> </a:t>
                      </a:r>
                      <a:r>
                        <a:rPr sz="1100" b="1" spc="-65" dirty="0">
                          <a:solidFill>
                            <a:srgbClr val="2F44BA"/>
                          </a:solidFill>
                          <a:latin typeface="Arial"/>
                          <a:cs typeface="Arial"/>
                        </a:rPr>
                        <a:t>sold</a:t>
                      </a:r>
                      <a:r>
                        <a:rPr sz="1100" b="1" spc="-5" dirty="0">
                          <a:solidFill>
                            <a:srgbClr val="2F44BA"/>
                          </a:solidFill>
                          <a:latin typeface="Arial"/>
                          <a:cs typeface="Arial"/>
                        </a:rPr>
                        <a:t> </a:t>
                      </a:r>
                      <a:r>
                        <a:rPr sz="1100" b="1" spc="-10" dirty="0">
                          <a:solidFill>
                            <a:srgbClr val="2F44BA"/>
                          </a:solidFill>
                          <a:latin typeface="Arial"/>
                          <a:cs typeface="Arial"/>
                        </a:rPr>
                        <a:t>(units)</a:t>
                      </a:r>
                      <a:endParaRPr sz="1100" dirty="0">
                        <a:latin typeface="Arial"/>
                        <a:cs typeface="Arial"/>
                      </a:endParaRPr>
                    </a:p>
                  </a:txBody>
                  <a:tcPr marL="0" marR="0" marT="88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5080" algn="ctr">
                        <a:lnSpc>
                          <a:spcPts val="1115"/>
                        </a:lnSpc>
                        <a:spcBef>
                          <a:spcPts val="204"/>
                        </a:spcBef>
                      </a:pPr>
                      <a:r>
                        <a:rPr sz="950" dirty="0">
                          <a:latin typeface="Arial"/>
                          <a:cs typeface="Arial"/>
                        </a:rPr>
                        <a:t>5</a:t>
                      </a:r>
                      <a:r>
                        <a:rPr sz="950" spc="3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2540" algn="ctr">
                        <a:lnSpc>
                          <a:spcPts val="1115"/>
                        </a:lnSpc>
                        <a:spcBef>
                          <a:spcPts val="204"/>
                        </a:spcBef>
                      </a:pPr>
                      <a:r>
                        <a:rPr sz="950" dirty="0">
                          <a:latin typeface="Arial"/>
                          <a:cs typeface="Arial"/>
                        </a:rPr>
                        <a:t>16</a:t>
                      </a:r>
                      <a:r>
                        <a:rPr sz="950" spc="25" dirty="0">
                          <a:latin typeface="Arial"/>
                          <a:cs typeface="Arial"/>
                        </a:rPr>
                        <a:t> </a:t>
                      </a:r>
                      <a:r>
                        <a:rPr sz="950" spc="-25" dirty="0">
                          <a:latin typeface="Arial"/>
                          <a:cs typeface="Arial"/>
                        </a:rPr>
                        <a:t>500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4445" algn="ctr">
                        <a:lnSpc>
                          <a:spcPts val="1115"/>
                        </a:lnSpc>
                        <a:spcBef>
                          <a:spcPts val="204"/>
                        </a:spcBef>
                      </a:pPr>
                      <a:r>
                        <a:rPr sz="950" dirty="0">
                          <a:latin typeface="Arial"/>
                          <a:cs typeface="Arial"/>
                        </a:rPr>
                        <a:t>33</a:t>
                      </a:r>
                      <a:r>
                        <a:rPr sz="950" spc="25"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255" algn="ctr">
                        <a:lnSpc>
                          <a:spcPts val="1115"/>
                        </a:lnSpc>
                        <a:spcBef>
                          <a:spcPts val="204"/>
                        </a:spcBef>
                      </a:pPr>
                      <a:r>
                        <a:rPr sz="950" dirty="0">
                          <a:latin typeface="Arial"/>
                          <a:cs typeface="Arial"/>
                        </a:rPr>
                        <a:t>66</a:t>
                      </a:r>
                      <a:r>
                        <a:rPr sz="950" spc="3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115"/>
                        </a:lnSpc>
                        <a:spcBef>
                          <a:spcPts val="204"/>
                        </a:spcBef>
                      </a:pPr>
                      <a:r>
                        <a:rPr sz="950" dirty="0">
                          <a:latin typeface="Arial"/>
                          <a:cs typeface="Arial"/>
                        </a:rPr>
                        <a:t>100</a:t>
                      </a:r>
                      <a:r>
                        <a:rPr sz="950" spc="95"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240" algn="ctr">
                        <a:lnSpc>
                          <a:spcPts val="1115"/>
                        </a:lnSpc>
                        <a:spcBef>
                          <a:spcPts val="204"/>
                        </a:spcBef>
                      </a:pPr>
                      <a:r>
                        <a:rPr sz="950" dirty="0">
                          <a:latin typeface="Arial"/>
                          <a:cs typeface="Arial"/>
                        </a:rPr>
                        <a:t>130</a:t>
                      </a:r>
                      <a:r>
                        <a:rPr sz="950" spc="95"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2"/>
                  </a:ext>
                </a:extLst>
              </a:tr>
              <a:tr h="179705">
                <a:tc>
                  <a:txBody>
                    <a:bodyPr/>
                    <a:lstStyle/>
                    <a:p>
                      <a:pPr marL="12700">
                        <a:lnSpc>
                          <a:spcPts val="1250"/>
                        </a:lnSpc>
                        <a:spcBef>
                          <a:spcPts val="70"/>
                        </a:spcBef>
                      </a:pPr>
                      <a:r>
                        <a:rPr sz="1100" b="1" spc="-10" dirty="0">
                          <a:solidFill>
                            <a:srgbClr val="2F44BA"/>
                          </a:solidFill>
                          <a:latin typeface="Arial"/>
                          <a:cs typeface="Arial"/>
                        </a:rPr>
                        <a:t>Costs</a:t>
                      </a:r>
                      <a:endParaRPr sz="1100">
                        <a:latin typeface="Arial"/>
                        <a:cs typeface="Arial"/>
                      </a:endParaRPr>
                    </a:p>
                  </a:txBody>
                  <a:tcPr marL="0" marR="0" marT="88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2540" algn="ctr">
                        <a:lnSpc>
                          <a:spcPts val="1115"/>
                        </a:lnSpc>
                        <a:spcBef>
                          <a:spcPts val="204"/>
                        </a:spcBef>
                      </a:pPr>
                      <a:r>
                        <a:rPr sz="950" dirty="0">
                          <a:latin typeface="Arial"/>
                          <a:cs typeface="Arial"/>
                        </a:rPr>
                        <a:t>$9,55</a:t>
                      </a:r>
                      <a:r>
                        <a:rPr sz="950" spc="50" dirty="0">
                          <a:latin typeface="Arial"/>
                          <a:cs typeface="Arial"/>
                        </a:rPr>
                        <a:t> </a:t>
                      </a:r>
                      <a:r>
                        <a:rPr sz="95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890" algn="ctr">
                        <a:lnSpc>
                          <a:spcPts val="1115"/>
                        </a:lnSpc>
                        <a:spcBef>
                          <a:spcPts val="204"/>
                        </a:spcBef>
                      </a:pPr>
                      <a:r>
                        <a:rPr sz="950" dirty="0">
                          <a:latin typeface="Arial"/>
                          <a:cs typeface="Arial"/>
                        </a:rPr>
                        <a:t>$13,23</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115"/>
                        </a:lnSpc>
                        <a:spcBef>
                          <a:spcPts val="204"/>
                        </a:spcBef>
                      </a:pPr>
                      <a:r>
                        <a:rPr sz="950" dirty="0">
                          <a:latin typeface="Arial"/>
                          <a:cs typeface="Arial"/>
                        </a:rPr>
                        <a:t>$19,73</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115"/>
                        </a:lnSpc>
                        <a:spcBef>
                          <a:spcPts val="204"/>
                        </a:spcBef>
                      </a:pPr>
                      <a:r>
                        <a:rPr sz="950" dirty="0">
                          <a:latin typeface="Arial"/>
                          <a:cs typeface="Arial"/>
                        </a:rPr>
                        <a:t>$30,82</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240" algn="ctr">
                        <a:lnSpc>
                          <a:spcPts val="1115"/>
                        </a:lnSpc>
                        <a:spcBef>
                          <a:spcPts val="204"/>
                        </a:spcBef>
                      </a:pPr>
                      <a:r>
                        <a:rPr sz="950" dirty="0">
                          <a:latin typeface="Arial"/>
                          <a:cs typeface="Arial"/>
                        </a:rPr>
                        <a:t>$40,97</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7145" algn="ctr">
                        <a:lnSpc>
                          <a:spcPts val="1115"/>
                        </a:lnSpc>
                        <a:spcBef>
                          <a:spcPts val="204"/>
                        </a:spcBef>
                      </a:pPr>
                      <a:r>
                        <a:rPr sz="950" dirty="0">
                          <a:latin typeface="Arial"/>
                          <a:cs typeface="Arial"/>
                        </a:rPr>
                        <a:t>$49,76</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3"/>
                  </a:ext>
                </a:extLst>
              </a:tr>
              <a:tr h="179705">
                <a:tc>
                  <a:txBody>
                    <a:bodyPr/>
                    <a:lstStyle/>
                    <a:p>
                      <a:pPr marL="12700">
                        <a:lnSpc>
                          <a:spcPts val="1250"/>
                        </a:lnSpc>
                        <a:spcBef>
                          <a:spcPts val="70"/>
                        </a:spcBef>
                      </a:pPr>
                      <a:r>
                        <a:rPr sz="1100" b="1" spc="-10" dirty="0">
                          <a:solidFill>
                            <a:srgbClr val="2F44BA"/>
                          </a:solidFill>
                          <a:latin typeface="Arial"/>
                          <a:cs typeface="Arial"/>
                        </a:rPr>
                        <a:t>Revenues</a:t>
                      </a:r>
                      <a:endParaRPr sz="1100">
                        <a:latin typeface="Arial"/>
                        <a:cs typeface="Arial"/>
                      </a:endParaRPr>
                    </a:p>
                  </a:txBody>
                  <a:tcPr marL="0" marR="0" marT="88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8890" algn="ctr">
                        <a:lnSpc>
                          <a:spcPts val="1115"/>
                        </a:lnSpc>
                        <a:spcBef>
                          <a:spcPts val="204"/>
                        </a:spcBef>
                      </a:pPr>
                      <a:r>
                        <a:rPr sz="950" dirty="0">
                          <a:latin typeface="Arial"/>
                          <a:cs typeface="Arial"/>
                        </a:rPr>
                        <a:t>$4,2</a:t>
                      </a:r>
                      <a:r>
                        <a:rPr sz="950" spc="60" dirty="0">
                          <a:latin typeface="Arial"/>
                          <a:cs typeface="Arial"/>
                        </a:rPr>
                        <a:t> </a:t>
                      </a:r>
                      <a:r>
                        <a:rPr sz="95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9525" algn="ctr">
                        <a:lnSpc>
                          <a:spcPts val="1115"/>
                        </a:lnSpc>
                        <a:spcBef>
                          <a:spcPts val="204"/>
                        </a:spcBef>
                      </a:pPr>
                      <a:r>
                        <a:rPr sz="950" dirty="0">
                          <a:latin typeface="Arial"/>
                          <a:cs typeface="Arial"/>
                        </a:rPr>
                        <a:t>$27,73</a:t>
                      </a:r>
                      <a:r>
                        <a:rPr sz="950" spc="105"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1430" algn="ctr">
                        <a:lnSpc>
                          <a:spcPts val="1115"/>
                        </a:lnSpc>
                        <a:spcBef>
                          <a:spcPts val="204"/>
                        </a:spcBef>
                      </a:pPr>
                      <a:r>
                        <a:rPr sz="950" dirty="0">
                          <a:latin typeface="Arial"/>
                          <a:cs typeface="Arial"/>
                        </a:rPr>
                        <a:t>$55,46</a:t>
                      </a:r>
                      <a:r>
                        <a:rPr sz="950" spc="105" dirty="0">
                          <a:latin typeface="Arial"/>
                          <a:cs typeface="Arial"/>
                        </a:rPr>
                        <a:t> </a:t>
                      </a:r>
                      <a:r>
                        <a:rPr sz="950" spc="10" dirty="0">
                          <a:latin typeface="Arial"/>
                          <a:cs typeface="Arial"/>
                        </a:rPr>
                        <a:t>M</a:t>
                      </a:r>
                      <a:endParaRPr sz="950" dirty="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890" algn="ctr">
                        <a:lnSpc>
                          <a:spcPts val="1115"/>
                        </a:lnSpc>
                        <a:spcBef>
                          <a:spcPts val="204"/>
                        </a:spcBef>
                      </a:pPr>
                      <a:r>
                        <a:rPr sz="950" dirty="0">
                          <a:latin typeface="Arial"/>
                          <a:cs typeface="Arial"/>
                        </a:rPr>
                        <a:t>$110,92</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115"/>
                        </a:lnSpc>
                        <a:spcBef>
                          <a:spcPts val="204"/>
                        </a:spcBef>
                      </a:pPr>
                      <a:r>
                        <a:rPr sz="950" dirty="0">
                          <a:latin typeface="Arial"/>
                          <a:cs typeface="Arial"/>
                        </a:rPr>
                        <a:t>$168,07</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4604" algn="ctr">
                        <a:lnSpc>
                          <a:spcPts val="1115"/>
                        </a:lnSpc>
                        <a:spcBef>
                          <a:spcPts val="204"/>
                        </a:spcBef>
                      </a:pPr>
                      <a:r>
                        <a:rPr sz="950" dirty="0">
                          <a:latin typeface="Arial"/>
                          <a:cs typeface="Arial"/>
                        </a:rPr>
                        <a:t>$218,49</a:t>
                      </a:r>
                      <a:r>
                        <a:rPr sz="950" spc="12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4"/>
                  </a:ext>
                </a:extLst>
              </a:tr>
              <a:tr h="179705">
                <a:tc>
                  <a:txBody>
                    <a:bodyPr/>
                    <a:lstStyle/>
                    <a:p>
                      <a:pPr marL="12700">
                        <a:lnSpc>
                          <a:spcPts val="1245"/>
                        </a:lnSpc>
                        <a:spcBef>
                          <a:spcPts val="75"/>
                        </a:spcBef>
                      </a:pPr>
                      <a:r>
                        <a:rPr sz="1100" b="1" dirty="0">
                          <a:solidFill>
                            <a:srgbClr val="2F44BA"/>
                          </a:solidFill>
                          <a:latin typeface="Arial"/>
                          <a:cs typeface="Arial"/>
                        </a:rPr>
                        <a:t>Net</a:t>
                      </a:r>
                      <a:r>
                        <a:rPr sz="1100" b="1" spc="-75" dirty="0">
                          <a:solidFill>
                            <a:srgbClr val="2F44BA"/>
                          </a:solidFill>
                          <a:latin typeface="Arial"/>
                          <a:cs typeface="Arial"/>
                        </a:rPr>
                        <a:t> </a:t>
                      </a:r>
                      <a:r>
                        <a:rPr sz="1100" b="1" spc="-10" dirty="0">
                          <a:solidFill>
                            <a:srgbClr val="2F44BA"/>
                          </a:solidFill>
                          <a:latin typeface="Arial"/>
                          <a:cs typeface="Arial"/>
                        </a:rPr>
                        <a:t>Profit</a:t>
                      </a:r>
                      <a:endParaRPr sz="1100">
                        <a:latin typeface="Arial"/>
                        <a:cs typeface="Arial"/>
                      </a:endParaRPr>
                    </a:p>
                  </a:txBody>
                  <a:tcPr marL="0" marR="0" marT="952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110"/>
                        </a:lnSpc>
                        <a:spcBef>
                          <a:spcPts val="209"/>
                        </a:spcBef>
                      </a:pPr>
                      <a:r>
                        <a:rPr sz="950" b="1" dirty="0">
                          <a:latin typeface="Arial"/>
                          <a:cs typeface="Arial"/>
                        </a:rPr>
                        <a:t>$5,2</a:t>
                      </a:r>
                      <a:r>
                        <a:rPr sz="950" b="1" spc="114" dirty="0">
                          <a:latin typeface="Arial"/>
                          <a:cs typeface="Arial"/>
                        </a:rPr>
                        <a:t> </a:t>
                      </a:r>
                      <a:r>
                        <a:rPr sz="950" b="1" spc="10" dirty="0">
                          <a:latin typeface="Arial"/>
                          <a:cs typeface="Arial"/>
                        </a:rPr>
                        <a:t>M</a:t>
                      </a:r>
                      <a:endParaRPr sz="950">
                        <a:latin typeface="Arial"/>
                        <a:cs typeface="Arial"/>
                      </a:endParaRPr>
                    </a:p>
                  </a:txBody>
                  <a:tcPr marL="0" marR="0" marT="2666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5715" algn="ctr">
                        <a:lnSpc>
                          <a:spcPts val="1110"/>
                        </a:lnSpc>
                        <a:spcBef>
                          <a:spcPts val="209"/>
                        </a:spcBef>
                      </a:pPr>
                      <a:r>
                        <a:rPr sz="950" b="1" dirty="0">
                          <a:latin typeface="Arial"/>
                          <a:cs typeface="Arial"/>
                        </a:rPr>
                        <a:t>$19,3</a:t>
                      </a:r>
                      <a:r>
                        <a:rPr sz="950" b="1" spc="105" dirty="0">
                          <a:latin typeface="Arial"/>
                          <a:cs typeface="Arial"/>
                        </a:rPr>
                        <a:t> </a:t>
                      </a:r>
                      <a:r>
                        <a:rPr sz="950" b="1" spc="10" dirty="0">
                          <a:latin typeface="Arial"/>
                          <a:cs typeface="Arial"/>
                        </a:rPr>
                        <a:t>M</a:t>
                      </a:r>
                      <a:endParaRPr sz="950">
                        <a:latin typeface="Arial"/>
                        <a:cs typeface="Arial"/>
                      </a:endParaRPr>
                    </a:p>
                  </a:txBody>
                  <a:tcPr marL="0" marR="0" marT="2666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7620" algn="ctr">
                        <a:lnSpc>
                          <a:spcPts val="1110"/>
                        </a:lnSpc>
                        <a:spcBef>
                          <a:spcPts val="209"/>
                        </a:spcBef>
                      </a:pPr>
                      <a:r>
                        <a:rPr sz="950" b="1" dirty="0">
                          <a:latin typeface="Arial"/>
                          <a:cs typeface="Arial"/>
                        </a:rPr>
                        <a:t>$33,9</a:t>
                      </a:r>
                      <a:r>
                        <a:rPr sz="950" b="1" spc="105" dirty="0">
                          <a:latin typeface="Arial"/>
                          <a:cs typeface="Arial"/>
                        </a:rPr>
                        <a:t> </a:t>
                      </a:r>
                      <a:r>
                        <a:rPr sz="950" b="1" spc="10" dirty="0">
                          <a:latin typeface="Arial"/>
                          <a:cs typeface="Arial"/>
                        </a:rPr>
                        <a:t>M</a:t>
                      </a:r>
                      <a:endParaRPr sz="950">
                        <a:latin typeface="Arial"/>
                        <a:cs typeface="Arial"/>
                      </a:endParaRPr>
                    </a:p>
                  </a:txBody>
                  <a:tcPr marL="0" marR="0" marT="2666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4604" algn="ctr">
                        <a:lnSpc>
                          <a:spcPts val="1110"/>
                        </a:lnSpc>
                        <a:spcBef>
                          <a:spcPts val="209"/>
                        </a:spcBef>
                      </a:pPr>
                      <a:r>
                        <a:rPr sz="950" b="1" dirty="0">
                          <a:latin typeface="Arial"/>
                          <a:cs typeface="Arial"/>
                        </a:rPr>
                        <a:t>$46,98</a:t>
                      </a:r>
                      <a:r>
                        <a:rPr sz="950" b="1" spc="200" dirty="0">
                          <a:latin typeface="Arial"/>
                          <a:cs typeface="Arial"/>
                        </a:rPr>
                        <a:t> </a:t>
                      </a:r>
                      <a:r>
                        <a:rPr sz="950" b="1" spc="10" dirty="0">
                          <a:latin typeface="Arial"/>
                          <a:cs typeface="Arial"/>
                        </a:rPr>
                        <a:t>M</a:t>
                      </a:r>
                      <a:endParaRPr sz="950">
                        <a:latin typeface="Arial"/>
                        <a:cs typeface="Arial"/>
                      </a:endParaRPr>
                    </a:p>
                  </a:txBody>
                  <a:tcPr marL="0" marR="0" marT="2666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5"/>
                  </a:ext>
                </a:extLst>
              </a:tr>
              <a:tr h="286385">
                <a:tc>
                  <a:txBody>
                    <a:bodyPr/>
                    <a:lstStyle/>
                    <a:p>
                      <a:pPr marL="12700">
                        <a:lnSpc>
                          <a:spcPct val="100000"/>
                        </a:lnSpc>
                        <a:spcBef>
                          <a:spcPts val="490"/>
                        </a:spcBef>
                      </a:pPr>
                      <a:r>
                        <a:rPr sz="1100" b="1" spc="-10" dirty="0">
                          <a:solidFill>
                            <a:srgbClr val="2F44BA"/>
                          </a:solidFill>
                          <a:latin typeface="Arial"/>
                          <a:cs typeface="Arial"/>
                        </a:rPr>
                        <a:t>P/E</a:t>
                      </a:r>
                      <a:r>
                        <a:rPr sz="1100" b="1" spc="-50" dirty="0">
                          <a:solidFill>
                            <a:srgbClr val="2F44BA"/>
                          </a:solidFill>
                          <a:latin typeface="Arial"/>
                          <a:cs typeface="Arial"/>
                        </a:rPr>
                        <a:t> </a:t>
                      </a:r>
                      <a:r>
                        <a:rPr sz="1100" b="1" spc="-10" dirty="0">
                          <a:solidFill>
                            <a:srgbClr val="2F44BA"/>
                          </a:solidFill>
                          <a:latin typeface="Arial"/>
                          <a:cs typeface="Arial"/>
                        </a:rPr>
                        <a:t>ratio</a:t>
                      </a:r>
                      <a:endParaRPr sz="1100">
                        <a:latin typeface="Arial"/>
                        <a:cs typeface="Arial"/>
                      </a:endParaRPr>
                    </a:p>
                  </a:txBody>
                  <a:tcPr marL="0" marR="0" marT="6223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gridSpan="3">
                  <a:txBody>
                    <a:bodyPr/>
                    <a:lstStyle/>
                    <a:p>
                      <a:pPr marL="24130" algn="ctr">
                        <a:lnSpc>
                          <a:spcPct val="100000"/>
                        </a:lnSpc>
                        <a:spcBef>
                          <a:spcPts val="630"/>
                        </a:spcBef>
                      </a:pPr>
                      <a:r>
                        <a:rPr sz="950" spc="45" dirty="0">
                          <a:latin typeface="Arial"/>
                          <a:cs typeface="Arial"/>
                        </a:rPr>
                        <a:t>35</a:t>
                      </a:r>
                      <a:endParaRPr sz="950">
                        <a:latin typeface="Arial"/>
                        <a:cs typeface="Arial"/>
                      </a:endParaRPr>
                    </a:p>
                  </a:txBody>
                  <a:tcPr marL="0" marR="0" marT="8001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86385">
                <a:tc>
                  <a:txBody>
                    <a:bodyPr/>
                    <a:lstStyle/>
                    <a:p>
                      <a:pPr marL="12700">
                        <a:lnSpc>
                          <a:spcPct val="100000"/>
                        </a:lnSpc>
                        <a:spcBef>
                          <a:spcPts val="495"/>
                        </a:spcBef>
                      </a:pPr>
                      <a:r>
                        <a:rPr sz="1100" b="1" spc="-40" dirty="0">
                          <a:solidFill>
                            <a:srgbClr val="2F44BA"/>
                          </a:solidFill>
                          <a:latin typeface="Arial"/>
                          <a:cs typeface="Arial"/>
                        </a:rPr>
                        <a:t>Forecasted</a:t>
                      </a:r>
                      <a:r>
                        <a:rPr sz="1100" b="1" spc="5" dirty="0">
                          <a:solidFill>
                            <a:srgbClr val="2F44BA"/>
                          </a:solidFill>
                          <a:latin typeface="Arial"/>
                          <a:cs typeface="Arial"/>
                        </a:rPr>
                        <a:t> </a:t>
                      </a:r>
                      <a:r>
                        <a:rPr sz="1100" b="1" spc="-10" dirty="0">
                          <a:solidFill>
                            <a:srgbClr val="2F44BA"/>
                          </a:solidFill>
                          <a:latin typeface="Arial"/>
                          <a:cs typeface="Arial"/>
                        </a:rPr>
                        <a:t>valuation</a:t>
                      </a:r>
                      <a:endParaRPr sz="1100">
                        <a:latin typeface="Arial"/>
                        <a:cs typeface="Arial"/>
                      </a:endParaRPr>
                    </a:p>
                  </a:txBody>
                  <a:tcPr marL="0" marR="0" marT="6286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1430" algn="ctr">
                        <a:lnSpc>
                          <a:spcPct val="100000"/>
                        </a:lnSpc>
                        <a:spcBef>
                          <a:spcPts val="630"/>
                        </a:spcBef>
                      </a:pPr>
                      <a:r>
                        <a:rPr sz="950" b="1" dirty="0">
                          <a:latin typeface="Arial"/>
                          <a:cs typeface="Arial"/>
                        </a:rPr>
                        <a:t>$675,48</a:t>
                      </a:r>
                      <a:r>
                        <a:rPr sz="950" b="1" spc="254" dirty="0">
                          <a:latin typeface="Arial"/>
                          <a:cs typeface="Arial"/>
                        </a:rPr>
                        <a:t> </a:t>
                      </a:r>
                      <a:r>
                        <a:rPr sz="950" b="1" spc="10" dirty="0">
                          <a:latin typeface="Arial"/>
                          <a:cs typeface="Arial"/>
                        </a:rPr>
                        <a:t>M</a:t>
                      </a:r>
                      <a:endParaRPr sz="950" dirty="0">
                        <a:latin typeface="Arial"/>
                        <a:cs typeface="Arial"/>
                      </a:endParaRPr>
                    </a:p>
                  </a:txBody>
                  <a:tcPr marL="0" marR="0" marT="8001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0160" algn="ctr">
                        <a:lnSpc>
                          <a:spcPct val="100000"/>
                        </a:lnSpc>
                        <a:spcBef>
                          <a:spcPts val="630"/>
                        </a:spcBef>
                      </a:pPr>
                      <a:r>
                        <a:rPr sz="950" b="1" dirty="0">
                          <a:latin typeface="Arial"/>
                          <a:cs typeface="Arial"/>
                        </a:rPr>
                        <a:t>$1</a:t>
                      </a:r>
                      <a:r>
                        <a:rPr sz="950" b="1" spc="110" dirty="0">
                          <a:latin typeface="Arial"/>
                          <a:cs typeface="Arial"/>
                        </a:rPr>
                        <a:t> </a:t>
                      </a:r>
                      <a:r>
                        <a:rPr sz="950" b="1" dirty="0">
                          <a:latin typeface="Arial"/>
                          <a:cs typeface="Arial"/>
                        </a:rPr>
                        <a:t>186,5</a:t>
                      </a:r>
                      <a:r>
                        <a:rPr sz="950" b="1" spc="110" dirty="0">
                          <a:latin typeface="Arial"/>
                          <a:cs typeface="Arial"/>
                        </a:rPr>
                        <a:t> </a:t>
                      </a:r>
                      <a:r>
                        <a:rPr sz="950" b="1" spc="10" dirty="0">
                          <a:latin typeface="Arial"/>
                          <a:cs typeface="Arial"/>
                        </a:rPr>
                        <a:t>M</a:t>
                      </a:r>
                      <a:endParaRPr sz="950" dirty="0">
                        <a:latin typeface="Arial"/>
                        <a:cs typeface="Arial"/>
                      </a:endParaRPr>
                    </a:p>
                  </a:txBody>
                  <a:tcPr marL="0" marR="0" marT="8001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5240" algn="ctr">
                        <a:lnSpc>
                          <a:spcPct val="100000"/>
                        </a:lnSpc>
                        <a:spcBef>
                          <a:spcPts val="630"/>
                        </a:spcBef>
                      </a:pPr>
                      <a:r>
                        <a:rPr sz="950" b="1" dirty="0">
                          <a:latin typeface="Arial"/>
                          <a:cs typeface="Arial"/>
                        </a:rPr>
                        <a:t>$1</a:t>
                      </a:r>
                      <a:r>
                        <a:rPr sz="950" b="1" spc="140" dirty="0">
                          <a:latin typeface="Arial"/>
                          <a:cs typeface="Arial"/>
                        </a:rPr>
                        <a:t> </a:t>
                      </a:r>
                      <a:r>
                        <a:rPr sz="950" b="1" dirty="0">
                          <a:latin typeface="Arial"/>
                          <a:cs typeface="Arial"/>
                        </a:rPr>
                        <a:t>644,33</a:t>
                      </a:r>
                      <a:r>
                        <a:rPr sz="950" b="1" spc="145" dirty="0">
                          <a:latin typeface="Arial"/>
                          <a:cs typeface="Arial"/>
                        </a:rPr>
                        <a:t> </a:t>
                      </a:r>
                      <a:r>
                        <a:rPr sz="950" b="1" spc="10" dirty="0">
                          <a:latin typeface="Arial"/>
                          <a:cs typeface="Arial"/>
                        </a:rPr>
                        <a:t>M</a:t>
                      </a:r>
                      <a:endParaRPr sz="950" dirty="0">
                        <a:latin typeface="Arial"/>
                        <a:cs typeface="Arial"/>
                      </a:endParaRPr>
                    </a:p>
                  </a:txBody>
                  <a:tcPr marL="0" marR="0" marT="8001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extLst>
                  <a:ext uri="{0D108BD9-81ED-4DB2-BD59-A6C34878D82A}">
                    <a16:rowId xmlns:a16="http://schemas.microsoft.com/office/drawing/2014/main" val="10007"/>
                  </a:ext>
                </a:extLst>
              </a:tr>
            </a:tbl>
          </a:graphicData>
        </a:graphic>
      </p:graphicFrame>
      <p:graphicFrame>
        <p:nvGraphicFramePr>
          <p:cNvPr id="4" name="object 4"/>
          <p:cNvGraphicFramePr>
            <a:graphicFrameLocks noGrp="1"/>
          </p:cNvGraphicFramePr>
          <p:nvPr/>
        </p:nvGraphicFramePr>
        <p:xfrm>
          <a:off x="702373" y="2942526"/>
          <a:ext cx="10835635" cy="1393190"/>
        </p:xfrm>
        <a:graphic>
          <a:graphicData uri="http://schemas.openxmlformats.org/drawingml/2006/table">
            <a:tbl>
              <a:tblPr firstRow="1" bandRow="1">
                <a:tableStyleId>{2D5ABB26-0587-4C30-8999-92F81FD0307C}</a:tableStyleId>
              </a:tblPr>
              <a:tblGrid>
                <a:gridCol w="2792730">
                  <a:extLst>
                    <a:ext uri="{9D8B030D-6E8A-4147-A177-3AD203B41FA5}">
                      <a16:colId xmlns:a16="http://schemas.microsoft.com/office/drawing/2014/main" val="20000"/>
                    </a:ext>
                  </a:extLst>
                </a:gridCol>
                <a:gridCol w="1340484">
                  <a:extLst>
                    <a:ext uri="{9D8B030D-6E8A-4147-A177-3AD203B41FA5}">
                      <a16:colId xmlns:a16="http://schemas.microsoft.com/office/drawing/2014/main" val="20001"/>
                    </a:ext>
                  </a:extLst>
                </a:gridCol>
                <a:gridCol w="1340485">
                  <a:extLst>
                    <a:ext uri="{9D8B030D-6E8A-4147-A177-3AD203B41FA5}">
                      <a16:colId xmlns:a16="http://schemas.microsoft.com/office/drawing/2014/main" val="20002"/>
                    </a:ext>
                  </a:extLst>
                </a:gridCol>
                <a:gridCol w="1340484">
                  <a:extLst>
                    <a:ext uri="{9D8B030D-6E8A-4147-A177-3AD203B41FA5}">
                      <a16:colId xmlns:a16="http://schemas.microsoft.com/office/drawing/2014/main" val="20003"/>
                    </a:ext>
                  </a:extLst>
                </a:gridCol>
                <a:gridCol w="1340484">
                  <a:extLst>
                    <a:ext uri="{9D8B030D-6E8A-4147-A177-3AD203B41FA5}">
                      <a16:colId xmlns:a16="http://schemas.microsoft.com/office/drawing/2014/main" val="20004"/>
                    </a:ext>
                  </a:extLst>
                </a:gridCol>
                <a:gridCol w="1340484">
                  <a:extLst>
                    <a:ext uri="{9D8B030D-6E8A-4147-A177-3AD203B41FA5}">
                      <a16:colId xmlns:a16="http://schemas.microsoft.com/office/drawing/2014/main" val="20005"/>
                    </a:ext>
                  </a:extLst>
                </a:gridCol>
                <a:gridCol w="1340484">
                  <a:extLst>
                    <a:ext uri="{9D8B030D-6E8A-4147-A177-3AD203B41FA5}">
                      <a16:colId xmlns:a16="http://schemas.microsoft.com/office/drawing/2014/main" val="20006"/>
                    </a:ext>
                  </a:extLst>
                </a:gridCol>
              </a:tblGrid>
              <a:tr h="313690">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CCCCCC"/>
                      </a:solidFill>
                      <a:prstDash val="dot"/>
                    </a:lnR>
                    <a:lnT w="9525">
                      <a:solidFill>
                        <a:srgbClr val="B7B7B7"/>
                      </a:solidFill>
                      <a:prstDash val="dot"/>
                    </a:lnT>
                    <a:lnB w="9525">
                      <a:solidFill>
                        <a:srgbClr val="B7B7B7"/>
                      </a:solidFill>
                      <a:prstDash val="dot"/>
                    </a:lnB>
                    <a:solidFill>
                      <a:srgbClr val="F1F1F1"/>
                    </a:solidFill>
                  </a:tcPr>
                </a:tc>
                <a:tc gridSpan="6">
                  <a:txBody>
                    <a:bodyPr/>
                    <a:lstStyle/>
                    <a:p>
                      <a:pPr marL="13970" algn="ctr">
                        <a:lnSpc>
                          <a:spcPct val="100000"/>
                        </a:lnSpc>
                        <a:spcBef>
                          <a:spcPts val="55"/>
                        </a:spcBef>
                      </a:pPr>
                      <a:r>
                        <a:rPr sz="1400" b="1" spc="-10" dirty="0">
                          <a:solidFill>
                            <a:srgbClr val="2F44BA"/>
                          </a:solidFill>
                          <a:latin typeface="Arial"/>
                          <a:cs typeface="Arial"/>
                        </a:rPr>
                        <a:t>Optimal</a:t>
                      </a:r>
                      <a:endParaRPr sz="1400">
                        <a:latin typeface="Arial"/>
                        <a:cs typeface="Arial"/>
                      </a:endParaRPr>
                    </a:p>
                  </a:txBody>
                  <a:tcPr marL="0" marR="0" marT="6985" marB="0">
                    <a:lnL w="9525">
                      <a:solidFill>
                        <a:srgbClr val="CCCCCC"/>
                      </a:solidFill>
                      <a:prstDash val="dot"/>
                    </a:lnL>
                    <a:lnR w="9525">
                      <a:solidFill>
                        <a:srgbClr val="CCCCCC"/>
                      </a:solidFill>
                      <a:prstDash val="dot"/>
                    </a:lnR>
                    <a:lnT w="9525">
                      <a:solidFill>
                        <a:srgbClr val="CCCCCC"/>
                      </a:solidFill>
                      <a:prstDash val="dot"/>
                    </a:lnT>
                    <a:lnB w="9525">
                      <a:solidFill>
                        <a:srgbClr val="B7B7B7"/>
                      </a:solidFill>
                      <a:prstDash val="dot"/>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79705">
                <a:tc>
                  <a:txBody>
                    <a:bodyPr/>
                    <a:lstStyle/>
                    <a:p>
                      <a:pPr marL="12700">
                        <a:lnSpc>
                          <a:spcPts val="1235"/>
                        </a:lnSpc>
                        <a:spcBef>
                          <a:spcPts val="85"/>
                        </a:spcBef>
                      </a:pPr>
                      <a:r>
                        <a:rPr sz="1100" b="1" spc="-40" dirty="0">
                          <a:solidFill>
                            <a:srgbClr val="2F44BA"/>
                          </a:solidFill>
                          <a:latin typeface="Arial"/>
                          <a:cs typeface="Arial"/>
                        </a:rPr>
                        <a:t>Devices</a:t>
                      </a:r>
                      <a:r>
                        <a:rPr sz="1100" b="1" spc="-25" dirty="0">
                          <a:solidFill>
                            <a:srgbClr val="2F44BA"/>
                          </a:solidFill>
                          <a:latin typeface="Arial"/>
                          <a:cs typeface="Arial"/>
                        </a:rPr>
                        <a:t> </a:t>
                      </a:r>
                      <a:r>
                        <a:rPr sz="1100" b="1" spc="-20" dirty="0">
                          <a:solidFill>
                            <a:srgbClr val="2F44BA"/>
                          </a:solidFill>
                          <a:latin typeface="Arial"/>
                          <a:cs typeface="Arial"/>
                        </a:rPr>
                        <a:t>sold</a:t>
                      </a:r>
                      <a:endParaRPr sz="1100">
                        <a:latin typeface="Arial"/>
                        <a:cs typeface="Arial"/>
                      </a:endParaRPr>
                    </a:p>
                  </a:txBody>
                  <a:tcPr marL="0" marR="0" marT="1079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635" algn="ctr">
                        <a:lnSpc>
                          <a:spcPts val="1115"/>
                        </a:lnSpc>
                        <a:spcBef>
                          <a:spcPts val="204"/>
                        </a:spcBef>
                      </a:pPr>
                      <a:r>
                        <a:rPr sz="950" dirty="0">
                          <a:latin typeface="Arial"/>
                          <a:cs typeface="Arial"/>
                        </a:rPr>
                        <a:t>10</a:t>
                      </a:r>
                      <a:r>
                        <a:rPr sz="950" spc="2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cap="flat" cmpd="sng" algn="ctr">
                      <a:solidFill>
                        <a:srgbClr val="B7B7B7"/>
                      </a:solidFill>
                      <a:prstDash val="dot"/>
                      <a:round/>
                      <a:headEnd type="none" w="med" len="med"/>
                      <a:tailEnd type="none" w="med" len="med"/>
                    </a:lnT>
                    <a:lnB w="9525">
                      <a:solidFill>
                        <a:srgbClr val="B7B7B7"/>
                      </a:solidFill>
                      <a:prstDash val="dot"/>
                    </a:lnB>
                  </a:tcPr>
                </a:tc>
                <a:tc>
                  <a:txBody>
                    <a:bodyPr/>
                    <a:lstStyle/>
                    <a:p>
                      <a:pPr marL="3175" algn="ctr">
                        <a:lnSpc>
                          <a:spcPts val="1115"/>
                        </a:lnSpc>
                        <a:spcBef>
                          <a:spcPts val="204"/>
                        </a:spcBef>
                      </a:pPr>
                      <a:r>
                        <a:rPr sz="950" dirty="0">
                          <a:latin typeface="Arial"/>
                          <a:cs typeface="Arial"/>
                        </a:rPr>
                        <a:t>32</a:t>
                      </a:r>
                      <a:r>
                        <a:rPr sz="950" spc="2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4445" algn="ctr">
                        <a:lnSpc>
                          <a:spcPts val="1115"/>
                        </a:lnSpc>
                        <a:spcBef>
                          <a:spcPts val="204"/>
                        </a:spcBef>
                      </a:pPr>
                      <a:r>
                        <a:rPr sz="950" dirty="0">
                          <a:latin typeface="Arial"/>
                          <a:cs typeface="Arial"/>
                        </a:rPr>
                        <a:t>96</a:t>
                      </a:r>
                      <a:r>
                        <a:rPr sz="950" spc="2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115"/>
                        </a:lnSpc>
                        <a:spcBef>
                          <a:spcPts val="204"/>
                        </a:spcBef>
                      </a:pPr>
                      <a:r>
                        <a:rPr sz="950" dirty="0">
                          <a:latin typeface="Arial"/>
                          <a:cs typeface="Arial"/>
                        </a:rPr>
                        <a:t>144</a:t>
                      </a:r>
                      <a:r>
                        <a:rPr sz="950" spc="95"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335" algn="ctr">
                        <a:lnSpc>
                          <a:spcPts val="1115"/>
                        </a:lnSpc>
                        <a:spcBef>
                          <a:spcPts val="204"/>
                        </a:spcBef>
                      </a:pPr>
                      <a:r>
                        <a:rPr sz="950" dirty="0">
                          <a:latin typeface="Arial"/>
                          <a:cs typeface="Arial"/>
                        </a:rPr>
                        <a:t>240</a:t>
                      </a:r>
                      <a:r>
                        <a:rPr sz="950" spc="9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875" algn="ctr">
                        <a:lnSpc>
                          <a:spcPts val="1115"/>
                        </a:lnSpc>
                        <a:spcBef>
                          <a:spcPts val="204"/>
                        </a:spcBef>
                      </a:pPr>
                      <a:r>
                        <a:rPr sz="950" dirty="0">
                          <a:latin typeface="Arial"/>
                          <a:cs typeface="Arial"/>
                        </a:rPr>
                        <a:t>300</a:t>
                      </a:r>
                      <a:r>
                        <a:rPr sz="950" spc="90" dirty="0">
                          <a:latin typeface="Arial"/>
                          <a:cs typeface="Arial"/>
                        </a:rPr>
                        <a:t> </a:t>
                      </a:r>
                      <a:r>
                        <a:rPr sz="950" spc="-25" dirty="0">
                          <a:latin typeface="Arial"/>
                          <a:cs typeface="Arial"/>
                        </a:rPr>
                        <a:t>000</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1"/>
                  </a:ext>
                </a:extLst>
              </a:tr>
              <a:tr h="179705">
                <a:tc>
                  <a:txBody>
                    <a:bodyPr/>
                    <a:lstStyle/>
                    <a:p>
                      <a:pPr marL="12700">
                        <a:lnSpc>
                          <a:spcPts val="1230"/>
                        </a:lnSpc>
                        <a:spcBef>
                          <a:spcPts val="85"/>
                        </a:spcBef>
                      </a:pPr>
                      <a:r>
                        <a:rPr sz="1100" b="1" spc="-10" dirty="0">
                          <a:solidFill>
                            <a:srgbClr val="2F44BA"/>
                          </a:solidFill>
                          <a:latin typeface="Arial"/>
                          <a:cs typeface="Arial"/>
                        </a:rPr>
                        <a:t>Costs</a:t>
                      </a:r>
                      <a:endParaRPr sz="1100">
                        <a:latin typeface="Arial"/>
                        <a:cs typeface="Arial"/>
                      </a:endParaRPr>
                    </a:p>
                  </a:txBody>
                  <a:tcPr marL="0" marR="0" marT="1079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7620" algn="ctr">
                        <a:lnSpc>
                          <a:spcPts val="1110"/>
                        </a:lnSpc>
                        <a:spcBef>
                          <a:spcPts val="204"/>
                        </a:spcBef>
                      </a:pPr>
                      <a:r>
                        <a:rPr sz="950" dirty="0">
                          <a:latin typeface="Arial"/>
                          <a:cs typeface="Arial"/>
                        </a:rPr>
                        <a:t>$18,55</a:t>
                      </a:r>
                      <a:r>
                        <a:rPr sz="950" spc="105"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110"/>
                        </a:lnSpc>
                        <a:spcBef>
                          <a:spcPts val="204"/>
                        </a:spcBef>
                      </a:pPr>
                      <a:r>
                        <a:rPr sz="950" dirty="0">
                          <a:latin typeface="Arial"/>
                          <a:cs typeface="Arial"/>
                        </a:rPr>
                        <a:t>$47,15</a:t>
                      </a:r>
                      <a:r>
                        <a:rPr sz="950" spc="120" dirty="0">
                          <a:latin typeface="Arial"/>
                          <a:cs typeface="Arial"/>
                        </a:rPr>
                        <a:t> </a:t>
                      </a:r>
                      <a:r>
                        <a:rPr sz="950" spc="10" dirty="0">
                          <a:latin typeface="Arial"/>
                          <a:cs typeface="Arial"/>
                        </a:rPr>
                        <a:t>M</a:t>
                      </a:r>
                      <a:endParaRPr sz="950" dirty="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985" algn="ctr">
                        <a:lnSpc>
                          <a:spcPts val="1110"/>
                        </a:lnSpc>
                        <a:spcBef>
                          <a:spcPts val="204"/>
                        </a:spcBef>
                      </a:pPr>
                      <a:r>
                        <a:rPr sz="950" dirty="0">
                          <a:latin typeface="Arial"/>
                          <a:cs typeface="Arial"/>
                        </a:rPr>
                        <a:t>$125,53</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255" algn="ctr">
                        <a:lnSpc>
                          <a:spcPts val="1110"/>
                        </a:lnSpc>
                        <a:spcBef>
                          <a:spcPts val="204"/>
                        </a:spcBef>
                      </a:pPr>
                      <a:r>
                        <a:rPr sz="950" dirty="0">
                          <a:latin typeface="Arial"/>
                          <a:cs typeface="Arial"/>
                        </a:rPr>
                        <a:t>$185,51</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110"/>
                        </a:lnSpc>
                        <a:spcBef>
                          <a:spcPts val="204"/>
                        </a:spcBef>
                      </a:pPr>
                      <a:r>
                        <a:rPr sz="950" dirty="0">
                          <a:latin typeface="Arial"/>
                          <a:cs typeface="Arial"/>
                        </a:rPr>
                        <a:t>$305,11</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110"/>
                        </a:lnSpc>
                        <a:spcBef>
                          <a:spcPts val="204"/>
                        </a:spcBef>
                      </a:pPr>
                      <a:r>
                        <a:rPr sz="950" dirty="0">
                          <a:latin typeface="Arial"/>
                          <a:cs typeface="Arial"/>
                        </a:rPr>
                        <a:t>$378,72</a:t>
                      </a:r>
                      <a:r>
                        <a:rPr sz="950" spc="110" dirty="0">
                          <a:latin typeface="Arial"/>
                          <a:cs typeface="Arial"/>
                        </a:rPr>
                        <a:t> </a:t>
                      </a:r>
                      <a:r>
                        <a:rPr sz="950" spc="10" dirty="0">
                          <a:latin typeface="Arial"/>
                          <a:cs typeface="Arial"/>
                        </a:rPr>
                        <a:t>M</a:t>
                      </a:r>
                      <a:endParaRPr sz="950">
                        <a:latin typeface="Arial"/>
                        <a:cs typeface="Arial"/>
                      </a:endParaRPr>
                    </a:p>
                  </a:txBody>
                  <a:tcPr marL="0" marR="0" marT="2603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2"/>
                  </a:ext>
                </a:extLst>
              </a:tr>
              <a:tr h="179705">
                <a:tc>
                  <a:txBody>
                    <a:bodyPr/>
                    <a:lstStyle/>
                    <a:p>
                      <a:pPr marL="12700">
                        <a:lnSpc>
                          <a:spcPts val="1230"/>
                        </a:lnSpc>
                        <a:spcBef>
                          <a:spcPts val="90"/>
                        </a:spcBef>
                      </a:pPr>
                      <a:r>
                        <a:rPr sz="1100" b="1" spc="-10" dirty="0">
                          <a:solidFill>
                            <a:srgbClr val="2F44BA"/>
                          </a:solidFill>
                          <a:latin typeface="Arial"/>
                          <a:cs typeface="Arial"/>
                        </a:rPr>
                        <a:t>Revenues</a:t>
                      </a:r>
                      <a:endParaRPr sz="1100">
                        <a:latin typeface="Arial"/>
                        <a:cs typeface="Arial"/>
                      </a:endParaRPr>
                    </a:p>
                  </a:txBody>
                  <a:tcPr marL="0" marR="0" marT="1143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6985" algn="ctr">
                        <a:lnSpc>
                          <a:spcPts val="1110"/>
                        </a:lnSpc>
                        <a:spcBef>
                          <a:spcPts val="210"/>
                        </a:spcBef>
                      </a:pPr>
                      <a:r>
                        <a:rPr sz="950" dirty="0">
                          <a:latin typeface="Arial"/>
                          <a:cs typeface="Arial"/>
                        </a:rPr>
                        <a:t>$8,4</a:t>
                      </a:r>
                      <a:r>
                        <a:rPr sz="950" spc="55" dirty="0">
                          <a:latin typeface="Arial"/>
                          <a:cs typeface="Arial"/>
                        </a:rPr>
                        <a:t> </a:t>
                      </a:r>
                      <a:r>
                        <a:rPr sz="95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160" algn="ctr">
                        <a:lnSpc>
                          <a:spcPts val="1110"/>
                        </a:lnSpc>
                        <a:spcBef>
                          <a:spcPts val="210"/>
                        </a:spcBef>
                      </a:pPr>
                      <a:r>
                        <a:rPr sz="950" dirty="0">
                          <a:latin typeface="Arial"/>
                          <a:cs typeface="Arial"/>
                        </a:rPr>
                        <a:t>$53,78</a:t>
                      </a:r>
                      <a:r>
                        <a:rPr sz="950" spc="120" dirty="0">
                          <a:latin typeface="Arial"/>
                          <a:cs typeface="Arial"/>
                        </a:rPr>
                        <a:t> </a:t>
                      </a:r>
                      <a:r>
                        <a:rPr sz="950"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350" algn="ctr">
                        <a:lnSpc>
                          <a:spcPts val="1110"/>
                        </a:lnSpc>
                        <a:spcBef>
                          <a:spcPts val="210"/>
                        </a:spcBef>
                      </a:pPr>
                      <a:r>
                        <a:rPr sz="950" dirty="0">
                          <a:latin typeface="Arial"/>
                          <a:cs typeface="Arial"/>
                        </a:rPr>
                        <a:t>$161,35</a:t>
                      </a:r>
                      <a:r>
                        <a:rPr sz="950" spc="120" dirty="0">
                          <a:latin typeface="Arial"/>
                          <a:cs typeface="Arial"/>
                        </a:rPr>
                        <a:t> </a:t>
                      </a:r>
                      <a:r>
                        <a:rPr sz="950"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255" algn="ctr">
                        <a:lnSpc>
                          <a:spcPts val="1110"/>
                        </a:lnSpc>
                        <a:spcBef>
                          <a:spcPts val="210"/>
                        </a:spcBef>
                      </a:pPr>
                      <a:r>
                        <a:rPr sz="950" dirty="0">
                          <a:latin typeface="Arial"/>
                          <a:cs typeface="Arial"/>
                        </a:rPr>
                        <a:t>$242,02</a:t>
                      </a:r>
                      <a:r>
                        <a:rPr sz="950" spc="120" dirty="0">
                          <a:latin typeface="Arial"/>
                          <a:cs typeface="Arial"/>
                        </a:rPr>
                        <a:t> </a:t>
                      </a:r>
                      <a:r>
                        <a:rPr sz="950"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240" algn="ctr">
                        <a:lnSpc>
                          <a:spcPts val="1110"/>
                        </a:lnSpc>
                        <a:spcBef>
                          <a:spcPts val="210"/>
                        </a:spcBef>
                      </a:pPr>
                      <a:r>
                        <a:rPr sz="950" dirty="0">
                          <a:latin typeface="Arial"/>
                          <a:cs typeface="Arial"/>
                        </a:rPr>
                        <a:t>$443,7</a:t>
                      </a:r>
                      <a:r>
                        <a:rPr sz="950" spc="120" dirty="0">
                          <a:latin typeface="Arial"/>
                          <a:cs typeface="Arial"/>
                        </a:rPr>
                        <a:t> </a:t>
                      </a:r>
                      <a:r>
                        <a:rPr sz="950"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065" algn="ctr">
                        <a:lnSpc>
                          <a:spcPts val="1110"/>
                        </a:lnSpc>
                        <a:spcBef>
                          <a:spcPts val="210"/>
                        </a:spcBef>
                      </a:pPr>
                      <a:r>
                        <a:rPr sz="950" dirty="0">
                          <a:latin typeface="Arial"/>
                          <a:cs typeface="Arial"/>
                        </a:rPr>
                        <a:t>$554,62</a:t>
                      </a:r>
                      <a:r>
                        <a:rPr sz="950" spc="120" dirty="0">
                          <a:latin typeface="Arial"/>
                          <a:cs typeface="Arial"/>
                        </a:rPr>
                        <a:t> </a:t>
                      </a:r>
                      <a:r>
                        <a:rPr sz="950"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3"/>
                  </a:ext>
                </a:extLst>
              </a:tr>
              <a:tr h="180340">
                <a:tc>
                  <a:txBody>
                    <a:bodyPr/>
                    <a:lstStyle/>
                    <a:p>
                      <a:pPr marL="12700">
                        <a:lnSpc>
                          <a:spcPts val="1225"/>
                        </a:lnSpc>
                        <a:spcBef>
                          <a:spcPts val="95"/>
                        </a:spcBef>
                      </a:pPr>
                      <a:r>
                        <a:rPr sz="1100" b="1" dirty="0">
                          <a:solidFill>
                            <a:srgbClr val="2F44BA"/>
                          </a:solidFill>
                          <a:latin typeface="Arial"/>
                          <a:cs typeface="Arial"/>
                        </a:rPr>
                        <a:t>Net</a:t>
                      </a:r>
                      <a:r>
                        <a:rPr sz="1100" b="1" spc="-70" dirty="0">
                          <a:solidFill>
                            <a:srgbClr val="2F44BA"/>
                          </a:solidFill>
                          <a:latin typeface="Arial"/>
                          <a:cs typeface="Arial"/>
                        </a:rPr>
                        <a:t> </a:t>
                      </a:r>
                      <a:r>
                        <a:rPr sz="1100" b="1" spc="-10" dirty="0">
                          <a:solidFill>
                            <a:srgbClr val="2F44BA"/>
                          </a:solidFill>
                          <a:latin typeface="Arial"/>
                          <a:cs typeface="Arial"/>
                        </a:rPr>
                        <a:t>Profit</a:t>
                      </a:r>
                      <a:endParaRPr sz="1100">
                        <a:latin typeface="Arial"/>
                        <a:cs typeface="Arial"/>
                      </a:endParaRPr>
                    </a:p>
                  </a:txBody>
                  <a:tcPr marL="0" marR="0" marT="1206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2540" algn="ctr">
                        <a:lnSpc>
                          <a:spcPts val="1105"/>
                        </a:lnSpc>
                        <a:spcBef>
                          <a:spcPts val="210"/>
                        </a:spcBef>
                      </a:pPr>
                      <a:r>
                        <a:rPr sz="950" b="1" spc="-10" dirty="0">
                          <a:latin typeface="Arial"/>
                          <a:cs typeface="Arial"/>
                        </a:rPr>
                        <a:t>$5,17</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985" algn="ctr">
                        <a:lnSpc>
                          <a:spcPts val="1105"/>
                        </a:lnSpc>
                        <a:spcBef>
                          <a:spcPts val="210"/>
                        </a:spcBef>
                      </a:pPr>
                      <a:r>
                        <a:rPr sz="950" b="1" dirty="0">
                          <a:latin typeface="Arial"/>
                          <a:cs typeface="Arial"/>
                        </a:rPr>
                        <a:t>$30,79</a:t>
                      </a:r>
                      <a:r>
                        <a:rPr sz="950" b="1" spc="185" dirty="0">
                          <a:latin typeface="Arial"/>
                          <a:cs typeface="Arial"/>
                        </a:rPr>
                        <a:t> </a:t>
                      </a:r>
                      <a:r>
                        <a:rPr sz="950" b="1"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160" algn="ctr">
                        <a:lnSpc>
                          <a:spcPts val="1105"/>
                        </a:lnSpc>
                        <a:spcBef>
                          <a:spcPts val="210"/>
                        </a:spcBef>
                      </a:pPr>
                      <a:r>
                        <a:rPr sz="950" b="1" dirty="0">
                          <a:latin typeface="Arial"/>
                          <a:cs typeface="Arial"/>
                        </a:rPr>
                        <a:t>$49,35</a:t>
                      </a:r>
                      <a:r>
                        <a:rPr sz="950" b="1" spc="200" dirty="0">
                          <a:latin typeface="Arial"/>
                          <a:cs typeface="Arial"/>
                        </a:rPr>
                        <a:t> </a:t>
                      </a:r>
                      <a:r>
                        <a:rPr sz="950" b="1"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335" algn="ctr">
                        <a:lnSpc>
                          <a:spcPts val="1105"/>
                        </a:lnSpc>
                        <a:spcBef>
                          <a:spcPts val="210"/>
                        </a:spcBef>
                      </a:pPr>
                      <a:r>
                        <a:rPr sz="950" b="1" dirty="0">
                          <a:latin typeface="Arial"/>
                          <a:cs typeface="Arial"/>
                        </a:rPr>
                        <a:t>$110,52</a:t>
                      </a:r>
                      <a:r>
                        <a:rPr sz="950" b="1" spc="254" dirty="0">
                          <a:latin typeface="Arial"/>
                          <a:cs typeface="Arial"/>
                        </a:rPr>
                        <a:t> </a:t>
                      </a:r>
                      <a:r>
                        <a:rPr sz="950" b="1"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875" algn="ctr">
                        <a:lnSpc>
                          <a:spcPts val="1105"/>
                        </a:lnSpc>
                        <a:spcBef>
                          <a:spcPts val="210"/>
                        </a:spcBef>
                      </a:pPr>
                      <a:r>
                        <a:rPr sz="950" b="1" dirty="0">
                          <a:latin typeface="Arial"/>
                          <a:cs typeface="Arial"/>
                        </a:rPr>
                        <a:t>$140,35</a:t>
                      </a:r>
                      <a:r>
                        <a:rPr sz="950" b="1" spc="254" dirty="0">
                          <a:latin typeface="Arial"/>
                          <a:cs typeface="Arial"/>
                        </a:rPr>
                        <a:t> </a:t>
                      </a:r>
                      <a:r>
                        <a:rPr sz="950" b="1" spc="10" dirty="0">
                          <a:latin typeface="Arial"/>
                          <a:cs typeface="Arial"/>
                        </a:rPr>
                        <a:t>M</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4"/>
                  </a:ext>
                </a:extLst>
              </a:tr>
              <a:tr h="179705">
                <a:tc>
                  <a:txBody>
                    <a:bodyPr/>
                    <a:lstStyle/>
                    <a:p>
                      <a:pPr marL="12700">
                        <a:lnSpc>
                          <a:spcPts val="1225"/>
                        </a:lnSpc>
                        <a:spcBef>
                          <a:spcPts val="90"/>
                        </a:spcBef>
                      </a:pPr>
                      <a:r>
                        <a:rPr sz="1100" b="1" spc="-10" dirty="0">
                          <a:solidFill>
                            <a:srgbClr val="2F44BA"/>
                          </a:solidFill>
                          <a:latin typeface="Arial"/>
                          <a:cs typeface="Arial"/>
                        </a:rPr>
                        <a:t>P/E</a:t>
                      </a:r>
                      <a:r>
                        <a:rPr sz="1100" b="1" spc="-50" dirty="0">
                          <a:solidFill>
                            <a:srgbClr val="2F44BA"/>
                          </a:solidFill>
                          <a:latin typeface="Arial"/>
                          <a:cs typeface="Arial"/>
                        </a:rPr>
                        <a:t> </a:t>
                      </a:r>
                      <a:r>
                        <a:rPr sz="1100" b="1" spc="-10" dirty="0">
                          <a:solidFill>
                            <a:srgbClr val="2F44BA"/>
                          </a:solidFill>
                          <a:latin typeface="Arial"/>
                          <a:cs typeface="Arial"/>
                        </a:rPr>
                        <a:t>ratio</a:t>
                      </a:r>
                      <a:endParaRPr sz="1100">
                        <a:latin typeface="Arial"/>
                        <a:cs typeface="Arial"/>
                      </a:endParaRPr>
                    </a:p>
                  </a:txBody>
                  <a:tcPr marL="0" marR="0" marT="1143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gridSpan="3">
                  <a:txBody>
                    <a:bodyPr/>
                    <a:lstStyle/>
                    <a:p>
                      <a:pPr marL="24130" algn="ctr">
                        <a:lnSpc>
                          <a:spcPts val="1105"/>
                        </a:lnSpc>
                        <a:spcBef>
                          <a:spcPts val="210"/>
                        </a:spcBef>
                      </a:pPr>
                      <a:r>
                        <a:rPr sz="950" spc="45" dirty="0">
                          <a:latin typeface="Arial"/>
                          <a:cs typeface="Arial"/>
                        </a:rPr>
                        <a:t>35</a:t>
                      </a:r>
                      <a:endParaRPr sz="950">
                        <a:latin typeface="Arial"/>
                        <a:cs typeface="Arial"/>
                      </a:endParaRPr>
                    </a:p>
                  </a:txBody>
                  <a:tcPr marL="0" marR="0" marT="266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0340">
                <a:tc>
                  <a:txBody>
                    <a:bodyPr/>
                    <a:lstStyle/>
                    <a:p>
                      <a:pPr marL="12700">
                        <a:lnSpc>
                          <a:spcPts val="1225"/>
                        </a:lnSpc>
                        <a:spcBef>
                          <a:spcPts val="95"/>
                        </a:spcBef>
                      </a:pPr>
                      <a:r>
                        <a:rPr sz="1100" b="1" spc="-40" dirty="0">
                          <a:solidFill>
                            <a:srgbClr val="2F44BA"/>
                          </a:solidFill>
                          <a:latin typeface="Arial"/>
                          <a:cs typeface="Arial"/>
                        </a:rPr>
                        <a:t>Forecasted</a:t>
                      </a:r>
                      <a:r>
                        <a:rPr sz="1100" b="1" spc="5" dirty="0">
                          <a:solidFill>
                            <a:srgbClr val="2F44BA"/>
                          </a:solidFill>
                          <a:latin typeface="Arial"/>
                          <a:cs typeface="Arial"/>
                        </a:rPr>
                        <a:t> </a:t>
                      </a:r>
                      <a:r>
                        <a:rPr sz="1100" b="1" spc="-10" dirty="0">
                          <a:solidFill>
                            <a:srgbClr val="2F44BA"/>
                          </a:solidFill>
                          <a:latin typeface="Arial"/>
                          <a:cs typeface="Arial"/>
                        </a:rPr>
                        <a:t>valuation</a:t>
                      </a:r>
                      <a:endParaRPr sz="1100">
                        <a:latin typeface="Arial"/>
                        <a:cs typeface="Arial"/>
                      </a:endParaRPr>
                    </a:p>
                  </a:txBody>
                  <a:tcPr marL="0" marR="0" marT="1206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2065" algn="ctr">
                        <a:lnSpc>
                          <a:spcPts val="1105"/>
                        </a:lnSpc>
                        <a:spcBef>
                          <a:spcPts val="215"/>
                        </a:spcBef>
                      </a:pPr>
                      <a:r>
                        <a:rPr sz="950" b="1" dirty="0">
                          <a:latin typeface="Arial"/>
                          <a:cs typeface="Arial"/>
                        </a:rPr>
                        <a:t>$1</a:t>
                      </a:r>
                      <a:r>
                        <a:rPr sz="950" b="1" spc="130" dirty="0">
                          <a:latin typeface="Arial"/>
                          <a:cs typeface="Arial"/>
                        </a:rPr>
                        <a:t> </a:t>
                      </a:r>
                      <a:r>
                        <a:rPr sz="950" b="1" dirty="0">
                          <a:latin typeface="Arial"/>
                          <a:cs typeface="Arial"/>
                        </a:rPr>
                        <a:t>727,29</a:t>
                      </a:r>
                      <a:r>
                        <a:rPr sz="950" b="1" spc="135" dirty="0">
                          <a:latin typeface="Arial"/>
                          <a:cs typeface="Arial"/>
                        </a:rPr>
                        <a:t> </a:t>
                      </a:r>
                      <a:r>
                        <a:rPr sz="950" b="1" spc="10" dirty="0">
                          <a:latin typeface="Arial"/>
                          <a:cs typeface="Arial"/>
                        </a:rPr>
                        <a:t>M</a:t>
                      </a:r>
                      <a:endParaRPr sz="950">
                        <a:latin typeface="Arial"/>
                        <a:cs typeface="Arial"/>
                      </a:endParaRPr>
                    </a:p>
                  </a:txBody>
                  <a:tcPr marL="0" marR="0" marT="2730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3970" algn="ctr">
                        <a:lnSpc>
                          <a:spcPts val="1105"/>
                        </a:lnSpc>
                        <a:spcBef>
                          <a:spcPts val="215"/>
                        </a:spcBef>
                      </a:pPr>
                      <a:r>
                        <a:rPr sz="950" b="1" dirty="0">
                          <a:latin typeface="Arial"/>
                          <a:cs typeface="Arial"/>
                        </a:rPr>
                        <a:t>$3</a:t>
                      </a:r>
                      <a:r>
                        <a:rPr sz="950" b="1" spc="130" dirty="0">
                          <a:latin typeface="Arial"/>
                          <a:cs typeface="Arial"/>
                        </a:rPr>
                        <a:t> </a:t>
                      </a:r>
                      <a:r>
                        <a:rPr sz="950" b="1" dirty="0">
                          <a:latin typeface="Arial"/>
                          <a:cs typeface="Arial"/>
                        </a:rPr>
                        <a:t>868,18</a:t>
                      </a:r>
                      <a:r>
                        <a:rPr sz="950" b="1" spc="135" dirty="0">
                          <a:latin typeface="Arial"/>
                          <a:cs typeface="Arial"/>
                        </a:rPr>
                        <a:t> </a:t>
                      </a:r>
                      <a:r>
                        <a:rPr sz="950" b="1" spc="10" dirty="0">
                          <a:latin typeface="Arial"/>
                          <a:cs typeface="Arial"/>
                        </a:rPr>
                        <a:t>M</a:t>
                      </a:r>
                      <a:endParaRPr sz="950" dirty="0">
                        <a:latin typeface="Arial"/>
                        <a:cs typeface="Arial"/>
                      </a:endParaRPr>
                    </a:p>
                  </a:txBody>
                  <a:tcPr marL="0" marR="0" marT="2730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6510" algn="ctr">
                        <a:lnSpc>
                          <a:spcPts val="1105"/>
                        </a:lnSpc>
                        <a:spcBef>
                          <a:spcPts val="215"/>
                        </a:spcBef>
                      </a:pPr>
                      <a:r>
                        <a:rPr sz="950" b="1" dirty="0">
                          <a:latin typeface="Arial"/>
                          <a:cs typeface="Arial"/>
                        </a:rPr>
                        <a:t>$4</a:t>
                      </a:r>
                      <a:r>
                        <a:rPr sz="950" b="1" spc="130" dirty="0">
                          <a:latin typeface="Arial"/>
                          <a:cs typeface="Arial"/>
                        </a:rPr>
                        <a:t> </a:t>
                      </a:r>
                      <a:r>
                        <a:rPr sz="950" b="1" dirty="0">
                          <a:latin typeface="Arial"/>
                          <a:cs typeface="Arial"/>
                        </a:rPr>
                        <a:t>912,21</a:t>
                      </a:r>
                      <a:r>
                        <a:rPr sz="950" b="1" spc="135" dirty="0">
                          <a:latin typeface="Arial"/>
                          <a:cs typeface="Arial"/>
                        </a:rPr>
                        <a:t> </a:t>
                      </a:r>
                      <a:r>
                        <a:rPr sz="950" b="1" spc="10" dirty="0">
                          <a:latin typeface="Arial"/>
                          <a:cs typeface="Arial"/>
                        </a:rPr>
                        <a:t>M</a:t>
                      </a:r>
                      <a:endParaRPr sz="950" dirty="0">
                        <a:latin typeface="Arial"/>
                        <a:cs typeface="Arial"/>
                      </a:endParaRPr>
                    </a:p>
                  </a:txBody>
                  <a:tcPr marL="0" marR="0" marT="2730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extLst>
                  <a:ext uri="{0D108BD9-81ED-4DB2-BD59-A6C34878D82A}">
                    <a16:rowId xmlns:a16="http://schemas.microsoft.com/office/drawing/2014/main" val="10006"/>
                  </a:ext>
                </a:extLst>
              </a:tr>
            </a:tbl>
          </a:graphicData>
        </a:graphic>
      </p:graphicFrame>
      <p:graphicFrame>
        <p:nvGraphicFramePr>
          <p:cNvPr id="5" name="object 5"/>
          <p:cNvGraphicFramePr>
            <a:graphicFrameLocks noGrp="1"/>
          </p:cNvGraphicFramePr>
          <p:nvPr/>
        </p:nvGraphicFramePr>
        <p:xfrm>
          <a:off x="702373" y="4446333"/>
          <a:ext cx="10835635" cy="1394460"/>
        </p:xfrm>
        <a:graphic>
          <a:graphicData uri="http://schemas.openxmlformats.org/drawingml/2006/table">
            <a:tbl>
              <a:tblPr firstRow="1" bandRow="1">
                <a:tableStyleId>{2D5ABB26-0587-4C30-8999-92F81FD0307C}</a:tableStyleId>
              </a:tblPr>
              <a:tblGrid>
                <a:gridCol w="2792730">
                  <a:extLst>
                    <a:ext uri="{9D8B030D-6E8A-4147-A177-3AD203B41FA5}">
                      <a16:colId xmlns:a16="http://schemas.microsoft.com/office/drawing/2014/main" val="20000"/>
                    </a:ext>
                  </a:extLst>
                </a:gridCol>
                <a:gridCol w="1340484">
                  <a:extLst>
                    <a:ext uri="{9D8B030D-6E8A-4147-A177-3AD203B41FA5}">
                      <a16:colId xmlns:a16="http://schemas.microsoft.com/office/drawing/2014/main" val="20001"/>
                    </a:ext>
                  </a:extLst>
                </a:gridCol>
                <a:gridCol w="1340485">
                  <a:extLst>
                    <a:ext uri="{9D8B030D-6E8A-4147-A177-3AD203B41FA5}">
                      <a16:colId xmlns:a16="http://schemas.microsoft.com/office/drawing/2014/main" val="20002"/>
                    </a:ext>
                  </a:extLst>
                </a:gridCol>
                <a:gridCol w="1340484">
                  <a:extLst>
                    <a:ext uri="{9D8B030D-6E8A-4147-A177-3AD203B41FA5}">
                      <a16:colId xmlns:a16="http://schemas.microsoft.com/office/drawing/2014/main" val="20003"/>
                    </a:ext>
                  </a:extLst>
                </a:gridCol>
                <a:gridCol w="1340484">
                  <a:extLst>
                    <a:ext uri="{9D8B030D-6E8A-4147-A177-3AD203B41FA5}">
                      <a16:colId xmlns:a16="http://schemas.microsoft.com/office/drawing/2014/main" val="20004"/>
                    </a:ext>
                  </a:extLst>
                </a:gridCol>
                <a:gridCol w="1340484">
                  <a:extLst>
                    <a:ext uri="{9D8B030D-6E8A-4147-A177-3AD203B41FA5}">
                      <a16:colId xmlns:a16="http://schemas.microsoft.com/office/drawing/2014/main" val="20005"/>
                    </a:ext>
                  </a:extLst>
                </a:gridCol>
                <a:gridCol w="1340484">
                  <a:extLst>
                    <a:ext uri="{9D8B030D-6E8A-4147-A177-3AD203B41FA5}">
                      <a16:colId xmlns:a16="http://schemas.microsoft.com/office/drawing/2014/main" val="20006"/>
                    </a:ext>
                  </a:extLst>
                </a:gridCol>
              </a:tblGrid>
              <a:tr h="313690">
                <a:tc>
                  <a:txBody>
                    <a:bodyPr/>
                    <a:lstStyle/>
                    <a:p>
                      <a:pPr>
                        <a:lnSpc>
                          <a:spcPct val="100000"/>
                        </a:lnSpc>
                      </a:pPr>
                      <a:endParaRPr sz="1000" dirty="0">
                        <a:latin typeface="Times New Roman"/>
                        <a:cs typeface="Times New Roman"/>
                      </a:endParaRPr>
                    </a:p>
                  </a:txBody>
                  <a:tcPr marL="0" marR="0" marT="0" marB="0">
                    <a:lnL w="9525">
                      <a:solidFill>
                        <a:srgbClr val="B7B7B7"/>
                      </a:solidFill>
                      <a:prstDash val="dot"/>
                    </a:lnL>
                    <a:lnR w="9525">
                      <a:solidFill>
                        <a:srgbClr val="CCCCCC"/>
                      </a:solidFill>
                      <a:prstDash val="dot"/>
                    </a:lnR>
                    <a:lnT w="9525">
                      <a:solidFill>
                        <a:srgbClr val="B7B7B7"/>
                      </a:solidFill>
                      <a:prstDash val="dot"/>
                    </a:lnT>
                    <a:lnB w="9525">
                      <a:solidFill>
                        <a:srgbClr val="B7B7B7"/>
                      </a:solidFill>
                      <a:prstDash val="dot"/>
                    </a:lnB>
                    <a:solidFill>
                      <a:srgbClr val="F1F1F1"/>
                    </a:solidFill>
                  </a:tcPr>
                </a:tc>
                <a:tc gridSpan="6">
                  <a:txBody>
                    <a:bodyPr/>
                    <a:lstStyle/>
                    <a:p>
                      <a:pPr marL="13970" algn="ctr">
                        <a:lnSpc>
                          <a:spcPct val="100000"/>
                        </a:lnSpc>
                        <a:spcBef>
                          <a:spcPts val="70"/>
                        </a:spcBef>
                      </a:pPr>
                      <a:r>
                        <a:rPr sz="1400" b="1" spc="-10" dirty="0">
                          <a:solidFill>
                            <a:srgbClr val="2F44BA"/>
                          </a:solidFill>
                          <a:latin typeface="Arial"/>
                          <a:cs typeface="Arial"/>
                        </a:rPr>
                        <a:t>Optimistic</a:t>
                      </a:r>
                      <a:endParaRPr sz="1400" dirty="0">
                        <a:latin typeface="Arial"/>
                        <a:cs typeface="Arial"/>
                      </a:endParaRPr>
                    </a:p>
                  </a:txBody>
                  <a:tcPr marL="0" marR="0" marT="8890" marB="0">
                    <a:lnL w="9525">
                      <a:solidFill>
                        <a:srgbClr val="CCCCCC"/>
                      </a:solidFill>
                      <a:prstDash val="dot"/>
                    </a:lnL>
                    <a:lnR w="9525">
                      <a:solidFill>
                        <a:srgbClr val="CCCCCC"/>
                      </a:solidFill>
                      <a:prstDash val="dot"/>
                    </a:lnR>
                    <a:lnT w="9525">
                      <a:solidFill>
                        <a:srgbClr val="CCCCCC"/>
                      </a:solidFill>
                      <a:prstDash val="dot"/>
                    </a:lnT>
                    <a:lnB w="9525">
                      <a:solidFill>
                        <a:srgbClr val="B7B7B7"/>
                      </a:solidFill>
                      <a:prstDash val="dot"/>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80340">
                <a:tc>
                  <a:txBody>
                    <a:bodyPr/>
                    <a:lstStyle/>
                    <a:p>
                      <a:pPr marL="12700">
                        <a:lnSpc>
                          <a:spcPts val="1215"/>
                        </a:lnSpc>
                        <a:spcBef>
                          <a:spcPts val="100"/>
                        </a:spcBef>
                      </a:pPr>
                      <a:r>
                        <a:rPr sz="1100" b="1" spc="-40" dirty="0">
                          <a:solidFill>
                            <a:srgbClr val="2F44BA"/>
                          </a:solidFill>
                          <a:latin typeface="Arial"/>
                          <a:cs typeface="Arial"/>
                        </a:rPr>
                        <a:t>Devices</a:t>
                      </a:r>
                      <a:r>
                        <a:rPr sz="1100" b="1" spc="-25" dirty="0">
                          <a:solidFill>
                            <a:srgbClr val="2F44BA"/>
                          </a:solidFill>
                          <a:latin typeface="Arial"/>
                          <a:cs typeface="Arial"/>
                        </a:rPr>
                        <a:t> </a:t>
                      </a:r>
                      <a:r>
                        <a:rPr sz="1100" b="1" spc="-20" dirty="0">
                          <a:solidFill>
                            <a:srgbClr val="2F44BA"/>
                          </a:solidFill>
                          <a:latin typeface="Arial"/>
                          <a:cs typeface="Arial"/>
                        </a:rPr>
                        <a:t>sold</a:t>
                      </a:r>
                      <a:endParaRPr sz="1100">
                        <a:latin typeface="Arial"/>
                        <a:cs typeface="Arial"/>
                      </a:endParaRPr>
                    </a:p>
                  </a:txBody>
                  <a:tcPr marL="0" marR="0" marT="1270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635" algn="ctr">
                        <a:lnSpc>
                          <a:spcPts val="1080"/>
                        </a:lnSpc>
                        <a:spcBef>
                          <a:spcPts val="235"/>
                        </a:spcBef>
                      </a:pPr>
                      <a:r>
                        <a:rPr sz="950" dirty="0">
                          <a:latin typeface="Arial"/>
                          <a:cs typeface="Arial"/>
                        </a:rPr>
                        <a:t>10</a:t>
                      </a:r>
                      <a:r>
                        <a:rPr sz="950" spc="20" dirty="0">
                          <a:latin typeface="Arial"/>
                          <a:cs typeface="Arial"/>
                        </a:rPr>
                        <a:t> </a:t>
                      </a:r>
                      <a:r>
                        <a:rPr sz="950" spc="-25" dirty="0">
                          <a:latin typeface="Arial"/>
                          <a:cs typeface="Arial"/>
                        </a:rPr>
                        <a:t>000</a:t>
                      </a:r>
                      <a:endParaRPr sz="950" dirty="0">
                        <a:latin typeface="Arial"/>
                        <a:cs typeface="Arial"/>
                      </a:endParaRPr>
                    </a:p>
                  </a:txBody>
                  <a:tcPr marL="0" marR="0" marT="29845" marB="0">
                    <a:lnL w="9525">
                      <a:solidFill>
                        <a:srgbClr val="B7B7B7"/>
                      </a:solidFill>
                      <a:prstDash val="dot"/>
                    </a:lnL>
                    <a:lnR w="9525">
                      <a:solidFill>
                        <a:srgbClr val="B7B7B7"/>
                      </a:solidFill>
                      <a:prstDash val="dot"/>
                    </a:lnR>
                    <a:lnT w="9525" cap="flat" cmpd="sng" algn="ctr">
                      <a:solidFill>
                        <a:srgbClr val="B7B7B7"/>
                      </a:solidFill>
                      <a:prstDash val="dot"/>
                      <a:round/>
                      <a:headEnd type="none" w="med" len="med"/>
                      <a:tailEnd type="none" w="med" len="med"/>
                    </a:lnT>
                    <a:lnB w="9525">
                      <a:solidFill>
                        <a:srgbClr val="B7B7B7"/>
                      </a:solidFill>
                      <a:prstDash val="dot"/>
                    </a:lnB>
                  </a:tcPr>
                </a:tc>
                <a:tc>
                  <a:txBody>
                    <a:bodyPr/>
                    <a:lstStyle/>
                    <a:p>
                      <a:pPr marL="3175" algn="ctr">
                        <a:lnSpc>
                          <a:spcPts val="1080"/>
                        </a:lnSpc>
                        <a:spcBef>
                          <a:spcPts val="235"/>
                        </a:spcBef>
                      </a:pPr>
                      <a:r>
                        <a:rPr sz="950" dirty="0">
                          <a:latin typeface="Arial"/>
                          <a:cs typeface="Arial"/>
                        </a:rPr>
                        <a:t>32</a:t>
                      </a:r>
                      <a:r>
                        <a:rPr sz="950" spc="20" dirty="0">
                          <a:latin typeface="Arial"/>
                          <a:cs typeface="Arial"/>
                        </a:rPr>
                        <a:t> </a:t>
                      </a:r>
                      <a:r>
                        <a:rPr sz="950" spc="-25" dirty="0">
                          <a:latin typeface="Arial"/>
                          <a:cs typeface="Arial"/>
                        </a:rPr>
                        <a:t>000</a:t>
                      </a:r>
                      <a:endParaRPr sz="950">
                        <a:latin typeface="Arial"/>
                        <a:cs typeface="Arial"/>
                      </a:endParaRPr>
                    </a:p>
                  </a:txBody>
                  <a:tcPr marL="0" marR="0" marT="298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4445" algn="ctr">
                        <a:lnSpc>
                          <a:spcPts val="1080"/>
                        </a:lnSpc>
                        <a:spcBef>
                          <a:spcPts val="235"/>
                        </a:spcBef>
                      </a:pPr>
                      <a:r>
                        <a:rPr sz="950" dirty="0">
                          <a:latin typeface="Arial"/>
                          <a:cs typeface="Arial"/>
                        </a:rPr>
                        <a:t>96</a:t>
                      </a:r>
                      <a:r>
                        <a:rPr sz="950" spc="20" dirty="0">
                          <a:latin typeface="Arial"/>
                          <a:cs typeface="Arial"/>
                        </a:rPr>
                        <a:t> </a:t>
                      </a:r>
                      <a:r>
                        <a:rPr sz="950" spc="-25" dirty="0">
                          <a:latin typeface="Arial"/>
                          <a:cs typeface="Arial"/>
                        </a:rPr>
                        <a:t>000</a:t>
                      </a:r>
                      <a:endParaRPr sz="950">
                        <a:latin typeface="Arial"/>
                        <a:cs typeface="Arial"/>
                      </a:endParaRPr>
                    </a:p>
                  </a:txBody>
                  <a:tcPr marL="0" marR="0" marT="298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080"/>
                        </a:lnSpc>
                        <a:spcBef>
                          <a:spcPts val="235"/>
                        </a:spcBef>
                      </a:pPr>
                      <a:r>
                        <a:rPr sz="950" dirty="0">
                          <a:latin typeface="Arial"/>
                          <a:cs typeface="Arial"/>
                        </a:rPr>
                        <a:t>300</a:t>
                      </a:r>
                      <a:r>
                        <a:rPr sz="950" spc="95" dirty="0">
                          <a:latin typeface="Arial"/>
                          <a:cs typeface="Arial"/>
                        </a:rPr>
                        <a:t> </a:t>
                      </a:r>
                      <a:r>
                        <a:rPr sz="950" spc="-25" dirty="0">
                          <a:latin typeface="Arial"/>
                          <a:cs typeface="Arial"/>
                        </a:rPr>
                        <a:t>000</a:t>
                      </a:r>
                      <a:endParaRPr sz="950">
                        <a:latin typeface="Arial"/>
                        <a:cs typeface="Arial"/>
                      </a:endParaRPr>
                    </a:p>
                  </a:txBody>
                  <a:tcPr marL="0" marR="0" marT="298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335" algn="ctr">
                        <a:lnSpc>
                          <a:spcPts val="1080"/>
                        </a:lnSpc>
                        <a:spcBef>
                          <a:spcPts val="235"/>
                        </a:spcBef>
                      </a:pPr>
                      <a:r>
                        <a:rPr sz="950" dirty="0">
                          <a:latin typeface="Arial"/>
                          <a:cs typeface="Arial"/>
                        </a:rPr>
                        <a:t>500</a:t>
                      </a:r>
                      <a:r>
                        <a:rPr sz="950" spc="90" dirty="0">
                          <a:latin typeface="Arial"/>
                          <a:cs typeface="Arial"/>
                        </a:rPr>
                        <a:t> </a:t>
                      </a:r>
                      <a:r>
                        <a:rPr sz="950" spc="-25" dirty="0">
                          <a:latin typeface="Arial"/>
                          <a:cs typeface="Arial"/>
                        </a:rPr>
                        <a:t>000</a:t>
                      </a:r>
                      <a:endParaRPr sz="950" dirty="0">
                        <a:latin typeface="Arial"/>
                        <a:cs typeface="Arial"/>
                      </a:endParaRPr>
                    </a:p>
                  </a:txBody>
                  <a:tcPr marL="0" marR="0" marT="298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875" algn="ctr">
                        <a:lnSpc>
                          <a:spcPts val="1080"/>
                        </a:lnSpc>
                        <a:spcBef>
                          <a:spcPts val="235"/>
                        </a:spcBef>
                      </a:pPr>
                      <a:r>
                        <a:rPr sz="950" dirty="0">
                          <a:latin typeface="Arial"/>
                          <a:cs typeface="Arial"/>
                        </a:rPr>
                        <a:t>700</a:t>
                      </a:r>
                      <a:r>
                        <a:rPr sz="950" spc="90" dirty="0">
                          <a:latin typeface="Arial"/>
                          <a:cs typeface="Arial"/>
                        </a:rPr>
                        <a:t> </a:t>
                      </a:r>
                      <a:r>
                        <a:rPr sz="950" spc="-25" dirty="0">
                          <a:latin typeface="Arial"/>
                          <a:cs typeface="Arial"/>
                        </a:rPr>
                        <a:t>000</a:t>
                      </a:r>
                      <a:endParaRPr sz="950">
                        <a:latin typeface="Arial"/>
                        <a:cs typeface="Arial"/>
                      </a:endParaRPr>
                    </a:p>
                  </a:txBody>
                  <a:tcPr marL="0" marR="0" marT="298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1"/>
                  </a:ext>
                </a:extLst>
              </a:tr>
              <a:tr h="179705">
                <a:tc>
                  <a:txBody>
                    <a:bodyPr/>
                    <a:lstStyle/>
                    <a:p>
                      <a:pPr marL="12700">
                        <a:lnSpc>
                          <a:spcPts val="1215"/>
                        </a:lnSpc>
                        <a:spcBef>
                          <a:spcPts val="105"/>
                        </a:spcBef>
                      </a:pPr>
                      <a:r>
                        <a:rPr sz="1100" b="1" spc="-10" dirty="0">
                          <a:solidFill>
                            <a:srgbClr val="2F44BA"/>
                          </a:solidFill>
                          <a:latin typeface="Arial"/>
                          <a:cs typeface="Arial"/>
                        </a:rPr>
                        <a:t>Costs</a:t>
                      </a:r>
                      <a:endParaRPr sz="1100">
                        <a:latin typeface="Arial"/>
                        <a:cs typeface="Arial"/>
                      </a:endParaRPr>
                    </a:p>
                  </a:txBody>
                  <a:tcPr marL="0" marR="0" marT="1333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7620" algn="ctr">
                        <a:lnSpc>
                          <a:spcPts val="1095"/>
                        </a:lnSpc>
                        <a:spcBef>
                          <a:spcPts val="225"/>
                        </a:spcBef>
                      </a:pPr>
                      <a:r>
                        <a:rPr sz="950" dirty="0">
                          <a:latin typeface="Arial"/>
                          <a:cs typeface="Arial"/>
                        </a:rPr>
                        <a:t>$24,00</a:t>
                      </a:r>
                      <a:r>
                        <a:rPr sz="950" spc="105" dirty="0">
                          <a:latin typeface="Arial"/>
                          <a:cs typeface="Arial"/>
                        </a:rPr>
                        <a:t> </a:t>
                      </a:r>
                      <a:r>
                        <a:rPr sz="950" spc="10" dirty="0">
                          <a:latin typeface="Arial"/>
                          <a:cs typeface="Arial"/>
                        </a:rPr>
                        <a:t>M</a:t>
                      </a:r>
                      <a:endParaRPr sz="95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095"/>
                        </a:lnSpc>
                        <a:spcBef>
                          <a:spcPts val="225"/>
                        </a:spcBef>
                      </a:pPr>
                      <a:r>
                        <a:rPr sz="950" dirty="0">
                          <a:latin typeface="Arial"/>
                          <a:cs typeface="Arial"/>
                        </a:rPr>
                        <a:t>$47,15</a:t>
                      </a:r>
                      <a:r>
                        <a:rPr sz="950" spc="120" dirty="0">
                          <a:latin typeface="Arial"/>
                          <a:cs typeface="Arial"/>
                        </a:rPr>
                        <a:t> </a:t>
                      </a:r>
                      <a:r>
                        <a:rPr sz="950" spc="10" dirty="0">
                          <a:latin typeface="Arial"/>
                          <a:cs typeface="Arial"/>
                        </a:rPr>
                        <a:t>M</a:t>
                      </a:r>
                      <a:endParaRPr sz="95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985" algn="ctr">
                        <a:lnSpc>
                          <a:spcPts val="1095"/>
                        </a:lnSpc>
                        <a:spcBef>
                          <a:spcPts val="225"/>
                        </a:spcBef>
                      </a:pPr>
                      <a:r>
                        <a:rPr sz="950" dirty="0">
                          <a:latin typeface="Arial"/>
                          <a:cs typeface="Arial"/>
                        </a:rPr>
                        <a:t>$125,53</a:t>
                      </a:r>
                      <a:r>
                        <a:rPr sz="950" spc="110" dirty="0">
                          <a:latin typeface="Arial"/>
                          <a:cs typeface="Arial"/>
                        </a:rPr>
                        <a:t> </a:t>
                      </a:r>
                      <a:r>
                        <a:rPr sz="950" spc="10" dirty="0">
                          <a:latin typeface="Arial"/>
                          <a:cs typeface="Arial"/>
                        </a:rPr>
                        <a:t>M</a:t>
                      </a:r>
                      <a:endParaRPr sz="95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255" algn="ctr">
                        <a:lnSpc>
                          <a:spcPts val="1080"/>
                        </a:lnSpc>
                        <a:spcBef>
                          <a:spcPts val="240"/>
                        </a:spcBef>
                      </a:pPr>
                      <a:r>
                        <a:rPr sz="950" dirty="0">
                          <a:latin typeface="Arial"/>
                          <a:cs typeface="Arial"/>
                        </a:rPr>
                        <a:t>$391,99</a:t>
                      </a:r>
                      <a:r>
                        <a:rPr sz="950" spc="110" dirty="0">
                          <a:latin typeface="Arial"/>
                          <a:cs typeface="Arial"/>
                        </a:rPr>
                        <a:t> </a:t>
                      </a:r>
                      <a:r>
                        <a:rPr sz="950" spc="10" dirty="0">
                          <a:latin typeface="Arial"/>
                          <a:cs typeface="Arial"/>
                        </a:rPr>
                        <a:t>M</a:t>
                      </a:r>
                      <a:endParaRPr sz="95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795" algn="ctr">
                        <a:lnSpc>
                          <a:spcPts val="1080"/>
                        </a:lnSpc>
                        <a:spcBef>
                          <a:spcPts val="240"/>
                        </a:spcBef>
                      </a:pPr>
                      <a:r>
                        <a:rPr sz="950" dirty="0">
                          <a:latin typeface="Arial"/>
                          <a:cs typeface="Arial"/>
                        </a:rPr>
                        <a:t>$643,73</a:t>
                      </a:r>
                      <a:r>
                        <a:rPr sz="950" spc="110" dirty="0">
                          <a:latin typeface="Arial"/>
                          <a:cs typeface="Arial"/>
                        </a:rPr>
                        <a:t> </a:t>
                      </a:r>
                      <a:r>
                        <a:rPr sz="950" spc="10" dirty="0">
                          <a:latin typeface="Arial"/>
                          <a:cs typeface="Arial"/>
                        </a:rPr>
                        <a:t>M</a:t>
                      </a:r>
                      <a:endParaRPr sz="95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2700" algn="ctr">
                        <a:lnSpc>
                          <a:spcPts val="1080"/>
                        </a:lnSpc>
                        <a:spcBef>
                          <a:spcPts val="240"/>
                        </a:spcBef>
                      </a:pPr>
                      <a:r>
                        <a:rPr sz="950" dirty="0">
                          <a:latin typeface="Arial"/>
                          <a:cs typeface="Arial"/>
                        </a:rPr>
                        <a:t>$843,73</a:t>
                      </a:r>
                      <a:r>
                        <a:rPr sz="950" spc="110" dirty="0">
                          <a:latin typeface="Arial"/>
                          <a:cs typeface="Arial"/>
                        </a:rPr>
                        <a:t> </a:t>
                      </a:r>
                      <a:r>
                        <a:rPr sz="950" spc="10" dirty="0">
                          <a:latin typeface="Arial"/>
                          <a:cs typeface="Arial"/>
                        </a:rPr>
                        <a:t>M</a:t>
                      </a:r>
                      <a:endParaRPr sz="95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2"/>
                  </a:ext>
                </a:extLst>
              </a:tr>
              <a:tr h="180340">
                <a:tc>
                  <a:txBody>
                    <a:bodyPr/>
                    <a:lstStyle/>
                    <a:p>
                      <a:pPr marL="12700">
                        <a:lnSpc>
                          <a:spcPts val="1215"/>
                        </a:lnSpc>
                        <a:spcBef>
                          <a:spcPts val="105"/>
                        </a:spcBef>
                      </a:pPr>
                      <a:r>
                        <a:rPr sz="1100" b="1" spc="-10" dirty="0">
                          <a:solidFill>
                            <a:srgbClr val="2F44BA"/>
                          </a:solidFill>
                          <a:latin typeface="Arial"/>
                          <a:cs typeface="Arial"/>
                        </a:rPr>
                        <a:t>Revenues</a:t>
                      </a:r>
                      <a:endParaRPr sz="1100">
                        <a:latin typeface="Arial"/>
                        <a:cs typeface="Arial"/>
                      </a:endParaRPr>
                    </a:p>
                  </a:txBody>
                  <a:tcPr marL="0" marR="0" marT="1333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6985" algn="ctr">
                        <a:lnSpc>
                          <a:spcPts val="1090"/>
                        </a:lnSpc>
                        <a:spcBef>
                          <a:spcPts val="225"/>
                        </a:spcBef>
                      </a:pPr>
                      <a:r>
                        <a:rPr sz="950" dirty="0">
                          <a:latin typeface="Arial"/>
                          <a:cs typeface="Arial"/>
                        </a:rPr>
                        <a:t>$8,4</a:t>
                      </a:r>
                      <a:r>
                        <a:rPr sz="950" spc="55" dirty="0">
                          <a:latin typeface="Arial"/>
                          <a:cs typeface="Arial"/>
                        </a:rPr>
                        <a:t> </a:t>
                      </a:r>
                      <a:r>
                        <a:rPr sz="950" dirty="0">
                          <a:latin typeface="Arial"/>
                          <a:cs typeface="Arial"/>
                        </a:rPr>
                        <a:t>M</a:t>
                      </a:r>
                      <a:endParaRPr sz="95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0160" algn="ctr">
                        <a:lnSpc>
                          <a:spcPts val="1090"/>
                        </a:lnSpc>
                        <a:spcBef>
                          <a:spcPts val="225"/>
                        </a:spcBef>
                      </a:pPr>
                      <a:r>
                        <a:rPr sz="950" dirty="0">
                          <a:latin typeface="Arial"/>
                          <a:cs typeface="Arial"/>
                        </a:rPr>
                        <a:t>$53,78</a:t>
                      </a:r>
                      <a:r>
                        <a:rPr sz="950" spc="120" dirty="0">
                          <a:latin typeface="Arial"/>
                          <a:cs typeface="Arial"/>
                        </a:rPr>
                        <a:t> </a:t>
                      </a:r>
                      <a:r>
                        <a:rPr sz="950" spc="10" dirty="0">
                          <a:latin typeface="Arial"/>
                          <a:cs typeface="Arial"/>
                        </a:rPr>
                        <a:t>M</a:t>
                      </a:r>
                      <a:endParaRPr sz="95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350" algn="ctr">
                        <a:lnSpc>
                          <a:spcPts val="1090"/>
                        </a:lnSpc>
                        <a:spcBef>
                          <a:spcPts val="225"/>
                        </a:spcBef>
                      </a:pPr>
                      <a:r>
                        <a:rPr sz="950" dirty="0">
                          <a:latin typeface="Arial"/>
                          <a:cs typeface="Arial"/>
                        </a:rPr>
                        <a:t>$161,35</a:t>
                      </a:r>
                      <a:r>
                        <a:rPr sz="950" spc="120" dirty="0">
                          <a:latin typeface="Arial"/>
                          <a:cs typeface="Arial"/>
                        </a:rPr>
                        <a:t> </a:t>
                      </a:r>
                      <a:r>
                        <a:rPr sz="950" spc="10" dirty="0">
                          <a:latin typeface="Arial"/>
                          <a:cs typeface="Arial"/>
                        </a:rPr>
                        <a:t>M</a:t>
                      </a:r>
                      <a:endParaRPr sz="950" dirty="0">
                        <a:latin typeface="Arial"/>
                        <a:cs typeface="Arial"/>
                      </a:endParaRPr>
                    </a:p>
                  </a:txBody>
                  <a:tcPr marL="0" marR="0" marT="2857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8255" algn="ctr">
                        <a:lnSpc>
                          <a:spcPts val="1080"/>
                        </a:lnSpc>
                        <a:spcBef>
                          <a:spcPts val="240"/>
                        </a:spcBef>
                      </a:pPr>
                      <a:r>
                        <a:rPr sz="950" dirty="0">
                          <a:latin typeface="Arial"/>
                          <a:cs typeface="Arial"/>
                        </a:rPr>
                        <a:t>$630,25</a:t>
                      </a:r>
                      <a:r>
                        <a:rPr sz="950" spc="120" dirty="0">
                          <a:latin typeface="Arial"/>
                          <a:cs typeface="Arial"/>
                        </a:rPr>
                        <a:t> </a:t>
                      </a:r>
                      <a:r>
                        <a:rPr sz="950" spc="10" dirty="0">
                          <a:latin typeface="Arial"/>
                          <a:cs typeface="Arial"/>
                        </a:rPr>
                        <a:t>M</a:t>
                      </a:r>
                      <a:endParaRPr sz="95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970" algn="ctr">
                        <a:lnSpc>
                          <a:spcPts val="1080"/>
                        </a:lnSpc>
                        <a:spcBef>
                          <a:spcPts val="240"/>
                        </a:spcBef>
                      </a:pPr>
                      <a:r>
                        <a:rPr sz="950" dirty="0">
                          <a:latin typeface="Arial"/>
                          <a:cs typeface="Arial"/>
                        </a:rPr>
                        <a:t>$1</a:t>
                      </a:r>
                      <a:r>
                        <a:rPr sz="950" spc="25" dirty="0">
                          <a:latin typeface="Arial"/>
                          <a:cs typeface="Arial"/>
                        </a:rPr>
                        <a:t> </a:t>
                      </a:r>
                      <a:r>
                        <a:rPr sz="950" dirty="0">
                          <a:latin typeface="Arial"/>
                          <a:cs typeface="Arial"/>
                        </a:rPr>
                        <a:t>050,42</a:t>
                      </a:r>
                      <a:r>
                        <a:rPr sz="950" spc="130" dirty="0">
                          <a:latin typeface="Arial"/>
                          <a:cs typeface="Arial"/>
                        </a:rPr>
                        <a:t> </a:t>
                      </a:r>
                      <a:r>
                        <a:rPr sz="950" spc="10" dirty="0">
                          <a:latin typeface="Arial"/>
                          <a:cs typeface="Arial"/>
                        </a:rPr>
                        <a:t>M</a:t>
                      </a:r>
                      <a:endParaRPr sz="950" dirty="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335" algn="ctr">
                        <a:lnSpc>
                          <a:spcPts val="1080"/>
                        </a:lnSpc>
                        <a:spcBef>
                          <a:spcPts val="240"/>
                        </a:spcBef>
                      </a:pPr>
                      <a:r>
                        <a:rPr sz="950" dirty="0">
                          <a:latin typeface="Arial"/>
                          <a:cs typeface="Arial"/>
                        </a:rPr>
                        <a:t>$1</a:t>
                      </a:r>
                      <a:r>
                        <a:rPr sz="950" spc="20" dirty="0">
                          <a:latin typeface="Arial"/>
                          <a:cs typeface="Arial"/>
                        </a:rPr>
                        <a:t> </a:t>
                      </a:r>
                      <a:r>
                        <a:rPr sz="950" dirty="0">
                          <a:latin typeface="Arial"/>
                          <a:cs typeface="Arial"/>
                        </a:rPr>
                        <a:t>470,59</a:t>
                      </a:r>
                      <a:r>
                        <a:rPr sz="950" spc="130" dirty="0">
                          <a:latin typeface="Arial"/>
                          <a:cs typeface="Arial"/>
                        </a:rPr>
                        <a:t> </a:t>
                      </a:r>
                      <a:r>
                        <a:rPr sz="950" spc="10" dirty="0">
                          <a:latin typeface="Arial"/>
                          <a:cs typeface="Arial"/>
                        </a:rPr>
                        <a:t>M</a:t>
                      </a:r>
                      <a:endParaRPr sz="950" dirty="0">
                        <a:latin typeface="Arial"/>
                        <a:cs typeface="Arial"/>
                      </a:endParaRPr>
                    </a:p>
                  </a:txBody>
                  <a:tcPr marL="0" marR="0" marT="304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3"/>
                  </a:ext>
                </a:extLst>
              </a:tr>
              <a:tr h="180340">
                <a:tc>
                  <a:txBody>
                    <a:bodyPr/>
                    <a:lstStyle/>
                    <a:p>
                      <a:pPr marL="12700">
                        <a:lnSpc>
                          <a:spcPts val="1210"/>
                        </a:lnSpc>
                        <a:spcBef>
                          <a:spcPts val="110"/>
                        </a:spcBef>
                      </a:pPr>
                      <a:r>
                        <a:rPr sz="1100" b="1" dirty="0">
                          <a:solidFill>
                            <a:srgbClr val="2F44BA"/>
                          </a:solidFill>
                          <a:latin typeface="Arial"/>
                          <a:cs typeface="Arial"/>
                        </a:rPr>
                        <a:t>Net</a:t>
                      </a:r>
                      <a:r>
                        <a:rPr sz="1100" b="1" spc="-70" dirty="0">
                          <a:solidFill>
                            <a:srgbClr val="2F44BA"/>
                          </a:solidFill>
                          <a:latin typeface="Arial"/>
                          <a:cs typeface="Arial"/>
                        </a:rPr>
                        <a:t> </a:t>
                      </a:r>
                      <a:r>
                        <a:rPr sz="1100" b="1" spc="-10" dirty="0">
                          <a:solidFill>
                            <a:srgbClr val="2F44BA"/>
                          </a:solidFill>
                          <a:latin typeface="Arial"/>
                          <a:cs typeface="Arial"/>
                        </a:rPr>
                        <a:t>Profit</a:t>
                      </a:r>
                      <a:endParaRPr sz="1100">
                        <a:latin typeface="Arial"/>
                        <a:cs typeface="Arial"/>
                      </a:endParaRPr>
                    </a:p>
                  </a:txBody>
                  <a:tcPr marL="0" marR="0" marT="139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2540" algn="ctr">
                        <a:lnSpc>
                          <a:spcPts val="1090"/>
                        </a:lnSpc>
                        <a:spcBef>
                          <a:spcPts val="229"/>
                        </a:spcBef>
                      </a:pPr>
                      <a:r>
                        <a:rPr sz="950" b="1" spc="-10" dirty="0">
                          <a:latin typeface="Arial"/>
                          <a:cs typeface="Arial"/>
                        </a:rPr>
                        <a:t>$5,17</a:t>
                      </a:r>
                      <a:endParaRPr sz="950">
                        <a:latin typeface="Arial"/>
                        <a:cs typeface="Arial"/>
                      </a:endParaRPr>
                    </a:p>
                  </a:txBody>
                  <a:tcPr marL="0" marR="0" marT="2920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6985" algn="ctr">
                        <a:lnSpc>
                          <a:spcPts val="1090"/>
                        </a:lnSpc>
                        <a:spcBef>
                          <a:spcPts val="229"/>
                        </a:spcBef>
                      </a:pPr>
                      <a:r>
                        <a:rPr sz="950" b="1" dirty="0">
                          <a:latin typeface="Arial"/>
                          <a:cs typeface="Arial"/>
                        </a:rPr>
                        <a:t>$30,79</a:t>
                      </a:r>
                      <a:r>
                        <a:rPr sz="950" b="1" spc="185" dirty="0">
                          <a:latin typeface="Arial"/>
                          <a:cs typeface="Arial"/>
                        </a:rPr>
                        <a:t> </a:t>
                      </a:r>
                      <a:r>
                        <a:rPr sz="950" b="1" spc="10" dirty="0">
                          <a:latin typeface="Arial"/>
                          <a:cs typeface="Arial"/>
                        </a:rPr>
                        <a:t>M</a:t>
                      </a:r>
                      <a:endParaRPr sz="950">
                        <a:latin typeface="Arial"/>
                        <a:cs typeface="Arial"/>
                      </a:endParaRPr>
                    </a:p>
                  </a:txBody>
                  <a:tcPr marL="0" marR="0" marT="29209"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1430" algn="ctr">
                        <a:lnSpc>
                          <a:spcPts val="1075"/>
                        </a:lnSpc>
                        <a:spcBef>
                          <a:spcPts val="245"/>
                        </a:spcBef>
                      </a:pPr>
                      <a:r>
                        <a:rPr sz="950" b="1" dirty="0">
                          <a:latin typeface="Arial"/>
                          <a:cs typeface="Arial"/>
                        </a:rPr>
                        <a:t>$190,26</a:t>
                      </a:r>
                      <a:r>
                        <a:rPr sz="950" b="1" spc="254" dirty="0">
                          <a:latin typeface="Arial"/>
                          <a:cs typeface="Arial"/>
                        </a:rPr>
                        <a:t> </a:t>
                      </a:r>
                      <a:r>
                        <a:rPr sz="950" b="1" spc="10" dirty="0">
                          <a:latin typeface="Arial"/>
                          <a:cs typeface="Arial"/>
                        </a:rPr>
                        <a:t>M</a:t>
                      </a:r>
                      <a:endParaRPr sz="95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3335" algn="ctr">
                        <a:lnSpc>
                          <a:spcPts val="1075"/>
                        </a:lnSpc>
                        <a:spcBef>
                          <a:spcPts val="245"/>
                        </a:spcBef>
                      </a:pPr>
                      <a:r>
                        <a:rPr sz="950" b="1" dirty="0">
                          <a:latin typeface="Arial"/>
                          <a:cs typeface="Arial"/>
                        </a:rPr>
                        <a:t>$324,98</a:t>
                      </a:r>
                      <a:r>
                        <a:rPr sz="950" b="1" spc="254" dirty="0">
                          <a:latin typeface="Arial"/>
                          <a:cs typeface="Arial"/>
                        </a:rPr>
                        <a:t> </a:t>
                      </a:r>
                      <a:r>
                        <a:rPr sz="950" b="1" spc="10" dirty="0">
                          <a:latin typeface="Arial"/>
                          <a:cs typeface="Arial"/>
                        </a:rPr>
                        <a:t>M</a:t>
                      </a:r>
                      <a:endParaRPr sz="95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5875" algn="ctr">
                        <a:lnSpc>
                          <a:spcPts val="1075"/>
                        </a:lnSpc>
                        <a:spcBef>
                          <a:spcPts val="245"/>
                        </a:spcBef>
                      </a:pPr>
                      <a:r>
                        <a:rPr sz="950" b="1" dirty="0">
                          <a:latin typeface="Arial"/>
                          <a:cs typeface="Arial"/>
                        </a:rPr>
                        <a:t>$626,86</a:t>
                      </a:r>
                      <a:r>
                        <a:rPr sz="950" b="1" spc="254" dirty="0">
                          <a:latin typeface="Arial"/>
                          <a:cs typeface="Arial"/>
                        </a:rPr>
                        <a:t> </a:t>
                      </a:r>
                      <a:r>
                        <a:rPr sz="950" b="1" spc="10" dirty="0">
                          <a:latin typeface="Arial"/>
                          <a:cs typeface="Arial"/>
                        </a:rPr>
                        <a:t>M</a:t>
                      </a:r>
                      <a:endParaRPr sz="950" dirty="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extLst>
                  <a:ext uri="{0D108BD9-81ED-4DB2-BD59-A6C34878D82A}">
                    <a16:rowId xmlns:a16="http://schemas.microsoft.com/office/drawing/2014/main" val="10004"/>
                  </a:ext>
                </a:extLst>
              </a:tr>
              <a:tr h="179705">
                <a:tc>
                  <a:txBody>
                    <a:bodyPr/>
                    <a:lstStyle/>
                    <a:p>
                      <a:pPr marL="12700">
                        <a:lnSpc>
                          <a:spcPts val="1210"/>
                        </a:lnSpc>
                        <a:spcBef>
                          <a:spcPts val="110"/>
                        </a:spcBef>
                      </a:pPr>
                      <a:r>
                        <a:rPr sz="1100" b="1" spc="-10" dirty="0">
                          <a:solidFill>
                            <a:srgbClr val="2F44BA"/>
                          </a:solidFill>
                          <a:latin typeface="Arial"/>
                          <a:cs typeface="Arial"/>
                        </a:rPr>
                        <a:t>P/E</a:t>
                      </a:r>
                      <a:r>
                        <a:rPr sz="1100" b="1" spc="-50" dirty="0">
                          <a:solidFill>
                            <a:srgbClr val="2F44BA"/>
                          </a:solidFill>
                          <a:latin typeface="Arial"/>
                          <a:cs typeface="Arial"/>
                        </a:rPr>
                        <a:t> </a:t>
                      </a:r>
                      <a:r>
                        <a:rPr sz="1100" b="1" spc="-10" dirty="0">
                          <a:solidFill>
                            <a:srgbClr val="2F44BA"/>
                          </a:solidFill>
                          <a:latin typeface="Arial"/>
                          <a:cs typeface="Arial"/>
                        </a:rPr>
                        <a:t>ratio</a:t>
                      </a:r>
                      <a:endParaRPr sz="1100">
                        <a:latin typeface="Arial"/>
                        <a:cs typeface="Arial"/>
                      </a:endParaRPr>
                    </a:p>
                  </a:txBody>
                  <a:tcPr marL="0" marR="0" marT="139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gridSpan="3">
                  <a:txBody>
                    <a:bodyPr/>
                    <a:lstStyle/>
                    <a:p>
                      <a:pPr marL="24130" algn="ctr">
                        <a:lnSpc>
                          <a:spcPts val="1075"/>
                        </a:lnSpc>
                        <a:spcBef>
                          <a:spcPts val="244"/>
                        </a:spcBef>
                      </a:pPr>
                      <a:r>
                        <a:rPr sz="950" spc="45" dirty="0">
                          <a:latin typeface="Arial"/>
                          <a:cs typeface="Arial"/>
                        </a:rPr>
                        <a:t>35</a:t>
                      </a:r>
                      <a:endParaRPr sz="950" dirty="0">
                        <a:latin typeface="Arial"/>
                        <a:cs typeface="Arial"/>
                      </a:endParaRPr>
                    </a:p>
                  </a:txBody>
                  <a:tcPr marL="0" marR="0" marT="3111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180340">
                <a:tc>
                  <a:txBody>
                    <a:bodyPr/>
                    <a:lstStyle/>
                    <a:p>
                      <a:pPr marL="12700">
                        <a:lnSpc>
                          <a:spcPts val="1205"/>
                        </a:lnSpc>
                        <a:spcBef>
                          <a:spcPts val="110"/>
                        </a:spcBef>
                      </a:pPr>
                      <a:r>
                        <a:rPr sz="1100" b="1" spc="-40" dirty="0">
                          <a:solidFill>
                            <a:srgbClr val="2F44BA"/>
                          </a:solidFill>
                          <a:latin typeface="Arial"/>
                          <a:cs typeface="Arial"/>
                        </a:rPr>
                        <a:t>Forecasted</a:t>
                      </a:r>
                      <a:r>
                        <a:rPr sz="1100" b="1" spc="5" dirty="0">
                          <a:solidFill>
                            <a:srgbClr val="2F44BA"/>
                          </a:solidFill>
                          <a:latin typeface="Arial"/>
                          <a:cs typeface="Arial"/>
                        </a:rPr>
                        <a:t> </a:t>
                      </a:r>
                      <a:r>
                        <a:rPr sz="1100" b="1" spc="-10" dirty="0">
                          <a:solidFill>
                            <a:srgbClr val="2F44BA"/>
                          </a:solidFill>
                          <a:latin typeface="Arial"/>
                          <a:cs typeface="Arial"/>
                        </a:rPr>
                        <a:t>valuation</a:t>
                      </a:r>
                      <a:endParaRPr sz="1100">
                        <a:latin typeface="Arial"/>
                        <a:cs typeface="Arial"/>
                      </a:endParaRPr>
                    </a:p>
                  </a:txBody>
                  <a:tcPr marL="0" marR="0" marT="1397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a:lnSpc>
                          <a:spcPct val="100000"/>
                        </a:lnSpc>
                      </a:pPr>
                      <a:endParaRPr sz="1000">
                        <a:latin typeface="Times New Roman"/>
                        <a:cs typeface="Times New Roman"/>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2065" algn="ctr">
                        <a:lnSpc>
                          <a:spcPts val="1070"/>
                        </a:lnSpc>
                        <a:spcBef>
                          <a:spcPts val="245"/>
                        </a:spcBef>
                      </a:pPr>
                      <a:r>
                        <a:rPr sz="950" b="1" dirty="0">
                          <a:latin typeface="Arial"/>
                          <a:cs typeface="Arial"/>
                        </a:rPr>
                        <a:t>$6</a:t>
                      </a:r>
                      <a:r>
                        <a:rPr sz="950" b="1" spc="130" dirty="0">
                          <a:latin typeface="Arial"/>
                          <a:cs typeface="Arial"/>
                        </a:rPr>
                        <a:t> </a:t>
                      </a:r>
                      <a:r>
                        <a:rPr sz="950" b="1" dirty="0">
                          <a:latin typeface="Arial"/>
                          <a:cs typeface="Arial"/>
                        </a:rPr>
                        <a:t>659,17</a:t>
                      </a:r>
                      <a:r>
                        <a:rPr sz="950" b="1" spc="135" dirty="0">
                          <a:latin typeface="Arial"/>
                          <a:cs typeface="Arial"/>
                        </a:rPr>
                        <a:t> </a:t>
                      </a:r>
                      <a:r>
                        <a:rPr sz="950" b="1" spc="10" dirty="0">
                          <a:latin typeface="Arial"/>
                          <a:cs typeface="Arial"/>
                        </a:rPr>
                        <a:t>M</a:t>
                      </a:r>
                      <a:endParaRPr sz="95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7620" algn="ctr">
                        <a:lnSpc>
                          <a:spcPts val="1070"/>
                        </a:lnSpc>
                        <a:spcBef>
                          <a:spcPts val="245"/>
                        </a:spcBef>
                      </a:pPr>
                      <a:r>
                        <a:rPr sz="950" b="1" dirty="0">
                          <a:latin typeface="Arial"/>
                          <a:cs typeface="Arial"/>
                        </a:rPr>
                        <a:t>$11</a:t>
                      </a:r>
                      <a:r>
                        <a:rPr sz="950" b="1" spc="125" dirty="0">
                          <a:latin typeface="Arial"/>
                          <a:cs typeface="Arial"/>
                        </a:rPr>
                        <a:t> </a:t>
                      </a:r>
                      <a:r>
                        <a:rPr sz="950" b="1" dirty="0">
                          <a:latin typeface="Arial"/>
                          <a:cs typeface="Arial"/>
                        </a:rPr>
                        <a:t>374,33</a:t>
                      </a:r>
                      <a:r>
                        <a:rPr sz="950" b="1" spc="130" dirty="0">
                          <a:latin typeface="Arial"/>
                          <a:cs typeface="Arial"/>
                        </a:rPr>
                        <a:t> </a:t>
                      </a:r>
                      <a:r>
                        <a:rPr sz="950" b="1" spc="10" dirty="0">
                          <a:latin typeface="Arial"/>
                          <a:cs typeface="Arial"/>
                        </a:rPr>
                        <a:t>M</a:t>
                      </a:r>
                      <a:endParaRPr sz="95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tc>
                  <a:txBody>
                    <a:bodyPr/>
                    <a:lstStyle/>
                    <a:p>
                      <a:pPr marL="12700" algn="ctr">
                        <a:lnSpc>
                          <a:spcPts val="1070"/>
                        </a:lnSpc>
                        <a:spcBef>
                          <a:spcPts val="245"/>
                        </a:spcBef>
                      </a:pPr>
                      <a:r>
                        <a:rPr sz="950" b="1" dirty="0">
                          <a:latin typeface="Arial"/>
                          <a:cs typeface="Arial"/>
                        </a:rPr>
                        <a:t>$21</a:t>
                      </a:r>
                      <a:r>
                        <a:rPr sz="950" b="1" spc="150" dirty="0">
                          <a:latin typeface="Arial"/>
                          <a:cs typeface="Arial"/>
                        </a:rPr>
                        <a:t> </a:t>
                      </a:r>
                      <a:r>
                        <a:rPr sz="950" b="1" dirty="0">
                          <a:latin typeface="Arial"/>
                          <a:cs typeface="Arial"/>
                        </a:rPr>
                        <a:t>940,10</a:t>
                      </a:r>
                      <a:r>
                        <a:rPr sz="950" b="1" spc="150" dirty="0">
                          <a:latin typeface="Arial"/>
                          <a:cs typeface="Arial"/>
                        </a:rPr>
                        <a:t> </a:t>
                      </a:r>
                      <a:r>
                        <a:rPr sz="950" b="1" spc="10" dirty="0">
                          <a:latin typeface="Arial"/>
                          <a:cs typeface="Arial"/>
                        </a:rPr>
                        <a:t>M</a:t>
                      </a:r>
                      <a:endParaRPr sz="950" dirty="0">
                        <a:latin typeface="Arial"/>
                        <a:cs typeface="Arial"/>
                      </a:endParaRPr>
                    </a:p>
                  </a:txBody>
                  <a:tcPr marL="0" marR="0" marT="311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EDF4FF"/>
                    </a:solidFill>
                  </a:tcPr>
                </a:tc>
                <a:extLst>
                  <a:ext uri="{0D108BD9-81ED-4DB2-BD59-A6C34878D82A}">
                    <a16:rowId xmlns:a16="http://schemas.microsoft.com/office/drawing/2014/main" val="10006"/>
                  </a:ext>
                </a:extLst>
              </a:tr>
            </a:tbl>
          </a:graphicData>
        </a:graphic>
      </p:graphicFrame>
      <p:grpSp>
        <p:nvGrpSpPr>
          <p:cNvPr id="6" name="object 6"/>
          <p:cNvGrpSpPr/>
          <p:nvPr/>
        </p:nvGrpSpPr>
        <p:grpSpPr>
          <a:xfrm>
            <a:off x="9525" y="6343650"/>
            <a:ext cx="12182475" cy="519430"/>
            <a:chOff x="9525" y="6343650"/>
            <a:chExt cx="12182475" cy="519430"/>
          </a:xfrm>
        </p:grpSpPr>
        <p:sp>
          <p:nvSpPr>
            <p:cNvPr id="7" name="object 7"/>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8" name="object 8"/>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9" name="object 9"/>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8213" rIns="0" bIns="0" rtlCol="0">
            <a:spAutoFit/>
          </a:bodyPr>
          <a:lstStyle/>
          <a:p>
            <a:pPr marL="778510">
              <a:lnSpc>
                <a:spcPct val="100000"/>
              </a:lnSpc>
              <a:spcBef>
                <a:spcPts val="130"/>
              </a:spcBef>
            </a:pPr>
            <a:r>
              <a:rPr sz="3950" spc="-120" dirty="0"/>
              <a:t>Financials</a:t>
            </a:r>
            <a:r>
              <a:rPr sz="3950" spc="-110" dirty="0"/>
              <a:t> </a:t>
            </a:r>
            <a:r>
              <a:rPr sz="3950" spc="305" dirty="0"/>
              <a:t>–</a:t>
            </a:r>
            <a:r>
              <a:rPr sz="3950" spc="-125" dirty="0"/>
              <a:t> </a:t>
            </a:r>
            <a:r>
              <a:rPr sz="3950" spc="-114" dirty="0"/>
              <a:t>revenue</a:t>
            </a:r>
            <a:r>
              <a:rPr sz="3950" spc="-145" dirty="0"/>
              <a:t> </a:t>
            </a:r>
            <a:r>
              <a:rPr sz="3950" spc="-105" dirty="0"/>
              <a:t>projection</a:t>
            </a:r>
            <a:r>
              <a:rPr sz="3950" spc="-145" dirty="0"/>
              <a:t> </a:t>
            </a:r>
            <a:r>
              <a:rPr sz="3950" spc="-90" dirty="0"/>
              <a:t>in</a:t>
            </a:r>
            <a:r>
              <a:rPr sz="3950" spc="-155" dirty="0"/>
              <a:t> </a:t>
            </a:r>
            <a:r>
              <a:rPr sz="3950" spc="-60" dirty="0"/>
              <a:t>mln</a:t>
            </a:r>
            <a:r>
              <a:rPr sz="3950" spc="-85" dirty="0"/>
              <a:t> </a:t>
            </a:r>
            <a:r>
              <a:rPr sz="3950" spc="15" dirty="0"/>
              <a:t>$</a:t>
            </a:r>
            <a:endParaRPr sz="3950"/>
          </a:p>
        </p:txBody>
      </p:sp>
      <p:sp>
        <p:nvSpPr>
          <p:cNvPr id="14" name="object 14"/>
          <p:cNvSpPr/>
          <p:nvPr/>
        </p:nvSpPr>
        <p:spPr>
          <a:xfrm>
            <a:off x="1328800" y="5138801"/>
            <a:ext cx="9796780" cy="0"/>
          </a:xfrm>
          <a:custGeom>
            <a:avLst/>
            <a:gdLst/>
            <a:ahLst/>
            <a:cxnLst/>
            <a:rect l="l" t="t" r="r" b="b"/>
            <a:pathLst>
              <a:path w="9796780">
                <a:moveTo>
                  <a:pt x="0" y="0"/>
                </a:moveTo>
                <a:lnTo>
                  <a:pt x="9796399" y="0"/>
                </a:lnTo>
              </a:path>
            </a:pathLst>
          </a:custGeom>
          <a:ln w="9525">
            <a:solidFill>
              <a:srgbClr val="D9D9D9"/>
            </a:solidFill>
          </a:ln>
        </p:spPr>
        <p:txBody>
          <a:bodyPr wrap="square" lIns="0" tIns="0" rIns="0" bIns="0" rtlCol="0"/>
          <a:lstStyle/>
          <a:p>
            <a:endParaRPr/>
          </a:p>
        </p:txBody>
      </p:sp>
      <p:sp>
        <p:nvSpPr>
          <p:cNvPr id="15" name="object 15"/>
          <p:cNvSpPr/>
          <p:nvPr/>
        </p:nvSpPr>
        <p:spPr>
          <a:xfrm>
            <a:off x="1328800" y="5367401"/>
            <a:ext cx="9796780" cy="0"/>
          </a:xfrm>
          <a:custGeom>
            <a:avLst/>
            <a:gdLst/>
            <a:ahLst/>
            <a:cxnLst/>
            <a:rect l="l" t="t" r="r" b="b"/>
            <a:pathLst>
              <a:path w="9796780">
                <a:moveTo>
                  <a:pt x="0" y="0"/>
                </a:moveTo>
                <a:lnTo>
                  <a:pt x="9796399" y="0"/>
                </a:lnTo>
              </a:path>
            </a:pathLst>
          </a:custGeom>
          <a:ln w="9525">
            <a:solidFill>
              <a:srgbClr val="D9D9D9"/>
            </a:solidFill>
          </a:ln>
        </p:spPr>
        <p:txBody>
          <a:bodyPr wrap="square" lIns="0" tIns="0" rIns="0" bIns="0" rtlCol="0"/>
          <a:lstStyle/>
          <a:p>
            <a:endParaRPr/>
          </a:p>
        </p:txBody>
      </p:sp>
      <p:sp>
        <p:nvSpPr>
          <p:cNvPr id="16" name="object 16"/>
          <p:cNvSpPr/>
          <p:nvPr/>
        </p:nvSpPr>
        <p:spPr>
          <a:xfrm>
            <a:off x="1328800" y="5586476"/>
            <a:ext cx="9796780" cy="0"/>
          </a:xfrm>
          <a:custGeom>
            <a:avLst/>
            <a:gdLst/>
            <a:ahLst/>
            <a:cxnLst/>
            <a:rect l="l" t="t" r="r" b="b"/>
            <a:pathLst>
              <a:path w="9796780">
                <a:moveTo>
                  <a:pt x="0" y="0"/>
                </a:moveTo>
                <a:lnTo>
                  <a:pt x="9796399" y="0"/>
                </a:lnTo>
              </a:path>
            </a:pathLst>
          </a:custGeom>
          <a:ln w="9525">
            <a:solidFill>
              <a:srgbClr val="D9D9D9"/>
            </a:solidFill>
          </a:ln>
        </p:spPr>
        <p:txBody>
          <a:bodyPr wrap="square" lIns="0" tIns="0" rIns="0" bIns="0" rtlCol="0"/>
          <a:lstStyle/>
          <a:p>
            <a:endParaRPr/>
          </a:p>
        </p:txBody>
      </p:sp>
      <p:sp>
        <p:nvSpPr>
          <p:cNvPr id="17" name="object 17"/>
          <p:cNvSpPr/>
          <p:nvPr/>
        </p:nvSpPr>
        <p:spPr>
          <a:xfrm>
            <a:off x="1328800" y="5815012"/>
            <a:ext cx="9796780" cy="0"/>
          </a:xfrm>
          <a:custGeom>
            <a:avLst/>
            <a:gdLst/>
            <a:ahLst/>
            <a:cxnLst/>
            <a:rect l="l" t="t" r="r" b="b"/>
            <a:pathLst>
              <a:path w="9796780">
                <a:moveTo>
                  <a:pt x="0" y="0"/>
                </a:moveTo>
                <a:lnTo>
                  <a:pt x="9796399" y="0"/>
                </a:lnTo>
              </a:path>
            </a:pathLst>
          </a:custGeom>
          <a:ln w="9525">
            <a:solidFill>
              <a:srgbClr val="D9D9D9"/>
            </a:solidFill>
          </a:ln>
        </p:spPr>
        <p:txBody>
          <a:bodyPr wrap="square" lIns="0" tIns="0" rIns="0" bIns="0" rtlCol="0"/>
          <a:lstStyle/>
          <a:p>
            <a:endParaRPr/>
          </a:p>
        </p:txBody>
      </p:sp>
      <p:graphicFrame>
        <p:nvGraphicFramePr>
          <p:cNvPr id="18" name="object 18"/>
          <p:cNvGraphicFramePr>
            <a:graphicFrameLocks noGrp="1"/>
          </p:cNvGraphicFramePr>
          <p:nvPr/>
        </p:nvGraphicFramePr>
        <p:xfrm>
          <a:off x="1324038" y="4867275"/>
          <a:ext cx="9444353" cy="946785"/>
        </p:xfrm>
        <a:graphic>
          <a:graphicData uri="http://schemas.openxmlformats.org/drawingml/2006/table">
            <a:tbl>
              <a:tblPr firstRow="1" bandRow="1">
                <a:tableStyleId>{2D5ABB26-0587-4C30-8999-92F81FD0307C}</a:tableStyleId>
              </a:tblPr>
              <a:tblGrid>
                <a:gridCol w="52069">
                  <a:extLst>
                    <a:ext uri="{9D8B030D-6E8A-4147-A177-3AD203B41FA5}">
                      <a16:colId xmlns:a16="http://schemas.microsoft.com/office/drawing/2014/main" val="20000"/>
                    </a:ext>
                  </a:extLst>
                </a:gridCol>
                <a:gridCol w="76200">
                  <a:extLst>
                    <a:ext uri="{9D8B030D-6E8A-4147-A177-3AD203B41FA5}">
                      <a16:colId xmlns:a16="http://schemas.microsoft.com/office/drawing/2014/main" val="20001"/>
                    </a:ext>
                  </a:extLst>
                </a:gridCol>
                <a:gridCol w="852805">
                  <a:extLst>
                    <a:ext uri="{9D8B030D-6E8A-4147-A177-3AD203B41FA5}">
                      <a16:colId xmlns:a16="http://schemas.microsoft.com/office/drawing/2014/main" val="20002"/>
                    </a:ext>
                  </a:extLst>
                </a:gridCol>
                <a:gridCol w="1476375">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gridCol w="1466850">
                  <a:extLst>
                    <a:ext uri="{9D8B030D-6E8A-4147-A177-3AD203B41FA5}">
                      <a16:colId xmlns:a16="http://schemas.microsoft.com/office/drawing/2014/main" val="20005"/>
                    </a:ext>
                  </a:extLst>
                </a:gridCol>
                <a:gridCol w="1466850">
                  <a:extLst>
                    <a:ext uri="{9D8B030D-6E8A-4147-A177-3AD203B41FA5}">
                      <a16:colId xmlns:a16="http://schemas.microsoft.com/office/drawing/2014/main" val="20006"/>
                    </a:ext>
                  </a:extLst>
                </a:gridCol>
                <a:gridCol w="1476375">
                  <a:extLst>
                    <a:ext uri="{9D8B030D-6E8A-4147-A177-3AD203B41FA5}">
                      <a16:colId xmlns:a16="http://schemas.microsoft.com/office/drawing/2014/main" val="20007"/>
                    </a:ext>
                  </a:extLst>
                </a:gridCol>
                <a:gridCol w="1109979">
                  <a:extLst>
                    <a:ext uri="{9D8B030D-6E8A-4147-A177-3AD203B41FA5}">
                      <a16:colId xmlns:a16="http://schemas.microsoft.com/office/drawing/2014/main" val="20008"/>
                    </a:ext>
                  </a:extLst>
                </a:gridCol>
              </a:tblGrid>
              <a:tr h="271145">
                <a:tc rowSpan="3" gridSpan="2">
                  <a:txBody>
                    <a:bodyPr/>
                    <a:lstStyle/>
                    <a:p>
                      <a:pPr>
                        <a:lnSpc>
                          <a:spcPct val="100000"/>
                        </a:lnSpc>
                      </a:pPr>
                      <a:endParaRPr sz="1100">
                        <a:latin typeface="Times New Roman"/>
                        <a:cs typeface="Times New Roman"/>
                      </a:endParaRPr>
                    </a:p>
                  </a:txBody>
                  <a:tcPr marL="0" marR="0" marT="0" marB="0"/>
                </a:tc>
                <a:tc rowSpan="3" hMerge="1">
                  <a:txBody>
                    <a:bodyPr/>
                    <a:lstStyle/>
                    <a:p>
                      <a:endParaRPr/>
                    </a:p>
                  </a:txBody>
                  <a:tcPr marL="0" marR="0" marT="0" marB="0"/>
                </a:tc>
                <a:tc>
                  <a:txBody>
                    <a:bodyPr/>
                    <a:lstStyle/>
                    <a:p>
                      <a:pPr marL="336550">
                        <a:lnSpc>
                          <a:spcPts val="960"/>
                        </a:lnSpc>
                      </a:pPr>
                      <a:r>
                        <a:rPr sz="1200" spc="-10" dirty="0">
                          <a:solidFill>
                            <a:srgbClr val="585858"/>
                          </a:solidFill>
                          <a:latin typeface="Arial"/>
                          <a:cs typeface="Arial"/>
                        </a:rPr>
                        <a:t>$0.00</a:t>
                      </a:r>
                      <a:endParaRPr sz="1200" dirty="0">
                        <a:latin typeface="Arial"/>
                        <a:cs typeface="Arial"/>
                      </a:endParaRPr>
                    </a:p>
                  </a:txBody>
                  <a:tcPr marL="0" marR="0" marT="0" marB="0">
                    <a:lnR w="9525">
                      <a:solidFill>
                        <a:srgbClr val="D9D9D9"/>
                      </a:solidFill>
                      <a:prstDash val="solid"/>
                    </a:lnR>
                  </a:tcPr>
                </a:tc>
                <a:tc>
                  <a:txBody>
                    <a:bodyPr/>
                    <a:lstStyle/>
                    <a:p>
                      <a:pPr marL="5715" algn="ctr">
                        <a:lnSpc>
                          <a:spcPct val="100000"/>
                        </a:lnSpc>
                        <a:spcBef>
                          <a:spcPts val="425"/>
                        </a:spcBef>
                      </a:pPr>
                      <a:r>
                        <a:rPr sz="1200" spc="-20" dirty="0">
                          <a:solidFill>
                            <a:srgbClr val="585858"/>
                          </a:solidFill>
                          <a:latin typeface="Arial"/>
                          <a:cs typeface="Arial"/>
                        </a:rPr>
                        <a:t>2025</a:t>
                      </a:r>
                      <a:endParaRPr sz="1200" dirty="0">
                        <a:latin typeface="Arial"/>
                        <a:cs typeface="Arial"/>
                      </a:endParaRPr>
                    </a:p>
                  </a:txBody>
                  <a:tcPr marL="0" marR="0" marT="53975" marB="0">
                    <a:lnL w="9525">
                      <a:solidFill>
                        <a:srgbClr val="D9D9D9"/>
                      </a:solidFill>
                      <a:prstDash val="solid"/>
                    </a:lnL>
                    <a:lnR w="9525">
                      <a:solidFill>
                        <a:srgbClr val="D9D9D9"/>
                      </a:solidFill>
                      <a:prstDash val="solid"/>
                    </a:lnR>
                  </a:tcPr>
                </a:tc>
                <a:tc>
                  <a:txBody>
                    <a:bodyPr/>
                    <a:lstStyle/>
                    <a:p>
                      <a:pPr marL="2540" algn="ctr">
                        <a:lnSpc>
                          <a:spcPct val="100000"/>
                        </a:lnSpc>
                        <a:spcBef>
                          <a:spcPts val="425"/>
                        </a:spcBef>
                      </a:pPr>
                      <a:r>
                        <a:rPr sz="1200" spc="-20" dirty="0">
                          <a:solidFill>
                            <a:srgbClr val="585858"/>
                          </a:solidFill>
                          <a:latin typeface="Arial"/>
                          <a:cs typeface="Arial"/>
                        </a:rPr>
                        <a:t>2026</a:t>
                      </a:r>
                      <a:endParaRPr sz="1200">
                        <a:latin typeface="Arial"/>
                        <a:cs typeface="Arial"/>
                      </a:endParaRPr>
                    </a:p>
                  </a:txBody>
                  <a:tcPr marL="0" marR="0" marT="53975" marB="0">
                    <a:lnL w="9525">
                      <a:solidFill>
                        <a:srgbClr val="D9D9D9"/>
                      </a:solidFill>
                      <a:prstDash val="solid"/>
                    </a:lnL>
                    <a:lnR w="9525">
                      <a:solidFill>
                        <a:srgbClr val="D9D9D9"/>
                      </a:solidFill>
                      <a:prstDash val="solid"/>
                    </a:lnR>
                  </a:tcPr>
                </a:tc>
                <a:tc>
                  <a:txBody>
                    <a:bodyPr/>
                    <a:lstStyle/>
                    <a:p>
                      <a:pPr marL="8890" algn="ctr">
                        <a:lnSpc>
                          <a:spcPct val="100000"/>
                        </a:lnSpc>
                        <a:spcBef>
                          <a:spcPts val="425"/>
                        </a:spcBef>
                      </a:pPr>
                      <a:r>
                        <a:rPr sz="1200" spc="-20" dirty="0">
                          <a:solidFill>
                            <a:srgbClr val="585858"/>
                          </a:solidFill>
                          <a:latin typeface="Arial"/>
                          <a:cs typeface="Arial"/>
                        </a:rPr>
                        <a:t>2027</a:t>
                      </a:r>
                      <a:endParaRPr sz="1200">
                        <a:latin typeface="Arial"/>
                        <a:cs typeface="Arial"/>
                      </a:endParaRPr>
                    </a:p>
                  </a:txBody>
                  <a:tcPr marL="0" marR="0" marT="53975" marB="0">
                    <a:lnL w="9525">
                      <a:solidFill>
                        <a:srgbClr val="D9D9D9"/>
                      </a:solidFill>
                      <a:prstDash val="solid"/>
                    </a:lnL>
                    <a:lnR w="9525">
                      <a:solidFill>
                        <a:srgbClr val="D9D9D9"/>
                      </a:solidFill>
                      <a:prstDash val="solid"/>
                    </a:lnR>
                  </a:tcPr>
                </a:tc>
                <a:tc>
                  <a:txBody>
                    <a:bodyPr/>
                    <a:lstStyle/>
                    <a:p>
                      <a:pPr marL="16510" algn="ctr">
                        <a:lnSpc>
                          <a:spcPct val="100000"/>
                        </a:lnSpc>
                        <a:spcBef>
                          <a:spcPts val="425"/>
                        </a:spcBef>
                      </a:pPr>
                      <a:r>
                        <a:rPr sz="1200" spc="-20" dirty="0">
                          <a:solidFill>
                            <a:srgbClr val="585858"/>
                          </a:solidFill>
                          <a:latin typeface="Arial"/>
                          <a:cs typeface="Arial"/>
                        </a:rPr>
                        <a:t>2028</a:t>
                      </a:r>
                      <a:endParaRPr sz="1200">
                        <a:latin typeface="Arial"/>
                        <a:cs typeface="Arial"/>
                      </a:endParaRPr>
                    </a:p>
                  </a:txBody>
                  <a:tcPr marL="0" marR="0" marT="53975" marB="0">
                    <a:lnL w="9525">
                      <a:solidFill>
                        <a:srgbClr val="D9D9D9"/>
                      </a:solidFill>
                      <a:prstDash val="solid"/>
                    </a:lnL>
                    <a:lnR w="9525">
                      <a:solidFill>
                        <a:srgbClr val="D9D9D9"/>
                      </a:solidFill>
                      <a:prstDash val="solid"/>
                    </a:lnR>
                  </a:tcPr>
                </a:tc>
                <a:tc>
                  <a:txBody>
                    <a:bodyPr/>
                    <a:lstStyle/>
                    <a:p>
                      <a:pPr marL="13335" algn="ctr">
                        <a:lnSpc>
                          <a:spcPct val="100000"/>
                        </a:lnSpc>
                        <a:spcBef>
                          <a:spcPts val="425"/>
                        </a:spcBef>
                      </a:pPr>
                      <a:r>
                        <a:rPr sz="1200" spc="-20" dirty="0">
                          <a:solidFill>
                            <a:srgbClr val="585858"/>
                          </a:solidFill>
                          <a:latin typeface="Arial"/>
                          <a:cs typeface="Arial"/>
                        </a:rPr>
                        <a:t>2029</a:t>
                      </a:r>
                      <a:endParaRPr sz="1200">
                        <a:latin typeface="Arial"/>
                        <a:cs typeface="Arial"/>
                      </a:endParaRPr>
                    </a:p>
                  </a:txBody>
                  <a:tcPr marL="0" marR="0" marT="53975" marB="0">
                    <a:lnL w="9525">
                      <a:solidFill>
                        <a:srgbClr val="D9D9D9"/>
                      </a:solidFill>
                      <a:prstDash val="solid"/>
                    </a:lnL>
                    <a:lnR w="9525">
                      <a:solidFill>
                        <a:srgbClr val="D9D9D9"/>
                      </a:solidFill>
                      <a:prstDash val="solid"/>
                    </a:lnR>
                  </a:tcPr>
                </a:tc>
                <a:tc>
                  <a:txBody>
                    <a:bodyPr/>
                    <a:lstStyle/>
                    <a:p>
                      <a:pPr marL="367030" algn="ctr">
                        <a:lnSpc>
                          <a:spcPct val="100000"/>
                        </a:lnSpc>
                        <a:spcBef>
                          <a:spcPts val="425"/>
                        </a:spcBef>
                      </a:pPr>
                      <a:r>
                        <a:rPr sz="1200" spc="-20" dirty="0">
                          <a:solidFill>
                            <a:srgbClr val="585858"/>
                          </a:solidFill>
                          <a:latin typeface="Arial"/>
                          <a:cs typeface="Arial"/>
                        </a:rPr>
                        <a:t>2030</a:t>
                      </a:r>
                      <a:endParaRPr sz="1200">
                        <a:latin typeface="Arial"/>
                        <a:cs typeface="Arial"/>
                      </a:endParaRPr>
                    </a:p>
                  </a:txBody>
                  <a:tcPr marL="0" marR="0" marT="53975" marB="0">
                    <a:lnL w="9525">
                      <a:solidFill>
                        <a:srgbClr val="D9D9D9"/>
                      </a:solidFill>
                      <a:prstDash val="solid"/>
                    </a:lnL>
                  </a:tcPr>
                </a:tc>
                <a:extLst>
                  <a:ext uri="{0D108BD9-81ED-4DB2-BD59-A6C34878D82A}">
                    <a16:rowId xmlns:a16="http://schemas.microsoft.com/office/drawing/2014/main" val="10000"/>
                  </a:ext>
                </a:extLst>
              </a:tr>
              <a:tr h="228600">
                <a:tc gridSpan="2" vMerge="1">
                  <a:txBody>
                    <a:bodyPr/>
                    <a:lstStyle/>
                    <a:p>
                      <a:endParaRPr/>
                    </a:p>
                  </a:txBody>
                  <a:tcPr marL="0" marR="0" marT="0" marB="0"/>
                </a:tc>
                <a:tc hMerge="1" vMerge="1">
                  <a:txBody>
                    <a:bodyPr/>
                    <a:lstStyle/>
                    <a:p>
                      <a:endParaRPr/>
                    </a:p>
                  </a:txBody>
                  <a:tcPr marL="0" marR="0" marT="0" marB="0"/>
                </a:tc>
                <a:tc>
                  <a:txBody>
                    <a:bodyPr/>
                    <a:lstStyle/>
                    <a:p>
                      <a:pPr marL="38100">
                        <a:lnSpc>
                          <a:spcPct val="100000"/>
                        </a:lnSpc>
                        <a:spcBef>
                          <a:spcPts val="60"/>
                        </a:spcBef>
                      </a:pPr>
                      <a:r>
                        <a:rPr sz="1200" spc="-10" dirty="0">
                          <a:solidFill>
                            <a:srgbClr val="585858"/>
                          </a:solidFill>
                          <a:latin typeface="Arial"/>
                          <a:cs typeface="Arial"/>
                        </a:rPr>
                        <a:t>Pessimistic</a:t>
                      </a:r>
                      <a:endParaRPr sz="1200">
                        <a:latin typeface="Arial"/>
                        <a:cs typeface="Arial"/>
                      </a:endParaRPr>
                    </a:p>
                  </a:txBody>
                  <a:tcPr marL="0" marR="0" marT="7620" marB="0">
                    <a:lnR w="9525">
                      <a:solidFill>
                        <a:srgbClr val="D9D9D9"/>
                      </a:solidFill>
                      <a:prstDash val="solid"/>
                    </a:lnR>
                  </a:tcPr>
                </a:tc>
                <a:tc>
                  <a:txBody>
                    <a:bodyPr/>
                    <a:lstStyle/>
                    <a:p>
                      <a:pPr marL="3810"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20" dirty="0">
                          <a:solidFill>
                            <a:srgbClr val="585858"/>
                          </a:solidFill>
                          <a:latin typeface="Arial"/>
                          <a:cs typeface="Arial"/>
                        </a:rPr>
                        <a:t>4.20</a:t>
                      </a:r>
                      <a:endParaRPr sz="1200" dirty="0">
                        <a:latin typeface="Arial"/>
                        <a:cs typeface="Arial"/>
                      </a:endParaRPr>
                    </a:p>
                  </a:txBody>
                  <a:tcPr marL="0" marR="0" marT="10795" marB="0">
                    <a:lnL w="9525">
                      <a:solidFill>
                        <a:srgbClr val="D9D9D9"/>
                      </a:solidFill>
                      <a:prstDash val="solid"/>
                    </a:lnL>
                    <a:lnR w="9525">
                      <a:solidFill>
                        <a:srgbClr val="D9D9D9"/>
                      </a:solidFill>
                      <a:prstDash val="solid"/>
                    </a:lnR>
                  </a:tcPr>
                </a:tc>
                <a:tc>
                  <a:txBody>
                    <a:bodyPr/>
                    <a:lstStyle/>
                    <a:p>
                      <a:pPr marL="1270"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27.73</a:t>
                      </a:r>
                      <a:endParaRPr sz="1200" dirty="0">
                        <a:latin typeface="Arial"/>
                        <a:cs typeface="Arial"/>
                      </a:endParaRPr>
                    </a:p>
                  </a:txBody>
                  <a:tcPr marL="0" marR="0" marT="10795" marB="0">
                    <a:lnL w="9525">
                      <a:solidFill>
                        <a:srgbClr val="D9D9D9"/>
                      </a:solidFill>
                      <a:prstDash val="solid"/>
                    </a:lnL>
                    <a:lnR w="9525">
                      <a:solidFill>
                        <a:srgbClr val="D9D9D9"/>
                      </a:solidFill>
                      <a:prstDash val="solid"/>
                    </a:lnR>
                  </a:tcPr>
                </a:tc>
                <a:tc>
                  <a:txBody>
                    <a:bodyPr/>
                    <a:lstStyle/>
                    <a:p>
                      <a:pPr marL="7620"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55.46</a:t>
                      </a:r>
                      <a:endParaRPr sz="1200" dirty="0">
                        <a:latin typeface="Arial"/>
                        <a:cs typeface="Arial"/>
                      </a:endParaRPr>
                    </a:p>
                  </a:txBody>
                  <a:tcPr marL="0" marR="0" marT="10795" marB="0">
                    <a:lnL w="9525">
                      <a:solidFill>
                        <a:srgbClr val="D9D9D9"/>
                      </a:solidFill>
                      <a:prstDash val="solid"/>
                    </a:lnL>
                    <a:lnR w="9525">
                      <a:solidFill>
                        <a:srgbClr val="D9D9D9"/>
                      </a:solidFill>
                      <a:prstDash val="solid"/>
                    </a:lnR>
                  </a:tcPr>
                </a:tc>
                <a:tc>
                  <a:txBody>
                    <a:bodyPr/>
                    <a:lstStyle/>
                    <a:p>
                      <a:pPr marL="14604"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110.92</a:t>
                      </a:r>
                      <a:endParaRPr sz="1200">
                        <a:latin typeface="Arial"/>
                        <a:cs typeface="Arial"/>
                      </a:endParaRPr>
                    </a:p>
                  </a:txBody>
                  <a:tcPr marL="0" marR="0" marT="10795" marB="0">
                    <a:lnL w="9525">
                      <a:solidFill>
                        <a:srgbClr val="D9D9D9"/>
                      </a:solidFill>
                      <a:prstDash val="solid"/>
                    </a:lnL>
                    <a:lnR w="9525">
                      <a:solidFill>
                        <a:srgbClr val="D9D9D9"/>
                      </a:solidFill>
                      <a:prstDash val="solid"/>
                    </a:lnR>
                  </a:tcPr>
                </a:tc>
                <a:tc>
                  <a:txBody>
                    <a:bodyPr/>
                    <a:lstStyle/>
                    <a:p>
                      <a:pPr marL="11430"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168.07</a:t>
                      </a:r>
                      <a:endParaRPr sz="1200">
                        <a:latin typeface="Arial"/>
                        <a:cs typeface="Arial"/>
                      </a:endParaRPr>
                    </a:p>
                  </a:txBody>
                  <a:tcPr marL="0" marR="0" marT="10795" marB="0">
                    <a:lnL w="9525">
                      <a:solidFill>
                        <a:srgbClr val="D9D9D9"/>
                      </a:solidFill>
                      <a:prstDash val="solid"/>
                    </a:lnL>
                    <a:lnR w="9525">
                      <a:solidFill>
                        <a:srgbClr val="D9D9D9"/>
                      </a:solidFill>
                      <a:prstDash val="solid"/>
                    </a:lnR>
                  </a:tcPr>
                </a:tc>
                <a:tc>
                  <a:txBody>
                    <a:bodyPr/>
                    <a:lstStyle/>
                    <a:p>
                      <a:pPr marL="365125" algn="ctr">
                        <a:lnSpc>
                          <a:spcPct val="100000"/>
                        </a:lnSpc>
                        <a:spcBef>
                          <a:spcPts val="85"/>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218.49</a:t>
                      </a:r>
                      <a:endParaRPr sz="1200">
                        <a:latin typeface="Arial"/>
                        <a:cs typeface="Arial"/>
                      </a:endParaRPr>
                    </a:p>
                  </a:txBody>
                  <a:tcPr marL="0" marR="0" marT="10795" marB="0">
                    <a:lnL w="9525">
                      <a:solidFill>
                        <a:srgbClr val="D9D9D9"/>
                      </a:solidFill>
                      <a:prstDash val="solid"/>
                    </a:lnL>
                  </a:tcPr>
                </a:tc>
                <a:extLst>
                  <a:ext uri="{0D108BD9-81ED-4DB2-BD59-A6C34878D82A}">
                    <a16:rowId xmlns:a16="http://schemas.microsoft.com/office/drawing/2014/main" val="10001"/>
                  </a:ext>
                </a:extLst>
              </a:tr>
              <a:tr h="219075">
                <a:tc gridSpan="2" vMerge="1">
                  <a:txBody>
                    <a:bodyPr/>
                    <a:lstStyle/>
                    <a:p>
                      <a:endParaRPr/>
                    </a:p>
                  </a:txBody>
                  <a:tcPr marL="0" marR="0" marT="0" marB="0"/>
                </a:tc>
                <a:tc hMerge="1" vMerge="1">
                  <a:txBody>
                    <a:bodyPr/>
                    <a:lstStyle/>
                    <a:p>
                      <a:endParaRPr/>
                    </a:p>
                  </a:txBody>
                  <a:tcPr marL="0" marR="0" marT="0" marB="0"/>
                </a:tc>
                <a:tc>
                  <a:txBody>
                    <a:bodyPr/>
                    <a:lstStyle/>
                    <a:p>
                      <a:pPr marL="38100">
                        <a:lnSpc>
                          <a:spcPct val="100000"/>
                        </a:lnSpc>
                        <a:spcBef>
                          <a:spcPts val="40"/>
                        </a:spcBef>
                      </a:pPr>
                      <a:r>
                        <a:rPr sz="1200" spc="-10" dirty="0">
                          <a:solidFill>
                            <a:srgbClr val="585858"/>
                          </a:solidFill>
                          <a:latin typeface="Arial"/>
                          <a:cs typeface="Arial"/>
                        </a:rPr>
                        <a:t>Optimal</a:t>
                      </a:r>
                      <a:endParaRPr sz="1200">
                        <a:latin typeface="Arial"/>
                        <a:cs typeface="Arial"/>
                      </a:endParaRPr>
                    </a:p>
                  </a:txBody>
                  <a:tcPr marL="0" marR="0" marT="5080" marB="0">
                    <a:lnR w="9525">
                      <a:solidFill>
                        <a:srgbClr val="D9D9D9"/>
                      </a:solidFill>
                      <a:prstDash val="solid"/>
                    </a:lnR>
                  </a:tcPr>
                </a:tc>
                <a:tc>
                  <a:txBody>
                    <a:bodyPr/>
                    <a:lstStyle/>
                    <a:p>
                      <a:pPr marL="4445"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20" dirty="0">
                          <a:solidFill>
                            <a:srgbClr val="585858"/>
                          </a:solidFill>
                          <a:latin typeface="Arial"/>
                          <a:cs typeface="Arial"/>
                        </a:rPr>
                        <a:t>8.40</a:t>
                      </a:r>
                      <a:endParaRPr sz="1200">
                        <a:latin typeface="Arial"/>
                        <a:cs typeface="Arial"/>
                      </a:endParaRPr>
                    </a:p>
                  </a:txBody>
                  <a:tcPr marL="0" marR="0" marT="7620" marB="0">
                    <a:lnL w="9525">
                      <a:solidFill>
                        <a:srgbClr val="D9D9D9"/>
                      </a:solidFill>
                      <a:prstDash val="solid"/>
                    </a:lnL>
                    <a:lnR w="9525">
                      <a:solidFill>
                        <a:srgbClr val="D9D9D9"/>
                      </a:solidFill>
                      <a:prstDash val="solid"/>
                    </a:lnR>
                  </a:tcPr>
                </a:tc>
                <a:tc>
                  <a:txBody>
                    <a:bodyPr/>
                    <a:lstStyle/>
                    <a:p>
                      <a:pPr marL="1905"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53.78</a:t>
                      </a:r>
                      <a:endParaRPr sz="1200">
                        <a:latin typeface="Arial"/>
                        <a:cs typeface="Arial"/>
                      </a:endParaRPr>
                    </a:p>
                  </a:txBody>
                  <a:tcPr marL="0" marR="0" marT="7620" marB="0">
                    <a:lnL w="9525">
                      <a:solidFill>
                        <a:srgbClr val="D9D9D9"/>
                      </a:solidFill>
                      <a:prstDash val="solid"/>
                    </a:lnL>
                    <a:lnR w="9525">
                      <a:solidFill>
                        <a:srgbClr val="D9D9D9"/>
                      </a:solidFill>
                      <a:prstDash val="solid"/>
                    </a:lnR>
                  </a:tcPr>
                </a:tc>
                <a:tc>
                  <a:txBody>
                    <a:bodyPr/>
                    <a:lstStyle/>
                    <a:p>
                      <a:pPr marL="8255"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161.34</a:t>
                      </a:r>
                      <a:endParaRPr sz="1200">
                        <a:latin typeface="Arial"/>
                        <a:cs typeface="Arial"/>
                      </a:endParaRPr>
                    </a:p>
                  </a:txBody>
                  <a:tcPr marL="0" marR="0" marT="7620" marB="0">
                    <a:lnL w="9525">
                      <a:solidFill>
                        <a:srgbClr val="D9D9D9"/>
                      </a:solidFill>
                      <a:prstDash val="solid"/>
                    </a:lnL>
                    <a:lnR w="9525">
                      <a:solidFill>
                        <a:srgbClr val="D9D9D9"/>
                      </a:solidFill>
                      <a:prstDash val="solid"/>
                    </a:lnR>
                  </a:tcPr>
                </a:tc>
                <a:tc>
                  <a:txBody>
                    <a:bodyPr/>
                    <a:lstStyle/>
                    <a:p>
                      <a:pPr marL="15240"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242.02</a:t>
                      </a:r>
                      <a:endParaRPr sz="1200" dirty="0">
                        <a:latin typeface="Arial"/>
                        <a:cs typeface="Arial"/>
                      </a:endParaRPr>
                    </a:p>
                  </a:txBody>
                  <a:tcPr marL="0" marR="0" marT="7620" marB="0">
                    <a:lnL w="9525">
                      <a:solidFill>
                        <a:srgbClr val="D9D9D9"/>
                      </a:solidFill>
                      <a:prstDash val="solid"/>
                    </a:lnL>
                    <a:lnR w="9525">
                      <a:solidFill>
                        <a:srgbClr val="D9D9D9"/>
                      </a:solidFill>
                      <a:prstDash val="solid"/>
                    </a:lnR>
                  </a:tcPr>
                </a:tc>
                <a:tc>
                  <a:txBody>
                    <a:bodyPr/>
                    <a:lstStyle/>
                    <a:p>
                      <a:pPr marL="12065"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443.70</a:t>
                      </a:r>
                      <a:endParaRPr sz="1200">
                        <a:latin typeface="Arial"/>
                        <a:cs typeface="Arial"/>
                      </a:endParaRPr>
                    </a:p>
                  </a:txBody>
                  <a:tcPr marL="0" marR="0" marT="7620" marB="0">
                    <a:lnL w="9525">
                      <a:solidFill>
                        <a:srgbClr val="D9D9D9"/>
                      </a:solidFill>
                      <a:prstDash val="solid"/>
                    </a:lnL>
                    <a:lnR w="9525">
                      <a:solidFill>
                        <a:srgbClr val="D9D9D9"/>
                      </a:solidFill>
                      <a:prstDash val="solid"/>
                    </a:lnR>
                  </a:tcPr>
                </a:tc>
                <a:tc>
                  <a:txBody>
                    <a:bodyPr/>
                    <a:lstStyle/>
                    <a:p>
                      <a:pPr marL="365760" algn="ctr">
                        <a:lnSpc>
                          <a:spcPct val="100000"/>
                        </a:lnSpc>
                        <a:spcBef>
                          <a:spcPts val="6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554.62</a:t>
                      </a:r>
                      <a:endParaRPr sz="1200">
                        <a:latin typeface="Arial"/>
                        <a:cs typeface="Arial"/>
                      </a:endParaRPr>
                    </a:p>
                  </a:txBody>
                  <a:tcPr marL="0" marR="0" marT="7620" marB="0">
                    <a:lnL w="9525">
                      <a:solidFill>
                        <a:srgbClr val="D9D9D9"/>
                      </a:solidFill>
                      <a:prstDash val="solid"/>
                    </a:lnL>
                  </a:tcPr>
                </a:tc>
                <a:extLst>
                  <a:ext uri="{0D108BD9-81ED-4DB2-BD59-A6C34878D82A}">
                    <a16:rowId xmlns:a16="http://schemas.microsoft.com/office/drawing/2014/main" val="10002"/>
                  </a:ext>
                </a:extLst>
              </a:tr>
              <a:tr h="227965">
                <a:tc>
                  <a:txBody>
                    <a:bodyPr/>
                    <a:lstStyle/>
                    <a:p>
                      <a:pPr>
                        <a:lnSpc>
                          <a:spcPct val="100000"/>
                        </a:lnSpc>
                      </a:pPr>
                      <a:endParaRPr sz="11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100">
                        <a:latin typeface="Times New Roman"/>
                        <a:cs typeface="Times New Roman"/>
                      </a:endParaRPr>
                    </a:p>
                  </a:txBody>
                  <a:tcPr marL="0" marR="0" marT="0" marB="0"/>
                </a:tc>
                <a:tc>
                  <a:txBody>
                    <a:bodyPr/>
                    <a:lstStyle/>
                    <a:p>
                      <a:pPr marL="38100">
                        <a:lnSpc>
                          <a:spcPct val="100000"/>
                        </a:lnSpc>
                        <a:spcBef>
                          <a:spcPts val="90"/>
                        </a:spcBef>
                      </a:pPr>
                      <a:r>
                        <a:rPr sz="1200" spc="-10" dirty="0">
                          <a:solidFill>
                            <a:srgbClr val="585858"/>
                          </a:solidFill>
                          <a:latin typeface="Arial"/>
                          <a:cs typeface="Arial"/>
                        </a:rPr>
                        <a:t>Optimistic</a:t>
                      </a:r>
                      <a:endParaRPr sz="1200">
                        <a:latin typeface="Arial"/>
                        <a:cs typeface="Arial"/>
                      </a:endParaRPr>
                    </a:p>
                  </a:txBody>
                  <a:tcPr marL="0" marR="0" marT="11430" marB="0">
                    <a:lnR w="9525">
                      <a:solidFill>
                        <a:srgbClr val="D9D9D9"/>
                      </a:solidFill>
                      <a:prstDash val="solid"/>
                    </a:lnR>
                  </a:tcPr>
                </a:tc>
                <a:tc>
                  <a:txBody>
                    <a:bodyPr/>
                    <a:lstStyle/>
                    <a:p>
                      <a:pPr marL="4445" algn="ctr">
                        <a:lnSpc>
                          <a:spcPct val="100000"/>
                        </a:lnSpc>
                        <a:spcBef>
                          <a:spcPts val="114"/>
                        </a:spcBef>
                      </a:pPr>
                      <a:r>
                        <a:rPr sz="1200" dirty="0">
                          <a:solidFill>
                            <a:srgbClr val="585858"/>
                          </a:solidFill>
                          <a:latin typeface="Arial"/>
                          <a:cs typeface="Arial"/>
                        </a:rPr>
                        <a:t>$</a:t>
                      </a:r>
                      <a:r>
                        <a:rPr sz="1200" spc="-30" dirty="0">
                          <a:solidFill>
                            <a:srgbClr val="585858"/>
                          </a:solidFill>
                          <a:latin typeface="Arial"/>
                          <a:cs typeface="Arial"/>
                        </a:rPr>
                        <a:t> </a:t>
                      </a:r>
                      <a:r>
                        <a:rPr sz="1200" spc="-20" dirty="0">
                          <a:solidFill>
                            <a:srgbClr val="585858"/>
                          </a:solidFill>
                          <a:latin typeface="Arial"/>
                          <a:cs typeface="Arial"/>
                        </a:rPr>
                        <a:t>8.40</a:t>
                      </a:r>
                      <a:endParaRPr sz="1200">
                        <a:latin typeface="Arial"/>
                        <a:cs typeface="Arial"/>
                      </a:endParaRPr>
                    </a:p>
                  </a:txBody>
                  <a:tcPr marL="0" marR="0" marT="14604" marB="0">
                    <a:lnL w="9525">
                      <a:solidFill>
                        <a:srgbClr val="D9D9D9"/>
                      </a:solidFill>
                      <a:prstDash val="solid"/>
                    </a:lnL>
                    <a:lnR w="9525">
                      <a:solidFill>
                        <a:srgbClr val="D9D9D9"/>
                      </a:solidFill>
                      <a:prstDash val="solid"/>
                    </a:lnR>
                  </a:tcPr>
                </a:tc>
                <a:tc>
                  <a:txBody>
                    <a:bodyPr/>
                    <a:lstStyle/>
                    <a:p>
                      <a:pPr marL="1905" algn="ctr">
                        <a:lnSpc>
                          <a:spcPct val="100000"/>
                        </a:lnSpc>
                        <a:spcBef>
                          <a:spcPts val="114"/>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53.78</a:t>
                      </a:r>
                      <a:endParaRPr sz="1200">
                        <a:latin typeface="Arial"/>
                        <a:cs typeface="Arial"/>
                      </a:endParaRPr>
                    </a:p>
                  </a:txBody>
                  <a:tcPr marL="0" marR="0" marT="14604" marB="0">
                    <a:lnL w="9525">
                      <a:solidFill>
                        <a:srgbClr val="D9D9D9"/>
                      </a:solidFill>
                      <a:prstDash val="solid"/>
                    </a:lnL>
                    <a:lnR w="9525">
                      <a:solidFill>
                        <a:srgbClr val="D9D9D9"/>
                      </a:solidFill>
                      <a:prstDash val="solid"/>
                    </a:lnR>
                  </a:tcPr>
                </a:tc>
                <a:tc>
                  <a:txBody>
                    <a:bodyPr/>
                    <a:lstStyle/>
                    <a:p>
                      <a:pPr marL="8255" algn="ctr">
                        <a:lnSpc>
                          <a:spcPct val="100000"/>
                        </a:lnSpc>
                        <a:spcBef>
                          <a:spcPts val="114"/>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161.34</a:t>
                      </a:r>
                      <a:endParaRPr sz="1200">
                        <a:latin typeface="Arial"/>
                        <a:cs typeface="Arial"/>
                      </a:endParaRPr>
                    </a:p>
                  </a:txBody>
                  <a:tcPr marL="0" marR="0" marT="14604" marB="0">
                    <a:lnL w="9525">
                      <a:solidFill>
                        <a:srgbClr val="D9D9D9"/>
                      </a:solidFill>
                      <a:prstDash val="solid"/>
                    </a:lnL>
                    <a:lnR w="9525">
                      <a:solidFill>
                        <a:srgbClr val="D9D9D9"/>
                      </a:solidFill>
                      <a:prstDash val="solid"/>
                    </a:lnR>
                  </a:tcPr>
                </a:tc>
                <a:tc>
                  <a:txBody>
                    <a:bodyPr/>
                    <a:lstStyle/>
                    <a:p>
                      <a:pPr marL="15240" algn="ctr">
                        <a:lnSpc>
                          <a:spcPct val="100000"/>
                        </a:lnSpc>
                        <a:spcBef>
                          <a:spcPts val="114"/>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630.25</a:t>
                      </a:r>
                      <a:endParaRPr sz="1200" dirty="0">
                        <a:latin typeface="Arial"/>
                        <a:cs typeface="Arial"/>
                      </a:endParaRPr>
                    </a:p>
                  </a:txBody>
                  <a:tcPr marL="0" marR="0" marT="14604" marB="0">
                    <a:lnL w="9525">
                      <a:solidFill>
                        <a:srgbClr val="D9D9D9"/>
                      </a:solidFill>
                      <a:prstDash val="solid"/>
                    </a:lnL>
                    <a:lnR w="9525">
                      <a:solidFill>
                        <a:srgbClr val="D9D9D9"/>
                      </a:solidFill>
                      <a:prstDash val="solid"/>
                    </a:lnR>
                  </a:tcPr>
                </a:tc>
                <a:tc>
                  <a:txBody>
                    <a:bodyPr/>
                    <a:lstStyle/>
                    <a:p>
                      <a:pPr marL="12065" algn="ctr">
                        <a:lnSpc>
                          <a:spcPct val="100000"/>
                        </a:lnSpc>
                        <a:spcBef>
                          <a:spcPts val="114"/>
                        </a:spcBef>
                      </a:pPr>
                      <a:r>
                        <a:rPr sz="1200" dirty="0">
                          <a:solidFill>
                            <a:srgbClr val="585858"/>
                          </a:solidFill>
                          <a:latin typeface="Arial"/>
                          <a:cs typeface="Arial"/>
                        </a:rPr>
                        <a:t>$1</a:t>
                      </a:r>
                      <a:r>
                        <a:rPr sz="1200" spc="-15" dirty="0">
                          <a:solidFill>
                            <a:srgbClr val="585858"/>
                          </a:solidFill>
                          <a:latin typeface="Arial"/>
                          <a:cs typeface="Arial"/>
                        </a:rPr>
                        <a:t> </a:t>
                      </a:r>
                      <a:r>
                        <a:rPr sz="1200" spc="-10" dirty="0">
                          <a:solidFill>
                            <a:srgbClr val="585858"/>
                          </a:solidFill>
                          <a:latin typeface="Arial"/>
                          <a:cs typeface="Arial"/>
                        </a:rPr>
                        <a:t>050.42</a:t>
                      </a:r>
                      <a:endParaRPr sz="1200" dirty="0">
                        <a:latin typeface="Arial"/>
                        <a:cs typeface="Arial"/>
                      </a:endParaRPr>
                    </a:p>
                  </a:txBody>
                  <a:tcPr marL="0" marR="0" marT="14604" marB="0">
                    <a:lnL w="9525">
                      <a:solidFill>
                        <a:srgbClr val="D9D9D9"/>
                      </a:solidFill>
                      <a:prstDash val="solid"/>
                    </a:lnL>
                    <a:lnR w="9525">
                      <a:solidFill>
                        <a:srgbClr val="D9D9D9"/>
                      </a:solidFill>
                      <a:prstDash val="solid"/>
                    </a:lnR>
                  </a:tcPr>
                </a:tc>
                <a:tc>
                  <a:txBody>
                    <a:bodyPr/>
                    <a:lstStyle/>
                    <a:p>
                      <a:pPr marL="367665" algn="ctr">
                        <a:lnSpc>
                          <a:spcPct val="100000"/>
                        </a:lnSpc>
                        <a:spcBef>
                          <a:spcPts val="114"/>
                        </a:spcBef>
                      </a:pPr>
                      <a:r>
                        <a:rPr sz="1200" dirty="0">
                          <a:solidFill>
                            <a:srgbClr val="585858"/>
                          </a:solidFill>
                          <a:latin typeface="Arial"/>
                          <a:cs typeface="Arial"/>
                        </a:rPr>
                        <a:t>$1</a:t>
                      </a:r>
                      <a:r>
                        <a:rPr sz="1200" spc="-5" dirty="0">
                          <a:solidFill>
                            <a:srgbClr val="585858"/>
                          </a:solidFill>
                          <a:latin typeface="Arial"/>
                          <a:cs typeface="Arial"/>
                        </a:rPr>
                        <a:t> </a:t>
                      </a:r>
                      <a:r>
                        <a:rPr sz="1200" spc="-10" dirty="0">
                          <a:solidFill>
                            <a:srgbClr val="585858"/>
                          </a:solidFill>
                          <a:latin typeface="Arial"/>
                          <a:cs typeface="Arial"/>
                        </a:rPr>
                        <a:t>470.59</a:t>
                      </a:r>
                      <a:endParaRPr sz="1200" dirty="0">
                        <a:latin typeface="Arial"/>
                        <a:cs typeface="Arial"/>
                      </a:endParaRPr>
                    </a:p>
                  </a:txBody>
                  <a:tcPr marL="0" marR="0" marT="14604" marB="0">
                    <a:lnL w="9525">
                      <a:solidFill>
                        <a:srgbClr val="D9D9D9"/>
                      </a:solidFill>
                      <a:prstDash val="solid"/>
                    </a:lnL>
                  </a:tcPr>
                </a:tc>
                <a:extLst>
                  <a:ext uri="{0D108BD9-81ED-4DB2-BD59-A6C34878D82A}">
                    <a16:rowId xmlns:a16="http://schemas.microsoft.com/office/drawing/2014/main" val="10003"/>
                  </a:ext>
                </a:extLst>
              </a:tr>
            </a:tbl>
          </a:graphicData>
        </a:graphic>
      </p:graphicFrame>
      <p:sp>
        <p:nvSpPr>
          <p:cNvPr id="19" name="object 19"/>
          <p:cNvSpPr/>
          <p:nvPr/>
        </p:nvSpPr>
        <p:spPr>
          <a:xfrm>
            <a:off x="1381125" y="5210175"/>
            <a:ext cx="76200" cy="76200"/>
          </a:xfrm>
          <a:custGeom>
            <a:avLst/>
            <a:gdLst/>
            <a:ahLst/>
            <a:cxnLst/>
            <a:rect l="l" t="t" r="r" b="b"/>
            <a:pathLst>
              <a:path w="76200" h="76200">
                <a:moveTo>
                  <a:pt x="76200" y="0"/>
                </a:moveTo>
                <a:lnTo>
                  <a:pt x="0" y="0"/>
                </a:lnTo>
                <a:lnTo>
                  <a:pt x="0" y="76200"/>
                </a:lnTo>
                <a:lnTo>
                  <a:pt x="76200" y="76200"/>
                </a:lnTo>
                <a:lnTo>
                  <a:pt x="76200" y="0"/>
                </a:lnTo>
                <a:close/>
              </a:path>
            </a:pathLst>
          </a:custGeom>
          <a:solidFill>
            <a:srgbClr val="7A7DFF"/>
          </a:solidFill>
        </p:spPr>
        <p:txBody>
          <a:bodyPr wrap="square" lIns="0" tIns="0" rIns="0" bIns="0" rtlCol="0"/>
          <a:lstStyle/>
          <a:p>
            <a:endParaRPr/>
          </a:p>
        </p:txBody>
      </p:sp>
      <p:sp>
        <p:nvSpPr>
          <p:cNvPr id="20" name="object 20"/>
          <p:cNvSpPr/>
          <p:nvPr/>
        </p:nvSpPr>
        <p:spPr>
          <a:xfrm>
            <a:off x="1381125" y="5429250"/>
            <a:ext cx="76200" cy="85725"/>
          </a:xfrm>
          <a:custGeom>
            <a:avLst/>
            <a:gdLst/>
            <a:ahLst/>
            <a:cxnLst/>
            <a:rect l="l" t="t" r="r" b="b"/>
            <a:pathLst>
              <a:path w="76200" h="85725">
                <a:moveTo>
                  <a:pt x="76200" y="0"/>
                </a:moveTo>
                <a:lnTo>
                  <a:pt x="0" y="0"/>
                </a:lnTo>
                <a:lnTo>
                  <a:pt x="0" y="85725"/>
                </a:lnTo>
                <a:lnTo>
                  <a:pt x="76200" y="85725"/>
                </a:lnTo>
                <a:lnTo>
                  <a:pt x="76200" y="0"/>
                </a:lnTo>
                <a:close/>
              </a:path>
            </a:pathLst>
          </a:custGeom>
          <a:solidFill>
            <a:srgbClr val="A4A4A4"/>
          </a:solidFill>
        </p:spPr>
        <p:txBody>
          <a:bodyPr wrap="square" lIns="0" tIns="0" rIns="0" bIns="0" rtlCol="0"/>
          <a:lstStyle/>
          <a:p>
            <a:endParaRPr/>
          </a:p>
        </p:txBody>
      </p:sp>
      <p:sp>
        <p:nvSpPr>
          <p:cNvPr id="21" name="object 21"/>
          <p:cNvSpPr/>
          <p:nvPr/>
        </p:nvSpPr>
        <p:spPr>
          <a:xfrm>
            <a:off x="1381125" y="5657850"/>
            <a:ext cx="76200" cy="85725"/>
          </a:xfrm>
          <a:custGeom>
            <a:avLst/>
            <a:gdLst/>
            <a:ahLst/>
            <a:cxnLst/>
            <a:rect l="l" t="t" r="r" b="b"/>
            <a:pathLst>
              <a:path w="76200" h="85725">
                <a:moveTo>
                  <a:pt x="76200" y="0"/>
                </a:moveTo>
                <a:lnTo>
                  <a:pt x="0" y="0"/>
                </a:lnTo>
                <a:lnTo>
                  <a:pt x="0" y="85725"/>
                </a:lnTo>
                <a:lnTo>
                  <a:pt x="76200" y="85725"/>
                </a:lnTo>
                <a:lnTo>
                  <a:pt x="76200" y="0"/>
                </a:lnTo>
                <a:close/>
              </a:path>
            </a:pathLst>
          </a:custGeom>
          <a:solidFill>
            <a:srgbClr val="0004B3"/>
          </a:solidFill>
        </p:spPr>
        <p:txBody>
          <a:bodyPr wrap="square" lIns="0" tIns="0" rIns="0" bIns="0" rtlCol="0"/>
          <a:lstStyle/>
          <a:p>
            <a:endParaRPr/>
          </a:p>
        </p:txBody>
      </p:sp>
      <p:grpSp>
        <p:nvGrpSpPr>
          <p:cNvPr id="23" name="object 23"/>
          <p:cNvGrpSpPr/>
          <p:nvPr/>
        </p:nvGrpSpPr>
        <p:grpSpPr>
          <a:xfrm>
            <a:off x="9525" y="6343650"/>
            <a:ext cx="12182475" cy="519430"/>
            <a:chOff x="9525" y="6343650"/>
            <a:chExt cx="12182475" cy="519430"/>
          </a:xfrm>
        </p:grpSpPr>
        <p:sp>
          <p:nvSpPr>
            <p:cNvPr id="24" name="object 24"/>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25" name="object 25"/>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26" name="object 26"/>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graphicFrame>
        <p:nvGraphicFramePr>
          <p:cNvPr id="27" name="Wykres 26">
            <a:extLst>
              <a:ext uri="{FF2B5EF4-FFF2-40B4-BE49-F238E27FC236}">
                <a16:creationId xmlns:a16="http://schemas.microsoft.com/office/drawing/2014/main" id="{8CF6E63B-9FCF-68C7-66FC-27E525AEEADE}"/>
              </a:ext>
            </a:extLst>
          </p:cNvPr>
          <p:cNvGraphicFramePr>
            <a:graphicFrameLocks/>
          </p:cNvGraphicFramePr>
          <p:nvPr>
            <p:extLst>
              <p:ext uri="{D42A27DB-BD31-4B8C-83A1-F6EECF244321}">
                <p14:modId xmlns:p14="http://schemas.microsoft.com/office/powerpoint/2010/main" val="1336586434"/>
              </p:ext>
            </p:extLst>
          </p:nvPr>
        </p:nvGraphicFramePr>
        <p:xfrm>
          <a:off x="1324038" y="1271523"/>
          <a:ext cx="9796780" cy="352907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9630" y="317437"/>
            <a:ext cx="10492739" cy="1054163"/>
          </a:xfrm>
          <a:prstGeom prst="rect">
            <a:avLst/>
          </a:prstGeom>
        </p:spPr>
        <p:txBody>
          <a:bodyPr vert="horz" wrap="square" lIns="0" tIns="16510" rIns="0" bIns="0" rtlCol="0">
            <a:spAutoFit/>
          </a:bodyPr>
          <a:lstStyle/>
          <a:p>
            <a:pPr marL="722630">
              <a:lnSpc>
                <a:spcPct val="100000"/>
              </a:lnSpc>
              <a:spcBef>
                <a:spcPts val="130"/>
              </a:spcBef>
            </a:pPr>
            <a:r>
              <a:rPr sz="3950" spc="-114" dirty="0"/>
              <a:t>Financials</a:t>
            </a:r>
            <a:r>
              <a:rPr sz="3950" spc="-145" dirty="0"/>
              <a:t> </a:t>
            </a:r>
            <a:r>
              <a:rPr sz="3950" spc="305" dirty="0"/>
              <a:t>–</a:t>
            </a:r>
            <a:r>
              <a:rPr sz="3950" spc="-165" dirty="0"/>
              <a:t> </a:t>
            </a:r>
            <a:r>
              <a:rPr sz="3950" spc="-20" dirty="0"/>
              <a:t>net</a:t>
            </a:r>
            <a:r>
              <a:rPr sz="3950" spc="-190" dirty="0"/>
              <a:t> </a:t>
            </a:r>
            <a:r>
              <a:rPr sz="3950" spc="-45" dirty="0"/>
              <a:t>profit</a:t>
            </a:r>
            <a:r>
              <a:rPr sz="3950" spc="-200" dirty="0"/>
              <a:t> </a:t>
            </a:r>
            <a:r>
              <a:rPr sz="3950" spc="-90" dirty="0"/>
              <a:t>projection</a:t>
            </a:r>
            <a:r>
              <a:rPr sz="3950" spc="-175" dirty="0"/>
              <a:t> </a:t>
            </a:r>
            <a:r>
              <a:rPr sz="3950" spc="-90" dirty="0"/>
              <a:t>in</a:t>
            </a:r>
            <a:r>
              <a:rPr sz="3950" spc="-185" dirty="0"/>
              <a:t> </a:t>
            </a:r>
            <a:r>
              <a:rPr sz="3950" spc="-45" dirty="0"/>
              <a:t>mln</a:t>
            </a:r>
            <a:r>
              <a:rPr sz="3950" spc="-190" dirty="0"/>
              <a:t> </a:t>
            </a:r>
            <a:r>
              <a:rPr sz="3950" spc="15" dirty="0"/>
              <a:t>$</a:t>
            </a:r>
            <a:endParaRPr sz="3950" dirty="0"/>
          </a:p>
        </p:txBody>
      </p:sp>
      <p:grpSp>
        <p:nvGrpSpPr>
          <p:cNvPr id="3" name="object 3"/>
          <p:cNvGrpSpPr/>
          <p:nvPr/>
        </p:nvGrpSpPr>
        <p:grpSpPr>
          <a:xfrm>
            <a:off x="1986026" y="1714500"/>
            <a:ext cx="9305925" cy="3314700"/>
            <a:chOff x="1986026" y="1714500"/>
            <a:chExt cx="9305925" cy="3314700"/>
          </a:xfrm>
        </p:grpSpPr>
        <p:pic>
          <p:nvPicPr>
            <p:cNvPr id="4" name="object 4"/>
            <p:cNvPicPr/>
            <p:nvPr/>
          </p:nvPicPr>
          <p:blipFill>
            <a:blip r:embed="rId2" cstate="print"/>
            <a:stretch>
              <a:fillRect/>
            </a:stretch>
          </p:blipFill>
          <p:spPr>
            <a:xfrm>
              <a:off x="1986026" y="4495800"/>
              <a:ext cx="9305925" cy="9525"/>
            </a:xfrm>
            <a:prstGeom prst="rect">
              <a:avLst/>
            </a:prstGeom>
          </p:spPr>
        </p:pic>
        <p:pic>
          <p:nvPicPr>
            <p:cNvPr id="5" name="object 5"/>
            <p:cNvPicPr/>
            <p:nvPr/>
          </p:nvPicPr>
          <p:blipFill>
            <a:blip r:embed="rId3" cstate="print"/>
            <a:stretch>
              <a:fillRect/>
            </a:stretch>
          </p:blipFill>
          <p:spPr>
            <a:xfrm>
              <a:off x="1986026" y="3962400"/>
              <a:ext cx="9305925" cy="9525"/>
            </a:xfrm>
            <a:prstGeom prst="rect">
              <a:avLst/>
            </a:prstGeom>
          </p:spPr>
        </p:pic>
        <p:pic>
          <p:nvPicPr>
            <p:cNvPr id="6" name="object 6"/>
            <p:cNvPicPr/>
            <p:nvPr/>
          </p:nvPicPr>
          <p:blipFill>
            <a:blip r:embed="rId4" cstate="print"/>
            <a:stretch>
              <a:fillRect/>
            </a:stretch>
          </p:blipFill>
          <p:spPr>
            <a:xfrm>
              <a:off x="1986026" y="3438525"/>
              <a:ext cx="9305925" cy="9525"/>
            </a:xfrm>
            <a:prstGeom prst="rect">
              <a:avLst/>
            </a:prstGeom>
          </p:spPr>
        </p:pic>
        <p:pic>
          <p:nvPicPr>
            <p:cNvPr id="7" name="object 7"/>
            <p:cNvPicPr/>
            <p:nvPr/>
          </p:nvPicPr>
          <p:blipFill>
            <a:blip r:embed="rId5" cstate="print"/>
            <a:stretch>
              <a:fillRect/>
            </a:stretch>
          </p:blipFill>
          <p:spPr>
            <a:xfrm>
              <a:off x="1986026" y="2905125"/>
              <a:ext cx="9305925" cy="9525"/>
            </a:xfrm>
            <a:prstGeom prst="rect">
              <a:avLst/>
            </a:prstGeom>
          </p:spPr>
        </p:pic>
        <p:pic>
          <p:nvPicPr>
            <p:cNvPr id="8" name="object 8"/>
            <p:cNvPicPr/>
            <p:nvPr/>
          </p:nvPicPr>
          <p:blipFill>
            <a:blip r:embed="rId6" cstate="print"/>
            <a:stretch>
              <a:fillRect/>
            </a:stretch>
          </p:blipFill>
          <p:spPr>
            <a:xfrm>
              <a:off x="1986026" y="2371725"/>
              <a:ext cx="9305925" cy="9525"/>
            </a:xfrm>
            <a:prstGeom prst="rect">
              <a:avLst/>
            </a:prstGeom>
          </p:spPr>
        </p:pic>
        <p:pic>
          <p:nvPicPr>
            <p:cNvPr id="9" name="object 9"/>
            <p:cNvPicPr/>
            <p:nvPr/>
          </p:nvPicPr>
          <p:blipFill>
            <a:blip r:embed="rId7" cstate="print"/>
            <a:stretch>
              <a:fillRect/>
            </a:stretch>
          </p:blipFill>
          <p:spPr>
            <a:xfrm>
              <a:off x="1986026" y="1847850"/>
              <a:ext cx="9305925" cy="9525"/>
            </a:xfrm>
            <a:prstGeom prst="rect">
              <a:avLst/>
            </a:prstGeom>
          </p:spPr>
        </p:pic>
        <p:sp>
          <p:nvSpPr>
            <p:cNvPr id="10" name="object 10"/>
            <p:cNvSpPr/>
            <p:nvPr/>
          </p:nvSpPr>
          <p:spPr>
            <a:xfrm>
              <a:off x="8382000" y="4286249"/>
              <a:ext cx="2095500" cy="742950"/>
            </a:xfrm>
            <a:custGeom>
              <a:avLst/>
              <a:gdLst/>
              <a:ahLst/>
              <a:cxnLst/>
              <a:rect l="l" t="t" r="r" b="b"/>
              <a:pathLst>
                <a:path w="2095500" h="742950">
                  <a:moveTo>
                    <a:pt x="238125" y="152400"/>
                  </a:moveTo>
                  <a:lnTo>
                    <a:pt x="0" y="152400"/>
                  </a:lnTo>
                  <a:lnTo>
                    <a:pt x="0" y="742950"/>
                  </a:lnTo>
                  <a:lnTo>
                    <a:pt x="238125" y="742950"/>
                  </a:lnTo>
                  <a:lnTo>
                    <a:pt x="238125" y="152400"/>
                  </a:lnTo>
                  <a:close/>
                </a:path>
                <a:path w="2095500" h="742950">
                  <a:moveTo>
                    <a:pt x="2095500" y="0"/>
                  </a:moveTo>
                  <a:lnTo>
                    <a:pt x="1866900" y="0"/>
                  </a:lnTo>
                  <a:lnTo>
                    <a:pt x="1866900" y="742950"/>
                  </a:lnTo>
                  <a:lnTo>
                    <a:pt x="2095500" y="742950"/>
                  </a:lnTo>
                  <a:lnTo>
                    <a:pt x="2095500" y="0"/>
                  </a:lnTo>
                  <a:close/>
                </a:path>
              </a:pathLst>
            </a:custGeom>
            <a:solidFill>
              <a:srgbClr val="A4A4A4"/>
            </a:solidFill>
          </p:spPr>
          <p:txBody>
            <a:bodyPr wrap="square" lIns="0" tIns="0" rIns="0" bIns="0" rtlCol="0"/>
            <a:lstStyle/>
            <a:p>
              <a:endParaRPr/>
            </a:p>
          </p:txBody>
        </p:sp>
        <p:sp>
          <p:nvSpPr>
            <p:cNvPr id="11" name="object 11"/>
            <p:cNvSpPr/>
            <p:nvPr/>
          </p:nvSpPr>
          <p:spPr>
            <a:xfrm>
              <a:off x="5057775" y="1714499"/>
              <a:ext cx="5819775" cy="3314700"/>
            </a:xfrm>
            <a:custGeom>
              <a:avLst/>
              <a:gdLst/>
              <a:ahLst/>
              <a:cxnLst/>
              <a:rect l="l" t="t" r="r" b="b"/>
              <a:pathLst>
                <a:path w="5819775" h="3314700">
                  <a:moveTo>
                    <a:pt x="238125" y="3143250"/>
                  </a:moveTo>
                  <a:lnTo>
                    <a:pt x="0" y="3143250"/>
                  </a:lnTo>
                  <a:lnTo>
                    <a:pt x="0" y="3314700"/>
                  </a:lnTo>
                  <a:lnTo>
                    <a:pt x="238125" y="3314700"/>
                  </a:lnTo>
                  <a:lnTo>
                    <a:pt x="238125" y="3143250"/>
                  </a:lnTo>
                  <a:close/>
                </a:path>
                <a:path w="5819775" h="3314700">
                  <a:moveTo>
                    <a:pt x="2095500" y="2305050"/>
                  </a:moveTo>
                  <a:lnTo>
                    <a:pt x="1866900" y="2305050"/>
                  </a:lnTo>
                  <a:lnTo>
                    <a:pt x="1866900" y="3314700"/>
                  </a:lnTo>
                  <a:lnTo>
                    <a:pt x="2095500" y="3314700"/>
                  </a:lnTo>
                  <a:lnTo>
                    <a:pt x="2095500" y="2305050"/>
                  </a:lnTo>
                  <a:close/>
                </a:path>
                <a:path w="5819775" h="3314700">
                  <a:moveTo>
                    <a:pt x="3962400" y="1590675"/>
                  </a:moveTo>
                  <a:lnTo>
                    <a:pt x="3724275" y="1590675"/>
                  </a:lnTo>
                  <a:lnTo>
                    <a:pt x="3724275" y="3314700"/>
                  </a:lnTo>
                  <a:lnTo>
                    <a:pt x="3962400" y="3314700"/>
                  </a:lnTo>
                  <a:lnTo>
                    <a:pt x="3962400" y="1590675"/>
                  </a:lnTo>
                  <a:close/>
                </a:path>
                <a:path w="5819775" h="3314700">
                  <a:moveTo>
                    <a:pt x="5819775" y="0"/>
                  </a:moveTo>
                  <a:lnTo>
                    <a:pt x="5591175" y="0"/>
                  </a:lnTo>
                  <a:lnTo>
                    <a:pt x="5591175" y="3314700"/>
                  </a:lnTo>
                  <a:lnTo>
                    <a:pt x="5819775" y="3314700"/>
                  </a:lnTo>
                  <a:lnTo>
                    <a:pt x="5819775" y="0"/>
                  </a:lnTo>
                  <a:close/>
                </a:path>
              </a:pathLst>
            </a:custGeom>
            <a:solidFill>
              <a:srgbClr val="0004B3"/>
            </a:solidFill>
          </p:spPr>
          <p:txBody>
            <a:bodyPr wrap="square" lIns="0" tIns="0" rIns="0" bIns="0" rtlCol="0"/>
            <a:lstStyle/>
            <a:p>
              <a:endParaRPr dirty="0"/>
            </a:p>
          </p:txBody>
        </p:sp>
      </p:grpSp>
      <p:pic>
        <p:nvPicPr>
          <p:cNvPr id="12" name="object 12"/>
          <p:cNvPicPr/>
          <p:nvPr/>
        </p:nvPicPr>
        <p:blipFill>
          <a:blip r:embed="rId8" cstate="print"/>
          <a:stretch>
            <a:fillRect/>
          </a:stretch>
        </p:blipFill>
        <p:spPr>
          <a:xfrm>
            <a:off x="1986026" y="1314450"/>
            <a:ext cx="9305925" cy="9525"/>
          </a:xfrm>
          <a:prstGeom prst="rect">
            <a:avLst/>
          </a:prstGeom>
        </p:spPr>
      </p:pic>
      <p:sp>
        <p:nvSpPr>
          <p:cNvPr id="13" name="object 13"/>
          <p:cNvSpPr/>
          <p:nvPr/>
        </p:nvSpPr>
        <p:spPr>
          <a:xfrm>
            <a:off x="6124575" y="4924425"/>
            <a:ext cx="238125" cy="104775"/>
          </a:xfrm>
          <a:custGeom>
            <a:avLst/>
            <a:gdLst/>
            <a:ahLst/>
            <a:cxnLst/>
            <a:rect l="l" t="t" r="r" b="b"/>
            <a:pathLst>
              <a:path w="238125" h="104775">
                <a:moveTo>
                  <a:pt x="238125" y="0"/>
                </a:moveTo>
                <a:lnTo>
                  <a:pt x="0" y="0"/>
                </a:lnTo>
                <a:lnTo>
                  <a:pt x="0" y="104775"/>
                </a:lnTo>
                <a:lnTo>
                  <a:pt x="238125" y="104775"/>
                </a:lnTo>
                <a:lnTo>
                  <a:pt x="238125" y="0"/>
                </a:lnTo>
                <a:close/>
              </a:path>
            </a:pathLst>
          </a:custGeom>
          <a:solidFill>
            <a:srgbClr val="7A7DFF"/>
          </a:solidFill>
        </p:spPr>
        <p:txBody>
          <a:bodyPr wrap="square" lIns="0" tIns="0" rIns="0" bIns="0" rtlCol="0"/>
          <a:lstStyle/>
          <a:p>
            <a:endParaRPr/>
          </a:p>
        </p:txBody>
      </p:sp>
      <p:sp>
        <p:nvSpPr>
          <p:cNvPr id="14" name="object 14"/>
          <p:cNvSpPr/>
          <p:nvPr/>
        </p:nvSpPr>
        <p:spPr>
          <a:xfrm>
            <a:off x="7991475" y="4848225"/>
            <a:ext cx="228600" cy="180975"/>
          </a:xfrm>
          <a:custGeom>
            <a:avLst/>
            <a:gdLst/>
            <a:ahLst/>
            <a:cxnLst/>
            <a:rect l="l" t="t" r="r" b="b"/>
            <a:pathLst>
              <a:path w="228600" h="180975">
                <a:moveTo>
                  <a:pt x="228600" y="0"/>
                </a:moveTo>
                <a:lnTo>
                  <a:pt x="0" y="0"/>
                </a:lnTo>
                <a:lnTo>
                  <a:pt x="0" y="180975"/>
                </a:lnTo>
                <a:lnTo>
                  <a:pt x="228600" y="180975"/>
                </a:lnTo>
                <a:lnTo>
                  <a:pt x="228600" y="0"/>
                </a:lnTo>
                <a:close/>
              </a:path>
            </a:pathLst>
          </a:custGeom>
          <a:solidFill>
            <a:srgbClr val="7A7DFF"/>
          </a:solidFill>
        </p:spPr>
        <p:txBody>
          <a:bodyPr wrap="square" lIns="0" tIns="0" rIns="0" bIns="0" rtlCol="0"/>
          <a:lstStyle/>
          <a:p>
            <a:endParaRPr/>
          </a:p>
        </p:txBody>
      </p:sp>
      <p:sp>
        <p:nvSpPr>
          <p:cNvPr id="15" name="object 15"/>
          <p:cNvSpPr/>
          <p:nvPr/>
        </p:nvSpPr>
        <p:spPr>
          <a:xfrm>
            <a:off x="9848850" y="4772025"/>
            <a:ext cx="238125" cy="257175"/>
          </a:xfrm>
          <a:custGeom>
            <a:avLst/>
            <a:gdLst/>
            <a:ahLst/>
            <a:cxnLst/>
            <a:rect l="l" t="t" r="r" b="b"/>
            <a:pathLst>
              <a:path w="238125" h="257175">
                <a:moveTo>
                  <a:pt x="238125" y="0"/>
                </a:moveTo>
                <a:lnTo>
                  <a:pt x="0" y="0"/>
                </a:lnTo>
                <a:lnTo>
                  <a:pt x="0" y="257175"/>
                </a:lnTo>
                <a:lnTo>
                  <a:pt x="238125" y="257175"/>
                </a:lnTo>
                <a:lnTo>
                  <a:pt x="238125" y="0"/>
                </a:lnTo>
                <a:close/>
              </a:path>
            </a:pathLst>
          </a:custGeom>
          <a:solidFill>
            <a:srgbClr val="7A7DFF"/>
          </a:solidFill>
        </p:spPr>
        <p:txBody>
          <a:bodyPr wrap="square" lIns="0" tIns="0" rIns="0" bIns="0" rtlCol="0"/>
          <a:lstStyle/>
          <a:p>
            <a:endParaRPr/>
          </a:p>
        </p:txBody>
      </p:sp>
      <p:sp>
        <p:nvSpPr>
          <p:cNvPr id="16" name="object 16"/>
          <p:cNvSpPr/>
          <p:nvPr/>
        </p:nvSpPr>
        <p:spPr>
          <a:xfrm>
            <a:off x="4667250" y="4857750"/>
            <a:ext cx="228600" cy="171450"/>
          </a:xfrm>
          <a:custGeom>
            <a:avLst/>
            <a:gdLst/>
            <a:ahLst/>
            <a:cxnLst/>
            <a:rect l="l" t="t" r="r" b="b"/>
            <a:pathLst>
              <a:path w="228600" h="171450">
                <a:moveTo>
                  <a:pt x="228600" y="0"/>
                </a:moveTo>
                <a:lnTo>
                  <a:pt x="0" y="0"/>
                </a:lnTo>
                <a:lnTo>
                  <a:pt x="0" y="171450"/>
                </a:lnTo>
                <a:lnTo>
                  <a:pt x="228600" y="171450"/>
                </a:lnTo>
                <a:lnTo>
                  <a:pt x="228600" y="0"/>
                </a:lnTo>
                <a:close/>
              </a:path>
            </a:pathLst>
          </a:custGeom>
          <a:solidFill>
            <a:srgbClr val="A4A4A4"/>
          </a:solidFill>
        </p:spPr>
        <p:txBody>
          <a:bodyPr wrap="square" lIns="0" tIns="0" rIns="0" bIns="0" rtlCol="0"/>
          <a:lstStyle/>
          <a:p>
            <a:endParaRPr/>
          </a:p>
        </p:txBody>
      </p:sp>
      <p:sp>
        <p:nvSpPr>
          <p:cNvPr id="17" name="object 17"/>
          <p:cNvSpPr/>
          <p:nvPr/>
        </p:nvSpPr>
        <p:spPr>
          <a:xfrm>
            <a:off x="6524625" y="4762500"/>
            <a:ext cx="238125" cy="266700"/>
          </a:xfrm>
          <a:custGeom>
            <a:avLst/>
            <a:gdLst/>
            <a:ahLst/>
            <a:cxnLst/>
            <a:rect l="l" t="t" r="r" b="b"/>
            <a:pathLst>
              <a:path w="238125" h="266700">
                <a:moveTo>
                  <a:pt x="238125" y="0"/>
                </a:moveTo>
                <a:lnTo>
                  <a:pt x="0" y="0"/>
                </a:lnTo>
                <a:lnTo>
                  <a:pt x="0" y="266700"/>
                </a:lnTo>
                <a:lnTo>
                  <a:pt x="238125" y="266700"/>
                </a:lnTo>
                <a:lnTo>
                  <a:pt x="238125" y="0"/>
                </a:lnTo>
                <a:close/>
              </a:path>
            </a:pathLst>
          </a:custGeom>
          <a:solidFill>
            <a:srgbClr val="A4A4A4"/>
          </a:solidFill>
        </p:spPr>
        <p:txBody>
          <a:bodyPr wrap="square" lIns="0" tIns="0" rIns="0" bIns="0" rtlCol="0"/>
          <a:lstStyle/>
          <a:p>
            <a:endParaRPr/>
          </a:p>
        </p:txBody>
      </p:sp>
      <p:graphicFrame>
        <p:nvGraphicFramePr>
          <p:cNvPr id="18" name="object 18"/>
          <p:cNvGraphicFramePr>
            <a:graphicFrameLocks noGrp="1"/>
          </p:cNvGraphicFramePr>
          <p:nvPr>
            <p:extLst>
              <p:ext uri="{D42A27DB-BD31-4B8C-83A1-F6EECF244321}">
                <p14:modId xmlns:p14="http://schemas.microsoft.com/office/powerpoint/2010/main" val="398926589"/>
              </p:ext>
            </p:extLst>
          </p:nvPr>
        </p:nvGraphicFramePr>
        <p:xfrm>
          <a:off x="990600" y="5010181"/>
          <a:ext cx="10296525" cy="90424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57375">
                  <a:extLst>
                    <a:ext uri="{9D8B030D-6E8A-4147-A177-3AD203B41FA5}">
                      <a16:colId xmlns:a16="http://schemas.microsoft.com/office/drawing/2014/main" val="20002"/>
                    </a:ext>
                  </a:extLst>
                </a:gridCol>
                <a:gridCol w="1857375">
                  <a:extLst>
                    <a:ext uri="{9D8B030D-6E8A-4147-A177-3AD203B41FA5}">
                      <a16:colId xmlns:a16="http://schemas.microsoft.com/office/drawing/2014/main" val="20003"/>
                    </a:ext>
                  </a:extLst>
                </a:gridCol>
                <a:gridCol w="1866900">
                  <a:extLst>
                    <a:ext uri="{9D8B030D-6E8A-4147-A177-3AD203B41FA5}">
                      <a16:colId xmlns:a16="http://schemas.microsoft.com/office/drawing/2014/main" val="20004"/>
                    </a:ext>
                  </a:extLst>
                </a:gridCol>
                <a:gridCol w="1857375">
                  <a:extLst>
                    <a:ext uri="{9D8B030D-6E8A-4147-A177-3AD203B41FA5}">
                      <a16:colId xmlns:a16="http://schemas.microsoft.com/office/drawing/2014/main" val="20005"/>
                    </a:ext>
                  </a:extLst>
                </a:gridCol>
              </a:tblGrid>
              <a:tr h="228600">
                <a:tc>
                  <a:txBody>
                    <a:bodyPr/>
                    <a:lstStyle/>
                    <a:p>
                      <a:pPr>
                        <a:lnSpc>
                          <a:spcPct val="100000"/>
                        </a:lnSpc>
                      </a:pPr>
                      <a:endParaRPr sz="1100" dirty="0">
                        <a:latin typeface="Times New Roman"/>
                        <a:cs typeface="Times New Roman"/>
                      </a:endParaRPr>
                    </a:p>
                  </a:txBody>
                  <a:tcPr marL="0" marR="0" marT="0" marB="0">
                    <a:lnR w="9525">
                      <a:solidFill>
                        <a:srgbClr val="D9D9D9"/>
                      </a:solidFill>
                      <a:prstDash val="solid"/>
                    </a:lnR>
                    <a:lnB w="9525">
                      <a:solidFill>
                        <a:srgbClr val="D9D9D9"/>
                      </a:solidFill>
                      <a:prstDash val="solid"/>
                    </a:lnB>
                  </a:tcPr>
                </a:tc>
                <a:tc>
                  <a:txBody>
                    <a:bodyPr/>
                    <a:lstStyle/>
                    <a:p>
                      <a:pPr marL="3175" algn="ctr">
                        <a:lnSpc>
                          <a:spcPct val="100000"/>
                        </a:lnSpc>
                        <a:spcBef>
                          <a:spcPts val="114"/>
                        </a:spcBef>
                      </a:pPr>
                      <a:r>
                        <a:rPr sz="1200" spc="-20" dirty="0">
                          <a:solidFill>
                            <a:srgbClr val="585858"/>
                          </a:solidFill>
                          <a:latin typeface="Arial"/>
                          <a:cs typeface="Arial"/>
                        </a:rPr>
                        <a:t>2026</a:t>
                      </a:r>
                      <a:endParaRPr sz="1200">
                        <a:latin typeface="Arial"/>
                        <a:cs typeface="Arial"/>
                      </a:endParaRPr>
                    </a:p>
                  </a:txBody>
                  <a:tcPr marL="0" marR="0" marT="14604" marB="0">
                    <a:lnL w="9525">
                      <a:solidFill>
                        <a:srgbClr val="D9D9D9"/>
                      </a:solidFill>
                      <a:prstDash val="solid"/>
                    </a:lnL>
                    <a:lnR w="9525">
                      <a:solidFill>
                        <a:srgbClr val="D9D9D9"/>
                      </a:solidFill>
                      <a:prstDash val="solid"/>
                    </a:lnR>
                    <a:lnT w="28575">
                      <a:solidFill>
                        <a:srgbClr val="0004B3"/>
                      </a:solidFill>
                      <a:prstDash val="solid"/>
                    </a:lnT>
                    <a:lnB w="9525">
                      <a:solidFill>
                        <a:srgbClr val="D9D9D9"/>
                      </a:solidFill>
                      <a:prstDash val="solid"/>
                    </a:lnB>
                  </a:tcPr>
                </a:tc>
                <a:tc>
                  <a:txBody>
                    <a:bodyPr/>
                    <a:lstStyle/>
                    <a:p>
                      <a:pPr marL="4445" algn="ctr">
                        <a:lnSpc>
                          <a:spcPct val="100000"/>
                        </a:lnSpc>
                        <a:spcBef>
                          <a:spcPts val="114"/>
                        </a:spcBef>
                      </a:pPr>
                      <a:r>
                        <a:rPr sz="1200" spc="-20" dirty="0">
                          <a:solidFill>
                            <a:srgbClr val="585858"/>
                          </a:solidFill>
                          <a:latin typeface="Arial"/>
                          <a:cs typeface="Arial"/>
                        </a:rPr>
                        <a:t>2027</a:t>
                      </a:r>
                      <a:endParaRPr sz="1200">
                        <a:latin typeface="Arial"/>
                        <a:cs typeface="Arial"/>
                      </a:endParaRPr>
                    </a:p>
                  </a:txBody>
                  <a:tcPr marL="0" marR="0" marT="14604" marB="0">
                    <a:lnL w="9525">
                      <a:solidFill>
                        <a:srgbClr val="D9D9D9"/>
                      </a:solidFill>
                      <a:prstDash val="solid"/>
                    </a:lnL>
                    <a:lnR w="9525">
                      <a:solidFill>
                        <a:srgbClr val="D9D9D9"/>
                      </a:solidFill>
                      <a:prstDash val="solid"/>
                    </a:lnR>
                    <a:lnT w="28575">
                      <a:solidFill>
                        <a:srgbClr val="7A7DFF"/>
                      </a:solidFill>
                      <a:prstDash val="solid"/>
                    </a:lnT>
                    <a:lnB w="9525">
                      <a:solidFill>
                        <a:srgbClr val="D9D9D9"/>
                      </a:solidFill>
                      <a:prstDash val="solid"/>
                    </a:lnB>
                  </a:tcPr>
                </a:tc>
                <a:tc>
                  <a:txBody>
                    <a:bodyPr/>
                    <a:lstStyle/>
                    <a:p>
                      <a:pPr marL="15875" algn="ctr">
                        <a:lnSpc>
                          <a:spcPct val="100000"/>
                        </a:lnSpc>
                        <a:spcBef>
                          <a:spcPts val="114"/>
                        </a:spcBef>
                      </a:pPr>
                      <a:r>
                        <a:rPr sz="1200" spc="-20" dirty="0">
                          <a:solidFill>
                            <a:srgbClr val="585858"/>
                          </a:solidFill>
                          <a:latin typeface="Arial"/>
                          <a:cs typeface="Arial"/>
                        </a:rPr>
                        <a:t>2028</a:t>
                      </a:r>
                      <a:endParaRPr sz="1200">
                        <a:latin typeface="Arial"/>
                        <a:cs typeface="Arial"/>
                      </a:endParaRPr>
                    </a:p>
                  </a:txBody>
                  <a:tcPr marL="0" marR="0" marT="14604"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7145" algn="ctr">
                        <a:lnSpc>
                          <a:spcPct val="100000"/>
                        </a:lnSpc>
                        <a:spcBef>
                          <a:spcPts val="114"/>
                        </a:spcBef>
                      </a:pPr>
                      <a:r>
                        <a:rPr sz="1200" spc="-20" dirty="0">
                          <a:solidFill>
                            <a:srgbClr val="585858"/>
                          </a:solidFill>
                          <a:latin typeface="Arial"/>
                          <a:cs typeface="Arial"/>
                        </a:rPr>
                        <a:t>2029</a:t>
                      </a:r>
                      <a:endParaRPr sz="1200">
                        <a:latin typeface="Arial"/>
                        <a:cs typeface="Arial"/>
                      </a:endParaRPr>
                    </a:p>
                  </a:txBody>
                  <a:tcPr marL="0" marR="0" marT="14604"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9685" algn="ctr">
                        <a:lnSpc>
                          <a:spcPct val="100000"/>
                        </a:lnSpc>
                        <a:spcBef>
                          <a:spcPts val="114"/>
                        </a:spcBef>
                      </a:pPr>
                      <a:r>
                        <a:rPr sz="1200" spc="-20" dirty="0">
                          <a:solidFill>
                            <a:srgbClr val="585858"/>
                          </a:solidFill>
                          <a:latin typeface="Arial"/>
                          <a:cs typeface="Arial"/>
                        </a:rPr>
                        <a:t>2030</a:t>
                      </a:r>
                      <a:endParaRPr sz="1200">
                        <a:latin typeface="Arial"/>
                        <a:cs typeface="Arial"/>
                      </a:endParaRPr>
                    </a:p>
                  </a:txBody>
                  <a:tcPr marL="0" marR="0" marT="14604"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0"/>
                  </a:ext>
                </a:extLst>
              </a:tr>
              <a:tr h="228600">
                <a:tc>
                  <a:txBody>
                    <a:bodyPr/>
                    <a:lstStyle/>
                    <a:p>
                      <a:pPr marL="174625">
                        <a:lnSpc>
                          <a:spcPct val="100000"/>
                        </a:lnSpc>
                        <a:spcBef>
                          <a:spcPts val="85"/>
                        </a:spcBef>
                      </a:pPr>
                      <a:r>
                        <a:rPr sz="1200" spc="-10" dirty="0">
                          <a:solidFill>
                            <a:srgbClr val="585858"/>
                          </a:solidFill>
                          <a:latin typeface="Arial"/>
                          <a:cs typeface="Arial"/>
                        </a:rPr>
                        <a:t>Pessimistic</a:t>
                      </a:r>
                      <a:endParaRPr sz="1200" dirty="0">
                        <a:latin typeface="Arial"/>
                        <a:cs typeface="Arial"/>
                      </a:endParaRPr>
                    </a:p>
                  </a:txBody>
                  <a:tcPr marL="0" marR="0" marT="1079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270" algn="ctr">
                        <a:lnSpc>
                          <a:spcPct val="100000"/>
                        </a:lnSpc>
                        <a:spcBef>
                          <a:spcPts val="110"/>
                        </a:spcBef>
                      </a:pPr>
                      <a:r>
                        <a:rPr sz="1200" dirty="0">
                          <a:solidFill>
                            <a:srgbClr val="585858"/>
                          </a:solidFill>
                          <a:latin typeface="Arial"/>
                          <a:cs typeface="Arial"/>
                        </a:rPr>
                        <a:t>$</a:t>
                      </a:r>
                      <a:r>
                        <a:rPr sz="1200" spc="-35" dirty="0">
                          <a:solidFill>
                            <a:srgbClr val="585858"/>
                          </a:solidFill>
                          <a:latin typeface="Arial"/>
                          <a:cs typeface="Arial"/>
                        </a:rPr>
                        <a:t> </a:t>
                      </a:r>
                      <a:r>
                        <a:rPr sz="1200" spc="-20" dirty="0">
                          <a:solidFill>
                            <a:srgbClr val="585858"/>
                          </a:solidFill>
                          <a:latin typeface="Arial"/>
                          <a:cs typeface="Arial"/>
                        </a:rPr>
                        <a:t>0.00</a:t>
                      </a:r>
                      <a:endParaRPr sz="1200">
                        <a:latin typeface="Arial"/>
                        <a:cs typeface="Arial"/>
                      </a:endParaRPr>
                    </a:p>
                  </a:txBody>
                  <a:tcPr marL="0" marR="0" marT="139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3175" algn="ctr">
                        <a:lnSpc>
                          <a:spcPct val="100000"/>
                        </a:lnSpc>
                        <a:spcBef>
                          <a:spcPts val="110"/>
                        </a:spcBef>
                      </a:pPr>
                      <a:r>
                        <a:rPr sz="1200" dirty="0">
                          <a:solidFill>
                            <a:srgbClr val="585858"/>
                          </a:solidFill>
                          <a:latin typeface="Arial"/>
                          <a:cs typeface="Arial"/>
                        </a:rPr>
                        <a:t>$</a:t>
                      </a:r>
                      <a:r>
                        <a:rPr sz="1200" spc="-35" dirty="0">
                          <a:solidFill>
                            <a:srgbClr val="585858"/>
                          </a:solidFill>
                          <a:latin typeface="Arial"/>
                          <a:cs typeface="Arial"/>
                        </a:rPr>
                        <a:t> </a:t>
                      </a:r>
                      <a:r>
                        <a:rPr sz="1200" spc="-20" dirty="0">
                          <a:solidFill>
                            <a:srgbClr val="585858"/>
                          </a:solidFill>
                          <a:latin typeface="Arial"/>
                          <a:cs typeface="Arial"/>
                        </a:rPr>
                        <a:t>5.21</a:t>
                      </a:r>
                      <a:endParaRPr sz="1200">
                        <a:latin typeface="Arial"/>
                        <a:cs typeface="Arial"/>
                      </a:endParaRPr>
                    </a:p>
                  </a:txBody>
                  <a:tcPr marL="0" marR="0" marT="139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5240" algn="ctr">
                        <a:lnSpc>
                          <a:spcPct val="100000"/>
                        </a:lnSpc>
                        <a:spcBef>
                          <a:spcPts val="110"/>
                        </a:spcBef>
                      </a:pPr>
                      <a:r>
                        <a:rPr sz="1200" dirty="0">
                          <a:solidFill>
                            <a:srgbClr val="585858"/>
                          </a:solidFill>
                          <a:latin typeface="Arial"/>
                          <a:cs typeface="Arial"/>
                        </a:rPr>
                        <a:t>$</a:t>
                      </a:r>
                      <a:r>
                        <a:rPr sz="1200" spc="-25" dirty="0">
                          <a:solidFill>
                            <a:srgbClr val="585858"/>
                          </a:solidFill>
                          <a:latin typeface="Arial"/>
                          <a:cs typeface="Arial"/>
                        </a:rPr>
                        <a:t> </a:t>
                      </a:r>
                      <a:r>
                        <a:rPr sz="1200" spc="-10" dirty="0">
                          <a:solidFill>
                            <a:srgbClr val="585858"/>
                          </a:solidFill>
                          <a:latin typeface="Arial"/>
                          <a:cs typeface="Arial"/>
                        </a:rPr>
                        <a:t>19.30</a:t>
                      </a:r>
                      <a:endParaRPr sz="1200">
                        <a:latin typeface="Arial"/>
                        <a:cs typeface="Arial"/>
                      </a:endParaRPr>
                    </a:p>
                  </a:txBody>
                  <a:tcPr marL="0" marR="0" marT="139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5875" algn="ctr">
                        <a:lnSpc>
                          <a:spcPct val="100000"/>
                        </a:lnSpc>
                        <a:spcBef>
                          <a:spcPts val="110"/>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33.90</a:t>
                      </a:r>
                      <a:endParaRPr sz="1200">
                        <a:latin typeface="Arial"/>
                        <a:cs typeface="Arial"/>
                      </a:endParaRPr>
                    </a:p>
                  </a:txBody>
                  <a:tcPr marL="0" marR="0" marT="139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8415" algn="ctr">
                        <a:lnSpc>
                          <a:spcPct val="100000"/>
                        </a:lnSpc>
                        <a:spcBef>
                          <a:spcPts val="110"/>
                        </a:spcBef>
                      </a:pPr>
                      <a:r>
                        <a:rPr sz="1200" dirty="0">
                          <a:solidFill>
                            <a:srgbClr val="585858"/>
                          </a:solidFill>
                          <a:latin typeface="Arial"/>
                          <a:cs typeface="Arial"/>
                        </a:rPr>
                        <a:t>$</a:t>
                      </a:r>
                      <a:r>
                        <a:rPr sz="1200" spc="-25" dirty="0">
                          <a:solidFill>
                            <a:srgbClr val="585858"/>
                          </a:solidFill>
                          <a:latin typeface="Arial"/>
                          <a:cs typeface="Arial"/>
                        </a:rPr>
                        <a:t> </a:t>
                      </a:r>
                      <a:r>
                        <a:rPr sz="1200" spc="-10" dirty="0">
                          <a:solidFill>
                            <a:srgbClr val="585858"/>
                          </a:solidFill>
                          <a:latin typeface="Arial"/>
                          <a:cs typeface="Arial"/>
                        </a:rPr>
                        <a:t>46.98</a:t>
                      </a:r>
                      <a:endParaRPr sz="1200">
                        <a:latin typeface="Arial"/>
                        <a:cs typeface="Arial"/>
                      </a:endParaRPr>
                    </a:p>
                  </a:txBody>
                  <a:tcPr marL="0" marR="0" marT="1397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1"/>
                  </a:ext>
                </a:extLst>
              </a:tr>
              <a:tr h="227965">
                <a:tc>
                  <a:txBody>
                    <a:bodyPr/>
                    <a:lstStyle/>
                    <a:p>
                      <a:pPr marL="174625">
                        <a:lnSpc>
                          <a:spcPct val="100000"/>
                        </a:lnSpc>
                        <a:spcBef>
                          <a:spcPts val="65"/>
                        </a:spcBef>
                      </a:pPr>
                      <a:r>
                        <a:rPr sz="1200" spc="-10" dirty="0">
                          <a:solidFill>
                            <a:srgbClr val="585858"/>
                          </a:solidFill>
                          <a:latin typeface="Arial"/>
                          <a:cs typeface="Arial"/>
                        </a:rPr>
                        <a:t>Optimal</a:t>
                      </a:r>
                      <a:endParaRPr sz="120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270" algn="ctr">
                        <a:lnSpc>
                          <a:spcPct val="100000"/>
                        </a:lnSpc>
                        <a:spcBef>
                          <a:spcPts val="90"/>
                        </a:spcBef>
                      </a:pPr>
                      <a:r>
                        <a:rPr sz="1200" dirty="0">
                          <a:solidFill>
                            <a:srgbClr val="585858"/>
                          </a:solidFill>
                          <a:latin typeface="Arial"/>
                          <a:cs typeface="Arial"/>
                        </a:rPr>
                        <a:t>$</a:t>
                      </a:r>
                      <a:r>
                        <a:rPr sz="1200" spc="-35" dirty="0">
                          <a:solidFill>
                            <a:srgbClr val="585858"/>
                          </a:solidFill>
                          <a:latin typeface="Arial"/>
                          <a:cs typeface="Arial"/>
                        </a:rPr>
                        <a:t> </a:t>
                      </a:r>
                      <a:r>
                        <a:rPr sz="1200" spc="-20" dirty="0">
                          <a:solidFill>
                            <a:srgbClr val="585858"/>
                          </a:solidFill>
                          <a:latin typeface="Arial"/>
                          <a:cs typeface="Arial"/>
                        </a:rPr>
                        <a:t>5.17</a:t>
                      </a:r>
                      <a:endParaRPr sz="1200" dirty="0">
                        <a:latin typeface="Arial"/>
                        <a:cs typeface="Arial"/>
                      </a:endParaRPr>
                    </a:p>
                  </a:txBody>
                  <a:tcPr marL="0" marR="0" marT="1143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3175" algn="ctr">
                        <a:lnSpc>
                          <a:spcPct val="100000"/>
                        </a:lnSpc>
                        <a:spcBef>
                          <a:spcPts val="90"/>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30.79</a:t>
                      </a:r>
                      <a:endParaRPr sz="1200">
                        <a:latin typeface="Arial"/>
                        <a:cs typeface="Arial"/>
                      </a:endParaRPr>
                    </a:p>
                  </a:txBody>
                  <a:tcPr marL="0" marR="0" marT="1143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5240" algn="ctr">
                        <a:lnSpc>
                          <a:spcPct val="100000"/>
                        </a:lnSpc>
                        <a:spcBef>
                          <a:spcPts val="90"/>
                        </a:spcBef>
                      </a:pPr>
                      <a:r>
                        <a:rPr sz="1200" dirty="0">
                          <a:solidFill>
                            <a:srgbClr val="585858"/>
                          </a:solidFill>
                          <a:latin typeface="Arial"/>
                          <a:cs typeface="Arial"/>
                        </a:rPr>
                        <a:t>$</a:t>
                      </a:r>
                      <a:r>
                        <a:rPr sz="1200" spc="-25" dirty="0">
                          <a:solidFill>
                            <a:srgbClr val="585858"/>
                          </a:solidFill>
                          <a:latin typeface="Arial"/>
                          <a:cs typeface="Arial"/>
                        </a:rPr>
                        <a:t> </a:t>
                      </a:r>
                      <a:r>
                        <a:rPr sz="1200" spc="-10" dirty="0">
                          <a:solidFill>
                            <a:srgbClr val="585858"/>
                          </a:solidFill>
                          <a:latin typeface="Arial"/>
                          <a:cs typeface="Arial"/>
                        </a:rPr>
                        <a:t>49.35</a:t>
                      </a:r>
                      <a:endParaRPr sz="1200">
                        <a:latin typeface="Arial"/>
                        <a:cs typeface="Arial"/>
                      </a:endParaRPr>
                    </a:p>
                  </a:txBody>
                  <a:tcPr marL="0" marR="0" marT="1143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7145" algn="ctr">
                        <a:lnSpc>
                          <a:spcPct val="100000"/>
                        </a:lnSpc>
                        <a:spcBef>
                          <a:spcPts val="90"/>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110.52</a:t>
                      </a:r>
                      <a:endParaRPr sz="1200">
                        <a:latin typeface="Arial"/>
                        <a:cs typeface="Arial"/>
                      </a:endParaRPr>
                    </a:p>
                  </a:txBody>
                  <a:tcPr marL="0" marR="0" marT="1143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7780" algn="ctr">
                        <a:lnSpc>
                          <a:spcPct val="100000"/>
                        </a:lnSpc>
                        <a:spcBef>
                          <a:spcPts val="90"/>
                        </a:spcBef>
                      </a:pPr>
                      <a:r>
                        <a:rPr sz="1200" dirty="0">
                          <a:solidFill>
                            <a:srgbClr val="585858"/>
                          </a:solidFill>
                          <a:latin typeface="Arial"/>
                          <a:cs typeface="Arial"/>
                        </a:rPr>
                        <a:t>$</a:t>
                      </a:r>
                      <a:r>
                        <a:rPr sz="1200" spc="-35" dirty="0">
                          <a:solidFill>
                            <a:srgbClr val="585858"/>
                          </a:solidFill>
                          <a:latin typeface="Arial"/>
                          <a:cs typeface="Arial"/>
                        </a:rPr>
                        <a:t> </a:t>
                      </a:r>
                      <a:r>
                        <a:rPr sz="1200" spc="-10" dirty="0">
                          <a:solidFill>
                            <a:srgbClr val="585858"/>
                          </a:solidFill>
                          <a:latin typeface="Arial"/>
                          <a:cs typeface="Arial"/>
                        </a:rPr>
                        <a:t>140.35</a:t>
                      </a:r>
                      <a:endParaRPr sz="1200">
                        <a:latin typeface="Arial"/>
                        <a:cs typeface="Arial"/>
                      </a:endParaRPr>
                    </a:p>
                  </a:txBody>
                  <a:tcPr marL="0" marR="0" marT="1143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219075">
                <a:tc>
                  <a:txBody>
                    <a:bodyPr/>
                    <a:lstStyle/>
                    <a:p>
                      <a:pPr marL="174625">
                        <a:lnSpc>
                          <a:spcPct val="100000"/>
                        </a:lnSpc>
                        <a:spcBef>
                          <a:spcPts val="40"/>
                        </a:spcBef>
                      </a:pPr>
                      <a:r>
                        <a:rPr sz="1200" spc="-10" dirty="0">
                          <a:solidFill>
                            <a:srgbClr val="585858"/>
                          </a:solidFill>
                          <a:latin typeface="Arial"/>
                          <a:cs typeface="Arial"/>
                        </a:rPr>
                        <a:t>Optimistic</a:t>
                      </a:r>
                      <a:endParaRPr sz="1200">
                        <a:latin typeface="Arial"/>
                        <a:cs typeface="Arial"/>
                      </a:endParaRPr>
                    </a:p>
                  </a:txBody>
                  <a:tcPr marL="0" marR="0" marT="508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905" algn="ctr">
                        <a:lnSpc>
                          <a:spcPct val="100000"/>
                        </a:lnSpc>
                        <a:spcBef>
                          <a:spcPts val="65"/>
                        </a:spcBef>
                      </a:pPr>
                      <a:r>
                        <a:rPr sz="1200" dirty="0">
                          <a:solidFill>
                            <a:srgbClr val="585858"/>
                          </a:solidFill>
                          <a:latin typeface="Arial"/>
                          <a:cs typeface="Arial"/>
                        </a:rPr>
                        <a:t>$</a:t>
                      </a:r>
                      <a:r>
                        <a:rPr sz="1200" spc="-30" dirty="0">
                          <a:solidFill>
                            <a:srgbClr val="585858"/>
                          </a:solidFill>
                          <a:latin typeface="Arial"/>
                          <a:cs typeface="Arial"/>
                        </a:rPr>
                        <a:t> </a:t>
                      </a:r>
                      <a:r>
                        <a:rPr sz="1200" spc="-20" dirty="0">
                          <a:solidFill>
                            <a:srgbClr val="585858"/>
                          </a:solidFill>
                          <a:latin typeface="Arial"/>
                          <a:cs typeface="Arial"/>
                        </a:rPr>
                        <a:t>5.17</a:t>
                      </a:r>
                      <a:endParaRPr sz="120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3810" algn="ctr">
                        <a:lnSpc>
                          <a:spcPct val="100000"/>
                        </a:lnSpc>
                        <a:spcBef>
                          <a:spcPts val="65"/>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30.79</a:t>
                      </a:r>
                      <a:endParaRPr sz="120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5240" algn="ctr">
                        <a:lnSpc>
                          <a:spcPct val="100000"/>
                        </a:lnSpc>
                        <a:spcBef>
                          <a:spcPts val="65"/>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190.26</a:t>
                      </a:r>
                      <a:endParaRPr sz="1200" dirty="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7780" algn="ctr">
                        <a:lnSpc>
                          <a:spcPct val="100000"/>
                        </a:lnSpc>
                        <a:spcBef>
                          <a:spcPts val="65"/>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324.98</a:t>
                      </a:r>
                      <a:endParaRPr sz="120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8415" algn="ctr">
                        <a:lnSpc>
                          <a:spcPct val="100000"/>
                        </a:lnSpc>
                        <a:spcBef>
                          <a:spcPts val="65"/>
                        </a:spcBef>
                      </a:pPr>
                      <a:r>
                        <a:rPr sz="1200" dirty="0">
                          <a:solidFill>
                            <a:srgbClr val="585858"/>
                          </a:solidFill>
                          <a:latin typeface="Arial"/>
                          <a:cs typeface="Arial"/>
                        </a:rPr>
                        <a:t>$</a:t>
                      </a:r>
                      <a:r>
                        <a:rPr sz="1200" spc="-30" dirty="0">
                          <a:solidFill>
                            <a:srgbClr val="585858"/>
                          </a:solidFill>
                          <a:latin typeface="Arial"/>
                          <a:cs typeface="Arial"/>
                        </a:rPr>
                        <a:t> </a:t>
                      </a:r>
                      <a:r>
                        <a:rPr sz="1200" spc="-10" dirty="0">
                          <a:solidFill>
                            <a:srgbClr val="585858"/>
                          </a:solidFill>
                          <a:latin typeface="Arial"/>
                          <a:cs typeface="Arial"/>
                        </a:rPr>
                        <a:t>626.86</a:t>
                      </a:r>
                      <a:endParaRPr sz="1200" dirty="0">
                        <a:latin typeface="Arial"/>
                        <a:cs typeface="Arial"/>
                      </a:endParaRPr>
                    </a:p>
                  </a:txBody>
                  <a:tcPr marL="0" marR="0" marT="825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bl>
          </a:graphicData>
        </a:graphic>
      </p:graphicFrame>
      <p:sp>
        <p:nvSpPr>
          <p:cNvPr id="19" name="object 19"/>
          <p:cNvSpPr/>
          <p:nvPr/>
        </p:nvSpPr>
        <p:spPr>
          <a:xfrm>
            <a:off x="1047750" y="5324475"/>
            <a:ext cx="85725" cy="85725"/>
          </a:xfrm>
          <a:custGeom>
            <a:avLst/>
            <a:gdLst/>
            <a:ahLst/>
            <a:cxnLst/>
            <a:rect l="l" t="t" r="r" b="b"/>
            <a:pathLst>
              <a:path w="85725" h="85725">
                <a:moveTo>
                  <a:pt x="85725" y="0"/>
                </a:moveTo>
                <a:lnTo>
                  <a:pt x="0" y="0"/>
                </a:lnTo>
                <a:lnTo>
                  <a:pt x="0" y="85725"/>
                </a:lnTo>
                <a:lnTo>
                  <a:pt x="85725" y="85725"/>
                </a:lnTo>
                <a:lnTo>
                  <a:pt x="85725" y="0"/>
                </a:lnTo>
                <a:close/>
              </a:path>
            </a:pathLst>
          </a:custGeom>
          <a:solidFill>
            <a:srgbClr val="7A7DFF"/>
          </a:solidFill>
        </p:spPr>
        <p:txBody>
          <a:bodyPr wrap="square" lIns="0" tIns="0" rIns="0" bIns="0" rtlCol="0"/>
          <a:lstStyle/>
          <a:p>
            <a:endParaRPr/>
          </a:p>
        </p:txBody>
      </p:sp>
      <p:sp>
        <p:nvSpPr>
          <p:cNvPr id="20" name="object 20"/>
          <p:cNvSpPr/>
          <p:nvPr/>
        </p:nvSpPr>
        <p:spPr>
          <a:xfrm>
            <a:off x="1047750" y="5553075"/>
            <a:ext cx="85725" cy="76200"/>
          </a:xfrm>
          <a:custGeom>
            <a:avLst/>
            <a:gdLst/>
            <a:ahLst/>
            <a:cxnLst/>
            <a:rect l="l" t="t" r="r" b="b"/>
            <a:pathLst>
              <a:path w="85725" h="76200">
                <a:moveTo>
                  <a:pt x="85725" y="0"/>
                </a:moveTo>
                <a:lnTo>
                  <a:pt x="0" y="0"/>
                </a:lnTo>
                <a:lnTo>
                  <a:pt x="0" y="76200"/>
                </a:lnTo>
                <a:lnTo>
                  <a:pt x="85725" y="76200"/>
                </a:lnTo>
                <a:lnTo>
                  <a:pt x="85725" y="0"/>
                </a:lnTo>
                <a:close/>
              </a:path>
            </a:pathLst>
          </a:custGeom>
          <a:solidFill>
            <a:srgbClr val="A4A4A4"/>
          </a:solidFill>
        </p:spPr>
        <p:txBody>
          <a:bodyPr wrap="square" lIns="0" tIns="0" rIns="0" bIns="0" rtlCol="0"/>
          <a:lstStyle/>
          <a:p>
            <a:endParaRPr/>
          </a:p>
        </p:txBody>
      </p:sp>
      <p:sp>
        <p:nvSpPr>
          <p:cNvPr id="21" name="object 21"/>
          <p:cNvSpPr/>
          <p:nvPr/>
        </p:nvSpPr>
        <p:spPr>
          <a:xfrm>
            <a:off x="1047750" y="5772150"/>
            <a:ext cx="85725" cy="85725"/>
          </a:xfrm>
          <a:custGeom>
            <a:avLst/>
            <a:gdLst/>
            <a:ahLst/>
            <a:cxnLst/>
            <a:rect l="l" t="t" r="r" b="b"/>
            <a:pathLst>
              <a:path w="85725" h="85725">
                <a:moveTo>
                  <a:pt x="85725" y="0"/>
                </a:moveTo>
                <a:lnTo>
                  <a:pt x="0" y="0"/>
                </a:lnTo>
                <a:lnTo>
                  <a:pt x="0" y="85725"/>
                </a:lnTo>
                <a:lnTo>
                  <a:pt x="85725" y="85725"/>
                </a:lnTo>
                <a:lnTo>
                  <a:pt x="85725" y="0"/>
                </a:lnTo>
                <a:close/>
              </a:path>
            </a:pathLst>
          </a:custGeom>
          <a:solidFill>
            <a:srgbClr val="0004B3"/>
          </a:solidFill>
        </p:spPr>
        <p:txBody>
          <a:bodyPr wrap="square" lIns="0" tIns="0" rIns="0" bIns="0" rtlCol="0"/>
          <a:lstStyle/>
          <a:p>
            <a:endParaRPr/>
          </a:p>
        </p:txBody>
      </p:sp>
      <p:sp>
        <p:nvSpPr>
          <p:cNvPr id="22" name="object 22"/>
          <p:cNvSpPr txBox="1"/>
          <p:nvPr/>
        </p:nvSpPr>
        <p:spPr>
          <a:xfrm>
            <a:off x="1283969" y="1204023"/>
            <a:ext cx="579755" cy="4039567"/>
          </a:xfrm>
          <a:prstGeom prst="rect">
            <a:avLst/>
          </a:prstGeom>
        </p:spPr>
        <p:txBody>
          <a:bodyPr vert="horz" wrap="square" lIns="0" tIns="12700" rIns="0" bIns="0" rtlCol="0">
            <a:spAutoFit/>
          </a:bodyPr>
          <a:lstStyle/>
          <a:p>
            <a:pPr marR="5080" algn="r">
              <a:lnSpc>
                <a:spcPct val="100000"/>
              </a:lnSpc>
              <a:spcBef>
                <a:spcPts val="100"/>
              </a:spcBef>
            </a:pPr>
            <a:r>
              <a:rPr sz="1200" spc="-10" dirty="0">
                <a:solidFill>
                  <a:srgbClr val="585858"/>
                </a:solidFill>
                <a:latin typeface="Arial"/>
                <a:cs typeface="Arial"/>
              </a:rPr>
              <a:t>$700.00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$600.00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$500.00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$400.00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$300.00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$200.00</a:t>
            </a:r>
            <a:endParaRPr sz="1200">
              <a:latin typeface="Arial"/>
              <a:cs typeface="Arial"/>
            </a:endParaRPr>
          </a:p>
          <a:p>
            <a:pPr>
              <a:lnSpc>
                <a:spcPct val="100000"/>
              </a:lnSpc>
              <a:spcBef>
                <a:spcPts val="1350"/>
              </a:spcBef>
            </a:pPr>
            <a:endParaRPr sz="1200">
              <a:latin typeface="Arial"/>
              <a:cs typeface="Arial"/>
            </a:endParaRPr>
          </a:p>
          <a:p>
            <a:pPr marR="5080" algn="r">
              <a:lnSpc>
                <a:spcPct val="100000"/>
              </a:lnSpc>
            </a:pPr>
            <a:r>
              <a:rPr sz="1200" spc="-10" dirty="0">
                <a:solidFill>
                  <a:srgbClr val="585858"/>
                </a:solidFill>
                <a:latin typeface="Arial"/>
                <a:cs typeface="Arial"/>
              </a:rPr>
              <a:t>$100.00</a:t>
            </a:r>
            <a:endParaRPr sz="1200">
              <a:latin typeface="Arial"/>
              <a:cs typeface="Arial"/>
            </a:endParaRPr>
          </a:p>
          <a:p>
            <a:pPr>
              <a:lnSpc>
                <a:spcPct val="100000"/>
              </a:lnSpc>
              <a:spcBef>
                <a:spcPts val="1350"/>
              </a:spcBef>
            </a:pPr>
            <a:endParaRPr sz="1200">
              <a:latin typeface="Arial"/>
              <a:cs typeface="Arial"/>
            </a:endParaRPr>
          </a:p>
          <a:p>
            <a:pPr marR="6350" algn="r">
              <a:lnSpc>
                <a:spcPct val="100000"/>
              </a:lnSpc>
            </a:pPr>
            <a:r>
              <a:rPr sz="1200" spc="-10" dirty="0">
                <a:solidFill>
                  <a:srgbClr val="585858"/>
                </a:solidFill>
                <a:latin typeface="Arial"/>
                <a:cs typeface="Arial"/>
              </a:rPr>
              <a:t>$0.00</a:t>
            </a:r>
            <a:endParaRPr sz="1200">
              <a:latin typeface="Arial"/>
              <a:cs typeface="Arial"/>
            </a:endParaRPr>
          </a:p>
        </p:txBody>
      </p:sp>
      <p:grpSp>
        <p:nvGrpSpPr>
          <p:cNvPr id="23" name="object 23"/>
          <p:cNvGrpSpPr/>
          <p:nvPr/>
        </p:nvGrpSpPr>
        <p:grpSpPr>
          <a:xfrm>
            <a:off x="9525" y="6343650"/>
            <a:ext cx="12182475" cy="519430"/>
            <a:chOff x="9525" y="6343650"/>
            <a:chExt cx="12182475" cy="519430"/>
          </a:xfrm>
        </p:grpSpPr>
        <p:sp>
          <p:nvSpPr>
            <p:cNvPr id="24" name="object 24"/>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25" name="object 25"/>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26" name="object 26"/>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022" y="-17701"/>
            <a:ext cx="11208214" cy="1398523"/>
          </a:xfrm>
          <a:prstGeom prst="rect">
            <a:avLst/>
          </a:prstGeom>
        </p:spPr>
        <p:txBody>
          <a:bodyPr vert="horz" wrap="square" lIns="0" tIns="287718" rIns="0" bIns="0" rtlCol="0">
            <a:spAutoFit/>
          </a:bodyPr>
          <a:lstStyle/>
          <a:p>
            <a:pPr marL="1948814" algn="ctr">
              <a:lnSpc>
                <a:spcPct val="100000"/>
              </a:lnSpc>
              <a:spcBef>
                <a:spcPts val="125"/>
              </a:spcBef>
            </a:pPr>
            <a:r>
              <a:rPr lang="pl-PL" sz="3600" spc="-185" dirty="0"/>
              <a:t>Equity </a:t>
            </a:r>
            <a:r>
              <a:rPr lang="pl-PL" sz="3600" spc="-185" dirty="0" err="1"/>
              <a:t>funding</a:t>
            </a:r>
            <a:r>
              <a:rPr lang="pl-PL" sz="3600" spc="-185" dirty="0"/>
              <a:t> - 30M USD</a:t>
            </a:r>
            <a:br>
              <a:rPr lang="pl-PL" sz="3600" spc="-185" dirty="0"/>
            </a:br>
            <a:r>
              <a:rPr lang="en-US" sz="3600" spc="-110" dirty="0"/>
              <a:t>Use</a:t>
            </a:r>
            <a:r>
              <a:rPr lang="en-US" sz="3600" spc="-90" dirty="0"/>
              <a:t> </a:t>
            </a:r>
            <a:r>
              <a:rPr lang="en-US" sz="3600" dirty="0"/>
              <a:t>of</a:t>
            </a:r>
            <a:r>
              <a:rPr lang="en-US" sz="3600" spc="-165" dirty="0"/>
              <a:t> </a:t>
            </a:r>
            <a:r>
              <a:rPr lang="en-US" sz="3600" spc="-85" dirty="0"/>
              <a:t>funds</a:t>
            </a:r>
            <a:r>
              <a:rPr lang="en-US" sz="3600" spc="-100" dirty="0"/>
              <a:t> </a:t>
            </a:r>
            <a:r>
              <a:rPr lang="en-US" sz="3600" dirty="0"/>
              <a:t>(in</a:t>
            </a:r>
            <a:r>
              <a:rPr lang="en-US" sz="3600" spc="-100" dirty="0"/>
              <a:t> </a:t>
            </a:r>
            <a:r>
              <a:rPr lang="en-US" sz="3600" spc="-75" dirty="0"/>
              <a:t>millions </a:t>
            </a:r>
            <a:r>
              <a:rPr lang="en-US" sz="3600" spc="-125" dirty="0"/>
              <a:t>USD)</a:t>
            </a:r>
            <a:endParaRPr sz="3600" spc="65" dirty="0"/>
          </a:p>
        </p:txBody>
      </p:sp>
      <p:grpSp>
        <p:nvGrpSpPr>
          <p:cNvPr id="4" name="object 4"/>
          <p:cNvGrpSpPr/>
          <p:nvPr/>
        </p:nvGrpSpPr>
        <p:grpSpPr>
          <a:xfrm>
            <a:off x="7600950" y="1390650"/>
            <a:ext cx="4057650" cy="3876675"/>
            <a:chOff x="7600950" y="1390650"/>
            <a:chExt cx="4057650" cy="3876675"/>
          </a:xfrm>
        </p:grpSpPr>
        <p:pic>
          <p:nvPicPr>
            <p:cNvPr id="5" name="object 5"/>
            <p:cNvPicPr/>
            <p:nvPr/>
          </p:nvPicPr>
          <p:blipFill>
            <a:blip r:embed="rId2" cstate="print"/>
            <a:stretch>
              <a:fillRect/>
            </a:stretch>
          </p:blipFill>
          <p:spPr>
            <a:xfrm>
              <a:off x="9381515" y="1390650"/>
              <a:ext cx="2211019" cy="2249424"/>
            </a:xfrm>
            <a:prstGeom prst="rect">
              <a:avLst/>
            </a:prstGeom>
          </p:spPr>
        </p:pic>
        <p:pic>
          <p:nvPicPr>
            <p:cNvPr id="6" name="object 6"/>
            <p:cNvPicPr/>
            <p:nvPr/>
          </p:nvPicPr>
          <p:blipFill>
            <a:blip r:embed="rId3" cstate="print"/>
            <a:stretch>
              <a:fillRect/>
            </a:stretch>
          </p:blipFill>
          <p:spPr>
            <a:xfrm>
              <a:off x="9115425" y="2905125"/>
              <a:ext cx="2543175" cy="2362200"/>
            </a:xfrm>
            <a:prstGeom prst="rect">
              <a:avLst/>
            </a:prstGeom>
          </p:spPr>
        </p:pic>
        <p:pic>
          <p:nvPicPr>
            <p:cNvPr id="7" name="object 7"/>
            <p:cNvPicPr/>
            <p:nvPr/>
          </p:nvPicPr>
          <p:blipFill>
            <a:blip r:embed="rId4" cstate="print"/>
            <a:stretch>
              <a:fillRect/>
            </a:stretch>
          </p:blipFill>
          <p:spPr>
            <a:xfrm>
              <a:off x="7972425" y="2905125"/>
              <a:ext cx="1990725" cy="2352675"/>
            </a:xfrm>
            <a:prstGeom prst="rect">
              <a:avLst/>
            </a:prstGeom>
          </p:spPr>
        </p:pic>
        <p:pic>
          <p:nvPicPr>
            <p:cNvPr id="8" name="object 8"/>
            <p:cNvPicPr/>
            <p:nvPr/>
          </p:nvPicPr>
          <p:blipFill>
            <a:blip r:embed="rId5" cstate="print"/>
            <a:stretch>
              <a:fillRect/>
            </a:stretch>
          </p:blipFill>
          <p:spPr>
            <a:xfrm>
              <a:off x="7600950" y="2362200"/>
              <a:ext cx="2362200" cy="2257425"/>
            </a:xfrm>
            <a:prstGeom prst="rect">
              <a:avLst/>
            </a:prstGeom>
          </p:spPr>
        </p:pic>
        <p:pic>
          <p:nvPicPr>
            <p:cNvPr id="9" name="object 9"/>
            <p:cNvPicPr/>
            <p:nvPr/>
          </p:nvPicPr>
          <p:blipFill>
            <a:blip r:embed="rId6" cstate="print"/>
            <a:stretch>
              <a:fillRect/>
            </a:stretch>
          </p:blipFill>
          <p:spPr>
            <a:xfrm>
              <a:off x="7696200" y="1543050"/>
              <a:ext cx="2266950" cy="2019300"/>
            </a:xfrm>
            <a:prstGeom prst="rect">
              <a:avLst/>
            </a:prstGeom>
          </p:spPr>
        </p:pic>
        <p:pic>
          <p:nvPicPr>
            <p:cNvPr id="10" name="object 10"/>
            <p:cNvPicPr/>
            <p:nvPr/>
          </p:nvPicPr>
          <p:blipFill>
            <a:blip r:embed="rId7" cstate="print"/>
            <a:stretch>
              <a:fillRect/>
            </a:stretch>
          </p:blipFill>
          <p:spPr>
            <a:xfrm>
              <a:off x="8286750" y="1419225"/>
              <a:ext cx="1676400" cy="2143125"/>
            </a:xfrm>
            <a:prstGeom prst="rect">
              <a:avLst/>
            </a:prstGeom>
          </p:spPr>
        </p:pic>
        <p:pic>
          <p:nvPicPr>
            <p:cNvPr id="11" name="object 11"/>
            <p:cNvPicPr/>
            <p:nvPr/>
          </p:nvPicPr>
          <p:blipFill>
            <a:blip r:embed="rId8" cstate="print"/>
            <a:stretch>
              <a:fillRect/>
            </a:stretch>
          </p:blipFill>
          <p:spPr>
            <a:xfrm>
              <a:off x="8467725" y="1390650"/>
              <a:ext cx="1495425" cy="2171700"/>
            </a:xfrm>
            <a:prstGeom prst="rect">
              <a:avLst/>
            </a:prstGeom>
          </p:spPr>
        </p:pic>
        <p:pic>
          <p:nvPicPr>
            <p:cNvPr id="12" name="object 12"/>
            <p:cNvPicPr/>
            <p:nvPr/>
          </p:nvPicPr>
          <p:blipFill>
            <a:blip r:embed="rId9" cstate="print"/>
            <a:stretch>
              <a:fillRect/>
            </a:stretch>
          </p:blipFill>
          <p:spPr>
            <a:xfrm>
              <a:off x="8867775" y="1390650"/>
              <a:ext cx="1095375" cy="2171700"/>
            </a:xfrm>
            <a:prstGeom prst="rect">
              <a:avLst/>
            </a:prstGeom>
          </p:spPr>
        </p:pic>
        <p:sp>
          <p:nvSpPr>
            <p:cNvPr id="13" name="object 13"/>
            <p:cNvSpPr/>
            <p:nvPr/>
          </p:nvSpPr>
          <p:spPr>
            <a:xfrm>
              <a:off x="9642094" y="1534921"/>
              <a:ext cx="1704975" cy="1878330"/>
            </a:xfrm>
            <a:custGeom>
              <a:avLst/>
              <a:gdLst/>
              <a:ahLst/>
              <a:cxnLst/>
              <a:rect l="l" t="t" r="r" b="b"/>
              <a:pathLst>
                <a:path w="1704975" h="1878329">
                  <a:moveTo>
                    <a:pt x="0" y="0"/>
                  </a:moveTo>
                  <a:lnTo>
                    <a:pt x="0" y="1704593"/>
                  </a:lnTo>
                  <a:lnTo>
                    <a:pt x="1695703" y="1878329"/>
                  </a:lnTo>
                  <a:lnTo>
                    <a:pt x="1699611" y="1835021"/>
                  </a:lnTo>
                  <a:lnTo>
                    <a:pt x="1702387" y="1791604"/>
                  </a:lnTo>
                  <a:lnTo>
                    <a:pt x="1704044" y="1748117"/>
                  </a:lnTo>
                  <a:lnTo>
                    <a:pt x="1704594" y="1704593"/>
                  </a:lnTo>
                  <a:lnTo>
                    <a:pt x="1703916" y="1656060"/>
                  </a:lnTo>
                  <a:lnTo>
                    <a:pt x="1701895" y="1607862"/>
                  </a:lnTo>
                  <a:lnTo>
                    <a:pt x="1698549" y="1560018"/>
                  </a:lnTo>
                  <a:lnTo>
                    <a:pt x="1693896" y="1512547"/>
                  </a:lnTo>
                  <a:lnTo>
                    <a:pt x="1687954" y="1465465"/>
                  </a:lnTo>
                  <a:lnTo>
                    <a:pt x="1680741" y="1418791"/>
                  </a:lnTo>
                  <a:lnTo>
                    <a:pt x="1672274" y="1372543"/>
                  </a:lnTo>
                  <a:lnTo>
                    <a:pt x="1662572" y="1326739"/>
                  </a:lnTo>
                  <a:lnTo>
                    <a:pt x="1651653" y="1281397"/>
                  </a:lnTo>
                  <a:lnTo>
                    <a:pt x="1639534" y="1236535"/>
                  </a:lnTo>
                  <a:lnTo>
                    <a:pt x="1626234" y="1192171"/>
                  </a:lnTo>
                  <a:lnTo>
                    <a:pt x="1611771" y="1148322"/>
                  </a:lnTo>
                  <a:lnTo>
                    <a:pt x="1596163" y="1105008"/>
                  </a:lnTo>
                  <a:lnTo>
                    <a:pt x="1579427" y="1062245"/>
                  </a:lnTo>
                  <a:lnTo>
                    <a:pt x="1561582" y="1020052"/>
                  </a:lnTo>
                  <a:lnTo>
                    <a:pt x="1542646" y="978447"/>
                  </a:lnTo>
                  <a:lnTo>
                    <a:pt x="1522636" y="937447"/>
                  </a:lnTo>
                  <a:lnTo>
                    <a:pt x="1501571" y="897072"/>
                  </a:lnTo>
                  <a:lnTo>
                    <a:pt x="1479468" y="857338"/>
                  </a:lnTo>
                  <a:lnTo>
                    <a:pt x="1456346" y="818264"/>
                  </a:lnTo>
                  <a:lnTo>
                    <a:pt x="1432222" y="779867"/>
                  </a:lnTo>
                  <a:lnTo>
                    <a:pt x="1407115" y="742167"/>
                  </a:lnTo>
                  <a:lnTo>
                    <a:pt x="1381043" y="705180"/>
                  </a:lnTo>
                  <a:lnTo>
                    <a:pt x="1354023" y="668924"/>
                  </a:lnTo>
                  <a:lnTo>
                    <a:pt x="1326074" y="633419"/>
                  </a:lnTo>
                  <a:lnTo>
                    <a:pt x="1297213" y="598681"/>
                  </a:lnTo>
                  <a:lnTo>
                    <a:pt x="1267458" y="564728"/>
                  </a:lnTo>
                  <a:lnTo>
                    <a:pt x="1236828" y="531580"/>
                  </a:lnTo>
                  <a:lnTo>
                    <a:pt x="1205341" y="499252"/>
                  </a:lnTo>
                  <a:lnTo>
                    <a:pt x="1173013" y="467765"/>
                  </a:lnTo>
                  <a:lnTo>
                    <a:pt x="1139865" y="437135"/>
                  </a:lnTo>
                  <a:lnTo>
                    <a:pt x="1105912" y="407380"/>
                  </a:lnTo>
                  <a:lnTo>
                    <a:pt x="1071174" y="378519"/>
                  </a:lnTo>
                  <a:lnTo>
                    <a:pt x="1035669" y="350570"/>
                  </a:lnTo>
                  <a:lnTo>
                    <a:pt x="999413" y="323550"/>
                  </a:lnTo>
                  <a:lnTo>
                    <a:pt x="962426" y="297478"/>
                  </a:lnTo>
                  <a:lnTo>
                    <a:pt x="924726" y="272371"/>
                  </a:lnTo>
                  <a:lnTo>
                    <a:pt x="886329" y="248247"/>
                  </a:lnTo>
                  <a:lnTo>
                    <a:pt x="847255" y="225125"/>
                  </a:lnTo>
                  <a:lnTo>
                    <a:pt x="807521" y="203022"/>
                  </a:lnTo>
                  <a:lnTo>
                    <a:pt x="767146" y="181957"/>
                  </a:lnTo>
                  <a:lnTo>
                    <a:pt x="726146" y="161947"/>
                  </a:lnTo>
                  <a:lnTo>
                    <a:pt x="684541" y="143011"/>
                  </a:lnTo>
                  <a:lnTo>
                    <a:pt x="642348" y="125166"/>
                  </a:lnTo>
                  <a:lnTo>
                    <a:pt x="599585" y="108430"/>
                  </a:lnTo>
                  <a:lnTo>
                    <a:pt x="556271" y="92822"/>
                  </a:lnTo>
                  <a:lnTo>
                    <a:pt x="512422" y="78359"/>
                  </a:lnTo>
                  <a:lnTo>
                    <a:pt x="468058" y="65059"/>
                  </a:lnTo>
                  <a:lnTo>
                    <a:pt x="423196" y="52940"/>
                  </a:lnTo>
                  <a:lnTo>
                    <a:pt x="377854" y="42021"/>
                  </a:lnTo>
                  <a:lnTo>
                    <a:pt x="332050" y="32319"/>
                  </a:lnTo>
                  <a:lnTo>
                    <a:pt x="285802" y="23852"/>
                  </a:lnTo>
                  <a:lnTo>
                    <a:pt x="239128" y="16639"/>
                  </a:lnTo>
                  <a:lnTo>
                    <a:pt x="192046" y="10697"/>
                  </a:lnTo>
                  <a:lnTo>
                    <a:pt x="144575" y="6044"/>
                  </a:lnTo>
                  <a:lnTo>
                    <a:pt x="96731" y="2698"/>
                  </a:lnTo>
                  <a:lnTo>
                    <a:pt x="48533" y="677"/>
                  </a:lnTo>
                  <a:lnTo>
                    <a:pt x="0" y="0"/>
                  </a:lnTo>
                  <a:close/>
                </a:path>
              </a:pathLst>
            </a:custGeom>
            <a:solidFill>
              <a:srgbClr val="00017B"/>
            </a:solidFill>
          </p:spPr>
          <p:txBody>
            <a:bodyPr wrap="square" lIns="0" tIns="0" rIns="0" bIns="0" rtlCol="0"/>
            <a:lstStyle/>
            <a:p>
              <a:endParaRPr dirty="0"/>
            </a:p>
          </p:txBody>
        </p:sp>
        <p:sp>
          <p:nvSpPr>
            <p:cNvPr id="14" name="object 14"/>
            <p:cNvSpPr/>
            <p:nvPr/>
          </p:nvSpPr>
          <p:spPr>
            <a:xfrm>
              <a:off x="9453498" y="3239516"/>
              <a:ext cx="1884680" cy="1704975"/>
            </a:xfrm>
            <a:custGeom>
              <a:avLst/>
              <a:gdLst/>
              <a:ahLst/>
              <a:cxnLst/>
              <a:rect l="l" t="t" r="r" b="b"/>
              <a:pathLst>
                <a:path w="1884679" h="1704975">
                  <a:moveTo>
                    <a:pt x="188595" y="0"/>
                  </a:moveTo>
                  <a:lnTo>
                    <a:pt x="0" y="1694180"/>
                  </a:lnTo>
                  <a:lnTo>
                    <a:pt x="63079" y="1699979"/>
                  </a:lnTo>
                  <a:lnTo>
                    <a:pt x="111230" y="1702884"/>
                  </a:lnTo>
                  <a:lnTo>
                    <a:pt x="159163" y="1704435"/>
                  </a:lnTo>
                  <a:lnTo>
                    <a:pt x="206860" y="1704647"/>
                  </a:lnTo>
                  <a:lnTo>
                    <a:pt x="254301" y="1703537"/>
                  </a:lnTo>
                  <a:lnTo>
                    <a:pt x="301466" y="1701121"/>
                  </a:lnTo>
                  <a:lnTo>
                    <a:pt x="348335" y="1697415"/>
                  </a:lnTo>
                  <a:lnTo>
                    <a:pt x="394889" y="1692435"/>
                  </a:lnTo>
                  <a:lnTo>
                    <a:pt x="441107" y="1686196"/>
                  </a:lnTo>
                  <a:lnTo>
                    <a:pt x="486971" y="1678716"/>
                  </a:lnTo>
                  <a:lnTo>
                    <a:pt x="532459" y="1670009"/>
                  </a:lnTo>
                  <a:lnTo>
                    <a:pt x="577554" y="1660093"/>
                  </a:lnTo>
                  <a:lnTo>
                    <a:pt x="622234" y="1648983"/>
                  </a:lnTo>
                  <a:lnTo>
                    <a:pt x="666480" y="1636695"/>
                  </a:lnTo>
                  <a:lnTo>
                    <a:pt x="710273" y="1623245"/>
                  </a:lnTo>
                  <a:lnTo>
                    <a:pt x="753593" y="1608650"/>
                  </a:lnTo>
                  <a:lnTo>
                    <a:pt x="796419" y="1592925"/>
                  </a:lnTo>
                  <a:lnTo>
                    <a:pt x="838733" y="1576086"/>
                  </a:lnTo>
                  <a:lnTo>
                    <a:pt x="880514" y="1558150"/>
                  </a:lnTo>
                  <a:lnTo>
                    <a:pt x="921743" y="1539132"/>
                  </a:lnTo>
                  <a:lnTo>
                    <a:pt x="962400" y="1519049"/>
                  </a:lnTo>
                  <a:lnTo>
                    <a:pt x="1002465" y="1497917"/>
                  </a:lnTo>
                  <a:lnTo>
                    <a:pt x="1041919" y="1475752"/>
                  </a:lnTo>
                  <a:lnTo>
                    <a:pt x="1080742" y="1452569"/>
                  </a:lnTo>
                  <a:lnTo>
                    <a:pt x="1118914" y="1428385"/>
                  </a:lnTo>
                  <a:lnTo>
                    <a:pt x="1156415" y="1403216"/>
                  </a:lnTo>
                  <a:lnTo>
                    <a:pt x="1193226" y="1377078"/>
                  </a:lnTo>
                  <a:lnTo>
                    <a:pt x="1229326" y="1349986"/>
                  </a:lnTo>
                  <a:lnTo>
                    <a:pt x="1264697" y="1321958"/>
                  </a:lnTo>
                  <a:lnTo>
                    <a:pt x="1299319" y="1293009"/>
                  </a:lnTo>
                  <a:lnTo>
                    <a:pt x="1333171" y="1263155"/>
                  </a:lnTo>
                  <a:lnTo>
                    <a:pt x="1366234" y="1232413"/>
                  </a:lnTo>
                  <a:lnTo>
                    <a:pt x="1398488" y="1200797"/>
                  </a:lnTo>
                  <a:lnTo>
                    <a:pt x="1429914" y="1168325"/>
                  </a:lnTo>
                  <a:lnTo>
                    <a:pt x="1460492" y="1135013"/>
                  </a:lnTo>
                  <a:lnTo>
                    <a:pt x="1490202" y="1100875"/>
                  </a:lnTo>
                  <a:lnTo>
                    <a:pt x="1519024" y="1065930"/>
                  </a:lnTo>
                  <a:lnTo>
                    <a:pt x="1546939" y="1030191"/>
                  </a:lnTo>
                  <a:lnTo>
                    <a:pt x="1573926" y="993677"/>
                  </a:lnTo>
                  <a:lnTo>
                    <a:pt x="1599967" y="956402"/>
                  </a:lnTo>
                  <a:lnTo>
                    <a:pt x="1625041" y="918382"/>
                  </a:lnTo>
                  <a:lnTo>
                    <a:pt x="1649129" y="879635"/>
                  </a:lnTo>
                  <a:lnTo>
                    <a:pt x="1672211" y="840175"/>
                  </a:lnTo>
                  <a:lnTo>
                    <a:pt x="1694267" y="800019"/>
                  </a:lnTo>
                  <a:lnTo>
                    <a:pt x="1715278" y="759184"/>
                  </a:lnTo>
                  <a:lnTo>
                    <a:pt x="1735223" y="717684"/>
                  </a:lnTo>
                  <a:lnTo>
                    <a:pt x="1754084" y="675536"/>
                  </a:lnTo>
                  <a:lnTo>
                    <a:pt x="1771839" y="632756"/>
                  </a:lnTo>
                  <a:lnTo>
                    <a:pt x="1788471" y="589360"/>
                  </a:lnTo>
                  <a:lnTo>
                    <a:pt x="1803958" y="545365"/>
                  </a:lnTo>
                  <a:lnTo>
                    <a:pt x="1818281" y="500786"/>
                  </a:lnTo>
                  <a:lnTo>
                    <a:pt x="1831421" y="455639"/>
                  </a:lnTo>
                  <a:lnTo>
                    <a:pt x="1843357" y="409940"/>
                  </a:lnTo>
                  <a:lnTo>
                    <a:pt x="1854071" y="363706"/>
                  </a:lnTo>
                  <a:lnTo>
                    <a:pt x="1863541" y="316953"/>
                  </a:lnTo>
                  <a:lnTo>
                    <a:pt x="1871749" y="269696"/>
                  </a:lnTo>
                  <a:lnTo>
                    <a:pt x="1878675" y="221951"/>
                  </a:lnTo>
                  <a:lnTo>
                    <a:pt x="1884299" y="173736"/>
                  </a:lnTo>
                  <a:lnTo>
                    <a:pt x="188595" y="0"/>
                  </a:lnTo>
                  <a:close/>
                </a:path>
              </a:pathLst>
            </a:custGeom>
            <a:solidFill>
              <a:srgbClr val="00038F"/>
            </a:solidFill>
          </p:spPr>
          <p:txBody>
            <a:bodyPr wrap="square" lIns="0" tIns="0" rIns="0" bIns="0" rtlCol="0"/>
            <a:lstStyle/>
            <a:p>
              <a:endParaRPr/>
            </a:p>
          </p:txBody>
        </p:sp>
        <p:sp>
          <p:nvSpPr>
            <p:cNvPr id="15" name="object 15"/>
            <p:cNvSpPr/>
            <p:nvPr/>
          </p:nvSpPr>
          <p:spPr>
            <a:xfrm>
              <a:off x="8301736" y="3239516"/>
              <a:ext cx="1340485" cy="1694180"/>
            </a:xfrm>
            <a:custGeom>
              <a:avLst/>
              <a:gdLst/>
              <a:ahLst/>
              <a:cxnLst/>
              <a:rect l="l" t="t" r="r" b="b"/>
              <a:pathLst>
                <a:path w="1340484" h="1694179">
                  <a:moveTo>
                    <a:pt x="1340358" y="0"/>
                  </a:moveTo>
                  <a:lnTo>
                    <a:pt x="0" y="1053211"/>
                  </a:lnTo>
                  <a:lnTo>
                    <a:pt x="31923" y="1092614"/>
                  </a:lnTo>
                  <a:lnTo>
                    <a:pt x="64908" y="1130945"/>
                  </a:lnTo>
                  <a:lnTo>
                    <a:pt x="98927" y="1168187"/>
                  </a:lnTo>
                  <a:lnTo>
                    <a:pt x="133951" y="1204325"/>
                  </a:lnTo>
                  <a:lnTo>
                    <a:pt x="169952" y="1239342"/>
                  </a:lnTo>
                  <a:lnTo>
                    <a:pt x="206902" y="1273224"/>
                  </a:lnTo>
                  <a:lnTo>
                    <a:pt x="244772" y="1305953"/>
                  </a:lnTo>
                  <a:lnTo>
                    <a:pt x="283533" y="1337515"/>
                  </a:lnTo>
                  <a:lnTo>
                    <a:pt x="323158" y="1367893"/>
                  </a:lnTo>
                  <a:lnTo>
                    <a:pt x="363618" y="1397071"/>
                  </a:lnTo>
                  <a:lnTo>
                    <a:pt x="404885" y="1425034"/>
                  </a:lnTo>
                  <a:lnTo>
                    <a:pt x="446931" y="1451765"/>
                  </a:lnTo>
                  <a:lnTo>
                    <a:pt x="489726" y="1477250"/>
                  </a:lnTo>
                  <a:lnTo>
                    <a:pt x="533244" y="1501471"/>
                  </a:lnTo>
                  <a:lnTo>
                    <a:pt x="577455" y="1524413"/>
                  </a:lnTo>
                  <a:lnTo>
                    <a:pt x="622331" y="1546060"/>
                  </a:lnTo>
                  <a:lnTo>
                    <a:pt x="667844" y="1566396"/>
                  </a:lnTo>
                  <a:lnTo>
                    <a:pt x="713965" y="1585406"/>
                  </a:lnTo>
                  <a:lnTo>
                    <a:pt x="760667" y="1603074"/>
                  </a:lnTo>
                  <a:lnTo>
                    <a:pt x="807920" y="1619383"/>
                  </a:lnTo>
                  <a:lnTo>
                    <a:pt x="855697" y="1634318"/>
                  </a:lnTo>
                  <a:lnTo>
                    <a:pt x="903969" y="1647863"/>
                  </a:lnTo>
                  <a:lnTo>
                    <a:pt x="952707" y="1660001"/>
                  </a:lnTo>
                  <a:lnTo>
                    <a:pt x="1001884" y="1670718"/>
                  </a:lnTo>
                  <a:lnTo>
                    <a:pt x="1051471" y="1679998"/>
                  </a:lnTo>
                  <a:lnTo>
                    <a:pt x="1101440" y="1687823"/>
                  </a:lnTo>
                  <a:lnTo>
                    <a:pt x="1151763" y="1694180"/>
                  </a:lnTo>
                  <a:lnTo>
                    <a:pt x="1340358" y="0"/>
                  </a:lnTo>
                  <a:close/>
                </a:path>
              </a:pathLst>
            </a:custGeom>
            <a:solidFill>
              <a:srgbClr val="00049E"/>
            </a:solidFill>
          </p:spPr>
          <p:txBody>
            <a:bodyPr wrap="square" lIns="0" tIns="0" rIns="0" bIns="0" rtlCol="0"/>
            <a:lstStyle/>
            <a:p>
              <a:endParaRPr/>
            </a:p>
          </p:txBody>
        </p:sp>
        <p:sp>
          <p:nvSpPr>
            <p:cNvPr id="16" name="object 16"/>
            <p:cNvSpPr/>
            <p:nvPr/>
          </p:nvSpPr>
          <p:spPr>
            <a:xfrm>
              <a:off x="7937454" y="2695321"/>
              <a:ext cx="1704975" cy="1597660"/>
            </a:xfrm>
            <a:custGeom>
              <a:avLst/>
              <a:gdLst/>
              <a:ahLst/>
              <a:cxnLst/>
              <a:rect l="l" t="t" r="r" b="b"/>
              <a:pathLst>
                <a:path w="1704975" h="1597660">
                  <a:moveTo>
                    <a:pt x="89072" y="0"/>
                  </a:moveTo>
                  <a:lnTo>
                    <a:pt x="74045" y="46831"/>
                  </a:lnTo>
                  <a:lnTo>
                    <a:pt x="60418" y="93907"/>
                  </a:lnTo>
                  <a:lnTo>
                    <a:pt x="48187" y="141199"/>
                  </a:lnTo>
                  <a:lnTo>
                    <a:pt x="37347" y="188678"/>
                  </a:lnTo>
                  <a:lnTo>
                    <a:pt x="27893" y="236316"/>
                  </a:lnTo>
                  <a:lnTo>
                    <a:pt x="19820" y="284084"/>
                  </a:lnTo>
                  <a:lnTo>
                    <a:pt x="13123" y="331953"/>
                  </a:lnTo>
                  <a:lnTo>
                    <a:pt x="7798" y="379895"/>
                  </a:lnTo>
                  <a:lnTo>
                    <a:pt x="3839" y="427882"/>
                  </a:lnTo>
                  <a:lnTo>
                    <a:pt x="1241" y="475884"/>
                  </a:lnTo>
                  <a:lnTo>
                    <a:pt x="0" y="523874"/>
                  </a:lnTo>
                  <a:lnTo>
                    <a:pt x="110" y="571822"/>
                  </a:lnTo>
                  <a:lnTo>
                    <a:pt x="1566" y="619700"/>
                  </a:lnTo>
                  <a:lnTo>
                    <a:pt x="4364" y="667479"/>
                  </a:lnTo>
                  <a:lnTo>
                    <a:pt x="8499" y="715131"/>
                  </a:lnTo>
                  <a:lnTo>
                    <a:pt x="13966" y="762627"/>
                  </a:lnTo>
                  <a:lnTo>
                    <a:pt x="20759" y="809939"/>
                  </a:lnTo>
                  <a:lnTo>
                    <a:pt x="28874" y="857037"/>
                  </a:lnTo>
                  <a:lnTo>
                    <a:pt x="38306" y="903894"/>
                  </a:lnTo>
                  <a:lnTo>
                    <a:pt x="49050" y="950481"/>
                  </a:lnTo>
                  <a:lnTo>
                    <a:pt x="61101" y="996769"/>
                  </a:lnTo>
                  <a:lnTo>
                    <a:pt x="74454" y="1042729"/>
                  </a:lnTo>
                  <a:lnTo>
                    <a:pt x="89104" y="1088333"/>
                  </a:lnTo>
                  <a:lnTo>
                    <a:pt x="105046" y="1133553"/>
                  </a:lnTo>
                  <a:lnTo>
                    <a:pt x="122276" y="1178360"/>
                  </a:lnTo>
                  <a:lnTo>
                    <a:pt x="140787" y="1222724"/>
                  </a:lnTo>
                  <a:lnTo>
                    <a:pt x="160577" y="1266618"/>
                  </a:lnTo>
                  <a:lnTo>
                    <a:pt x="181638" y="1310014"/>
                  </a:lnTo>
                  <a:lnTo>
                    <a:pt x="203967" y="1352881"/>
                  </a:lnTo>
                  <a:lnTo>
                    <a:pt x="227559" y="1395193"/>
                  </a:lnTo>
                  <a:lnTo>
                    <a:pt x="252408" y="1436919"/>
                  </a:lnTo>
                  <a:lnTo>
                    <a:pt x="278510" y="1478032"/>
                  </a:lnTo>
                  <a:lnTo>
                    <a:pt x="305859" y="1518504"/>
                  </a:lnTo>
                  <a:lnTo>
                    <a:pt x="334451" y="1558304"/>
                  </a:lnTo>
                  <a:lnTo>
                    <a:pt x="364281" y="1597405"/>
                  </a:lnTo>
                  <a:lnTo>
                    <a:pt x="1704639" y="544194"/>
                  </a:lnTo>
                  <a:lnTo>
                    <a:pt x="89072" y="0"/>
                  </a:lnTo>
                  <a:close/>
                </a:path>
              </a:pathLst>
            </a:custGeom>
            <a:solidFill>
              <a:srgbClr val="0004AC"/>
            </a:solidFill>
          </p:spPr>
          <p:txBody>
            <a:bodyPr wrap="square" lIns="0" tIns="0" rIns="0" bIns="0" rtlCol="0"/>
            <a:lstStyle/>
            <a:p>
              <a:endParaRPr/>
            </a:p>
          </p:txBody>
        </p:sp>
        <p:sp>
          <p:nvSpPr>
            <p:cNvPr id="17" name="object 17"/>
            <p:cNvSpPr/>
            <p:nvPr/>
          </p:nvSpPr>
          <p:spPr>
            <a:xfrm>
              <a:off x="8026526" y="1872995"/>
              <a:ext cx="1616075" cy="1366520"/>
            </a:xfrm>
            <a:custGeom>
              <a:avLst/>
              <a:gdLst/>
              <a:ahLst/>
              <a:cxnLst/>
              <a:rect l="l" t="t" r="r" b="b"/>
              <a:pathLst>
                <a:path w="1616075" h="1366520">
                  <a:moveTo>
                    <a:pt x="596392" y="0"/>
                  </a:moveTo>
                  <a:lnTo>
                    <a:pt x="557190" y="30129"/>
                  </a:lnTo>
                  <a:lnTo>
                    <a:pt x="518956" y="61319"/>
                  </a:lnTo>
                  <a:lnTo>
                    <a:pt x="481706" y="93544"/>
                  </a:lnTo>
                  <a:lnTo>
                    <a:pt x="445458" y="126779"/>
                  </a:lnTo>
                  <a:lnTo>
                    <a:pt x="410231" y="161001"/>
                  </a:lnTo>
                  <a:lnTo>
                    <a:pt x="376042" y="196183"/>
                  </a:lnTo>
                  <a:lnTo>
                    <a:pt x="342909" y="232301"/>
                  </a:lnTo>
                  <a:lnTo>
                    <a:pt x="310850" y="269331"/>
                  </a:lnTo>
                  <a:lnTo>
                    <a:pt x="279884" y="307247"/>
                  </a:lnTo>
                  <a:lnTo>
                    <a:pt x="250027" y="346024"/>
                  </a:lnTo>
                  <a:lnTo>
                    <a:pt x="221299" y="385638"/>
                  </a:lnTo>
                  <a:lnTo>
                    <a:pt x="193716" y="426063"/>
                  </a:lnTo>
                  <a:lnTo>
                    <a:pt x="167298" y="467276"/>
                  </a:lnTo>
                  <a:lnTo>
                    <a:pt x="142061" y="509251"/>
                  </a:lnTo>
                  <a:lnTo>
                    <a:pt x="118024" y="551963"/>
                  </a:lnTo>
                  <a:lnTo>
                    <a:pt x="95204" y="595387"/>
                  </a:lnTo>
                  <a:lnTo>
                    <a:pt x="73620" y="639499"/>
                  </a:lnTo>
                  <a:lnTo>
                    <a:pt x="53290" y="684273"/>
                  </a:lnTo>
                  <a:lnTo>
                    <a:pt x="34231" y="729686"/>
                  </a:lnTo>
                  <a:lnTo>
                    <a:pt x="16462" y="775711"/>
                  </a:lnTo>
                  <a:lnTo>
                    <a:pt x="0" y="822325"/>
                  </a:lnTo>
                  <a:lnTo>
                    <a:pt x="1615567" y="1366519"/>
                  </a:lnTo>
                  <a:lnTo>
                    <a:pt x="596392" y="0"/>
                  </a:lnTo>
                  <a:close/>
                </a:path>
              </a:pathLst>
            </a:custGeom>
            <a:solidFill>
              <a:srgbClr val="4A4BB9"/>
            </a:solidFill>
          </p:spPr>
          <p:txBody>
            <a:bodyPr wrap="square" lIns="0" tIns="0" rIns="0" bIns="0" rtlCol="0"/>
            <a:lstStyle/>
            <a:p>
              <a:endParaRPr/>
            </a:p>
          </p:txBody>
        </p:sp>
        <p:sp>
          <p:nvSpPr>
            <p:cNvPr id="18" name="object 18"/>
            <p:cNvSpPr/>
            <p:nvPr/>
          </p:nvSpPr>
          <p:spPr>
            <a:xfrm>
              <a:off x="8622919" y="1756156"/>
              <a:ext cx="1019175" cy="1483360"/>
            </a:xfrm>
            <a:custGeom>
              <a:avLst/>
              <a:gdLst/>
              <a:ahLst/>
              <a:cxnLst/>
              <a:rect l="l" t="t" r="r" b="b"/>
              <a:pathLst>
                <a:path w="1019175" h="1483360">
                  <a:moveTo>
                    <a:pt x="179324" y="0"/>
                  </a:moveTo>
                  <a:lnTo>
                    <a:pt x="133105" y="27096"/>
                  </a:lnTo>
                  <a:lnTo>
                    <a:pt x="87804" y="55610"/>
                  </a:lnTo>
                  <a:lnTo>
                    <a:pt x="43432" y="85528"/>
                  </a:lnTo>
                  <a:lnTo>
                    <a:pt x="0" y="116840"/>
                  </a:lnTo>
                  <a:lnTo>
                    <a:pt x="1019175" y="1483360"/>
                  </a:lnTo>
                  <a:lnTo>
                    <a:pt x="179324" y="0"/>
                  </a:lnTo>
                  <a:close/>
                </a:path>
              </a:pathLst>
            </a:custGeom>
            <a:solidFill>
              <a:srgbClr val="8484C7"/>
            </a:solidFill>
          </p:spPr>
          <p:txBody>
            <a:bodyPr wrap="square" lIns="0" tIns="0" rIns="0" bIns="0" rtlCol="0"/>
            <a:lstStyle/>
            <a:p>
              <a:endParaRPr/>
            </a:p>
          </p:txBody>
        </p:sp>
        <p:sp>
          <p:nvSpPr>
            <p:cNvPr id="19" name="object 19"/>
            <p:cNvSpPr/>
            <p:nvPr/>
          </p:nvSpPr>
          <p:spPr>
            <a:xfrm>
              <a:off x="8802242" y="1593850"/>
              <a:ext cx="840105" cy="1645920"/>
            </a:xfrm>
            <a:custGeom>
              <a:avLst/>
              <a:gdLst/>
              <a:ahLst/>
              <a:cxnLst/>
              <a:rect l="l" t="t" r="r" b="b"/>
              <a:pathLst>
                <a:path w="840104" h="1645920">
                  <a:moveTo>
                    <a:pt x="395224" y="0"/>
                  </a:moveTo>
                  <a:lnTo>
                    <a:pt x="343706" y="14803"/>
                  </a:lnTo>
                  <a:lnTo>
                    <a:pt x="292715" y="31200"/>
                  </a:lnTo>
                  <a:lnTo>
                    <a:pt x="242289" y="49178"/>
                  </a:lnTo>
                  <a:lnTo>
                    <a:pt x="192468" y="68722"/>
                  </a:lnTo>
                  <a:lnTo>
                    <a:pt x="143290" y="89821"/>
                  </a:lnTo>
                  <a:lnTo>
                    <a:pt x="94793" y="112460"/>
                  </a:lnTo>
                  <a:lnTo>
                    <a:pt x="47017" y="136626"/>
                  </a:lnTo>
                  <a:lnTo>
                    <a:pt x="0" y="162305"/>
                  </a:lnTo>
                  <a:lnTo>
                    <a:pt x="839851" y="1645665"/>
                  </a:lnTo>
                  <a:lnTo>
                    <a:pt x="395224" y="0"/>
                  </a:lnTo>
                  <a:close/>
                </a:path>
              </a:pathLst>
            </a:custGeom>
            <a:solidFill>
              <a:srgbClr val="A6A6D3"/>
            </a:solidFill>
          </p:spPr>
          <p:txBody>
            <a:bodyPr wrap="square" lIns="0" tIns="0" rIns="0" bIns="0" rtlCol="0"/>
            <a:lstStyle/>
            <a:p>
              <a:endParaRPr/>
            </a:p>
          </p:txBody>
        </p:sp>
        <p:sp>
          <p:nvSpPr>
            <p:cNvPr id="20" name="object 20"/>
            <p:cNvSpPr/>
            <p:nvPr/>
          </p:nvSpPr>
          <p:spPr>
            <a:xfrm>
              <a:off x="9197466" y="1534921"/>
              <a:ext cx="445134" cy="1704975"/>
            </a:xfrm>
            <a:custGeom>
              <a:avLst/>
              <a:gdLst/>
              <a:ahLst/>
              <a:cxnLst/>
              <a:rect l="l" t="t" r="r" b="b"/>
              <a:pathLst>
                <a:path w="445134" h="1704975">
                  <a:moveTo>
                    <a:pt x="444626" y="0"/>
                  </a:moveTo>
                  <a:lnTo>
                    <a:pt x="394580" y="733"/>
                  </a:lnTo>
                  <a:lnTo>
                    <a:pt x="344621" y="2929"/>
                  </a:lnTo>
                  <a:lnTo>
                    <a:pt x="294781" y="6585"/>
                  </a:lnTo>
                  <a:lnTo>
                    <a:pt x="245091" y="11695"/>
                  </a:lnTo>
                  <a:lnTo>
                    <a:pt x="195584" y="18257"/>
                  </a:lnTo>
                  <a:lnTo>
                    <a:pt x="146289" y="26265"/>
                  </a:lnTo>
                  <a:lnTo>
                    <a:pt x="97240" y="35716"/>
                  </a:lnTo>
                  <a:lnTo>
                    <a:pt x="48466" y="46604"/>
                  </a:lnTo>
                  <a:lnTo>
                    <a:pt x="0" y="58927"/>
                  </a:lnTo>
                  <a:lnTo>
                    <a:pt x="444626" y="1704593"/>
                  </a:lnTo>
                  <a:lnTo>
                    <a:pt x="444626" y="0"/>
                  </a:lnTo>
                  <a:close/>
                </a:path>
              </a:pathLst>
            </a:custGeom>
            <a:solidFill>
              <a:srgbClr val="C2C2DF"/>
            </a:solidFill>
          </p:spPr>
          <p:txBody>
            <a:bodyPr wrap="square" lIns="0" tIns="0" rIns="0" bIns="0" rtlCol="0"/>
            <a:lstStyle/>
            <a:p>
              <a:endParaRPr/>
            </a:p>
          </p:txBody>
        </p:sp>
      </p:grpSp>
      <p:sp>
        <p:nvSpPr>
          <p:cNvPr id="21" name="object 21"/>
          <p:cNvSpPr txBox="1"/>
          <p:nvPr/>
        </p:nvSpPr>
        <p:spPr>
          <a:xfrm>
            <a:off x="10663935" y="2139569"/>
            <a:ext cx="231775" cy="162560"/>
          </a:xfrm>
          <a:prstGeom prst="rect">
            <a:avLst/>
          </a:prstGeom>
        </p:spPr>
        <p:txBody>
          <a:bodyPr vert="horz" wrap="square" lIns="0" tIns="12700" rIns="0" bIns="0" rtlCol="0">
            <a:spAutoFit/>
          </a:bodyPr>
          <a:lstStyle/>
          <a:p>
            <a:pPr>
              <a:lnSpc>
                <a:spcPct val="100000"/>
              </a:lnSpc>
              <a:spcBef>
                <a:spcPts val="100"/>
              </a:spcBef>
            </a:pPr>
            <a:r>
              <a:rPr sz="900" b="1" spc="-25" dirty="0">
                <a:solidFill>
                  <a:srgbClr val="FFFFFF"/>
                </a:solidFill>
                <a:latin typeface="Arial"/>
                <a:cs typeface="Arial"/>
              </a:rPr>
              <a:t>26%</a:t>
            </a:r>
            <a:endParaRPr sz="900" dirty="0">
              <a:latin typeface="Arial"/>
              <a:cs typeface="Arial"/>
            </a:endParaRPr>
          </a:p>
        </p:txBody>
      </p:sp>
      <p:sp>
        <p:nvSpPr>
          <p:cNvPr id="22" name="object 22"/>
          <p:cNvSpPr txBox="1"/>
          <p:nvPr/>
        </p:nvSpPr>
        <p:spPr>
          <a:xfrm>
            <a:off x="10502265" y="4344352"/>
            <a:ext cx="231775" cy="163195"/>
          </a:xfrm>
          <a:prstGeom prst="rect">
            <a:avLst/>
          </a:prstGeom>
        </p:spPr>
        <p:txBody>
          <a:bodyPr vert="horz" wrap="square" lIns="0" tIns="12700" rIns="0" bIns="0" rtlCol="0">
            <a:spAutoFit/>
          </a:bodyPr>
          <a:lstStyle/>
          <a:p>
            <a:pPr>
              <a:lnSpc>
                <a:spcPct val="100000"/>
              </a:lnSpc>
              <a:spcBef>
                <a:spcPts val="100"/>
              </a:spcBef>
            </a:pPr>
            <a:r>
              <a:rPr sz="900" b="1" spc="-25" dirty="0">
                <a:solidFill>
                  <a:srgbClr val="FFFFFF"/>
                </a:solidFill>
                <a:latin typeface="Arial"/>
                <a:cs typeface="Arial"/>
              </a:rPr>
              <a:t>25%</a:t>
            </a:r>
            <a:endParaRPr sz="900">
              <a:latin typeface="Arial"/>
              <a:cs typeface="Arial"/>
            </a:endParaRPr>
          </a:p>
        </p:txBody>
      </p:sp>
      <p:sp>
        <p:nvSpPr>
          <p:cNvPr id="23" name="object 23"/>
          <p:cNvSpPr txBox="1"/>
          <p:nvPr/>
        </p:nvSpPr>
        <p:spPr>
          <a:xfrm>
            <a:off x="8791575" y="4501578"/>
            <a:ext cx="231775" cy="163195"/>
          </a:xfrm>
          <a:prstGeom prst="rect">
            <a:avLst/>
          </a:prstGeom>
        </p:spPr>
        <p:txBody>
          <a:bodyPr vert="horz" wrap="square" lIns="0" tIns="12700" rIns="0" bIns="0" rtlCol="0">
            <a:spAutoFit/>
          </a:bodyPr>
          <a:lstStyle/>
          <a:p>
            <a:pPr>
              <a:lnSpc>
                <a:spcPct val="100000"/>
              </a:lnSpc>
              <a:spcBef>
                <a:spcPts val="100"/>
              </a:spcBef>
            </a:pPr>
            <a:r>
              <a:rPr sz="900" b="1" spc="-25" dirty="0">
                <a:solidFill>
                  <a:srgbClr val="FFFFFF"/>
                </a:solidFill>
                <a:latin typeface="Arial"/>
                <a:cs typeface="Arial"/>
              </a:rPr>
              <a:t>13%</a:t>
            </a:r>
            <a:endParaRPr sz="900">
              <a:latin typeface="Arial"/>
              <a:cs typeface="Arial"/>
            </a:endParaRPr>
          </a:p>
        </p:txBody>
      </p:sp>
      <p:sp>
        <p:nvSpPr>
          <p:cNvPr id="24" name="object 24"/>
          <p:cNvSpPr txBox="1"/>
          <p:nvPr/>
        </p:nvSpPr>
        <p:spPr>
          <a:xfrm>
            <a:off x="8068691" y="3407028"/>
            <a:ext cx="231775" cy="162560"/>
          </a:xfrm>
          <a:prstGeom prst="rect">
            <a:avLst/>
          </a:prstGeom>
        </p:spPr>
        <p:txBody>
          <a:bodyPr vert="horz" wrap="square" lIns="0" tIns="12700" rIns="0" bIns="0" rtlCol="0">
            <a:spAutoFit/>
          </a:bodyPr>
          <a:lstStyle/>
          <a:p>
            <a:pPr>
              <a:lnSpc>
                <a:spcPct val="100000"/>
              </a:lnSpc>
              <a:spcBef>
                <a:spcPts val="100"/>
              </a:spcBef>
            </a:pPr>
            <a:r>
              <a:rPr sz="900" b="1" spc="-25" dirty="0">
                <a:solidFill>
                  <a:srgbClr val="FFFFFF"/>
                </a:solidFill>
                <a:latin typeface="Arial"/>
                <a:cs typeface="Arial"/>
              </a:rPr>
              <a:t>16%</a:t>
            </a:r>
            <a:endParaRPr sz="900">
              <a:latin typeface="Arial"/>
              <a:cs typeface="Arial"/>
            </a:endParaRPr>
          </a:p>
        </p:txBody>
      </p:sp>
      <p:sp>
        <p:nvSpPr>
          <p:cNvPr id="25" name="object 25"/>
          <p:cNvSpPr txBox="1"/>
          <p:nvPr/>
        </p:nvSpPr>
        <p:spPr>
          <a:xfrm>
            <a:off x="8332469" y="2275522"/>
            <a:ext cx="233045" cy="163195"/>
          </a:xfrm>
          <a:prstGeom prst="rect">
            <a:avLst/>
          </a:prstGeom>
        </p:spPr>
        <p:txBody>
          <a:bodyPr vert="horz" wrap="square" lIns="0" tIns="12700" rIns="0" bIns="0" rtlCol="0">
            <a:spAutoFit/>
          </a:bodyPr>
          <a:lstStyle/>
          <a:p>
            <a:pPr>
              <a:lnSpc>
                <a:spcPct val="100000"/>
              </a:lnSpc>
              <a:spcBef>
                <a:spcPts val="100"/>
              </a:spcBef>
            </a:pPr>
            <a:r>
              <a:rPr sz="900" b="1" spc="-25" dirty="0">
                <a:solidFill>
                  <a:srgbClr val="FFFFFF"/>
                </a:solidFill>
                <a:latin typeface="Arial"/>
                <a:cs typeface="Arial"/>
              </a:rPr>
              <a:t>10%</a:t>
            </a:r>
            <a:endParaRPr sz="900">
              <a:latin typeface="Arial"/>
              <a:cs typeface="Arial"/>
            </a:endParaRPr>
          </a:p>
        </p:txBody>
      </p:sp>
      <p:sp>
        <p:nvSpPr>
          <p:cNvPr id="26" name="object 26"/>
          <p:cNvSpPr txBox="1"/>
          <p:nvPr/>
        </p:nvSpPr>
        <p:spPr>
          <a:xfrm>
            <a:off x="8734043" y="1611629"/>
            <a:ext cx="801370" cy="415290"/>
          </a:xfrm>
          <a:prstGeom prst="rect">
            <a:avLst/>
          </a:prstGeom>
        </p:spPr>
        <p:txBody>
          <a:bodyPr vert="horz" wrap="square" lIns="0" tIns="12700" rIns="0" bIns="0" rtlCol="0">
            <a:spAutoFit/>
          </a:bodyPr>
          <a:lstStyle/>
          <a:p>
            <a:pPr marL="635000">
              <a:lnSpc>
                <a:spcPts val="969"/>
              </a:lnSpc>
              <a:spcBef>
                <a:spcPts val="100"/>
              </a:spcBef>
            </a:pPr>
            <a:r>
              <a:rPr sz="900" b="1" spc="-25" dirty="0">
                <a:solidFill>
                  <a:srgbClr val="FFFFFF"/>
                </a:solidFill>
                <a:latin typeface="Arial"/>
                <a:cs typeface="Arial"/>
              </a:rPr>
              <a:t>4%</a:t>
            </a:r>
            <a:endParaRPr sz="900" dirty="0">
              <a:latin typeface="Arial"/>
              <a:cs typeface="Arial"/>
            </a:endParaRPr>
          </a:p>
          <a:p>
            <a:pPr marL="252095">
              <a:lnSpc>
                <a:spcPts val="969"/>
              </a:lnSpc>
            </a:pPr>
            <a:r>
              <a:rPr sz="900" b="1" spc="-25" dirty="0">
                <a:solidFill>
                  <a:srgbClr val="FFFFFF"/>
                </a:solidFill>
                <a:latin typeface="Arial"/>
                <a:cs typeface="Arial"/>
              </a:rPr>
              <a:t>4%</a:t>
            </a:r>
            <a:endParaRPr sz="900" dirty="0">
              <a:latin typeface="Arial"/>
              <a:cs typeface="Arial"/>
            </a:endParaRPr>
          </a:p>
          <a:p>
            <a:pPr>
              <a:lnSpc>
                <a:spcPct val="100000"/>
              </a:lnSpc>
              <a:spcBef>
                <a:spcPts val="55"/>
              </a:spcBef>
            </a:pPr>
            <a:r>
              <a:rPr sz="900" b="1" spc="-25" dirty="0">
                <a:solidFill>
                  <a:srgbClr val="FFFFFF"/>
                </a:solidFill>
                <a:latin typeface="Arial"/>
                <a:cs typeface="Arial"/>
              </a:rPr>
              <a:t>2%</a:t>
            </a:r>
            <a:endParaRPr sz="900" dirty="0">
              <a:latin typeface="Arial"/>
              <a:cs typeface="Arial"/>
            </a:endParaRPr>
          </a:p>
        </p:txBody>
      </p:sp>
      <p:grpSp>
        <p:nvGrpSpPr>
          <p:cNvPr id="27" name="object 27"/>
          <p:cNvGrpSpPr/>
          <p:nvPr/>
        </p:nvGrpSpPr>
        <p:grpSpPr>
          <a:xfrm>
            <a:off x="7715250" y="5086350"/>
            <a:ext cx="3857625" cy="828675"/>
            <a:chOff x="7715250" y="5086350"/>
            <a:chExt cx="3857625" cy="828675"/>
          </a:xfrm>
        </p:grpSpPr>
        <p:sp>
          <p:nvSpPr>
            <p:cNvPr id="28" name="object 28"/>
            <p:cNvSpPr/>
            <p:nvPr/>
          </p:nvSpPr>
          <p:spPr>
            <a:xfrm>
              <a:off x="7715250" y="5086350"/>
              <a:ext cx="3857625" cy="828675"/>
            </a:xfrm>
            <a:custGeom>
              <a:avLst/>
              <a:gdLst/>
              <a:ahLst/>
              <a:cxnLst/>
              <a:rect l="l" t="t" r="r" b="b"/>
              <a:pathLst>
                <a:path w="3857625" h="828675">
                  <a:moveTo>
                    <a:pt x="3857625" y="0"/>
                  </a:moveTo>
                  <a:lnTo>
                    <a:pt x="0" y="0"/>
                  </a:lnTo>
                  <a:lnTo>
                    <a:pt x="0" y="828675"/>
                  </a:lnTo>
                  <a:lnTo>
                    <a:pt x="3857625" y="828675"/>
                  </a:lnTo>
                  <a:lnTo>
                    <a:pt x="3857625" y="0"/>
                  </a:lnTo>
                  <a:close/>
                </a:path>
              </a:pathLst>
            </a:custGeom>
            <a:solidFill>
              <a:srgbClr val="FFFFFF">
                <a:alpha val="78038"/>
              </a:srgbClr>
            </a:solidFill>
          </p:spPr>
          <p:txBody>
            <a:bodyPr wrap="square" lIns="0" tIns="0" rIns="0" bIns="0" rtlCol="0"/>
            <a:lstStyle/>
            <a:p>
              <a:endParaRPr/>
            </a:p>
          </p:txBody>
        </p:sp>
        <p:sp>
          <p:nvSpPr>
            <p:cNvPr id="29" name="object 29"/>
            <p:cNvSpPr/>
            <p:nvPr/>
          </p:nvSpPr>
          <p:spPr>
            <a:xfrm>
              <a:off x="7753350" y="5162550"/>
              <a:ext cx="66675" cy="57150"/>
            </a:xfrm>
            <a:custGeom>
              <a:avLst/>
              <a:gdLst/>
              <a:ahLst/>
              <a:cxnLst/>
              <a:rect l="l" t="t" r="r" b="b"/>
              <a:pathLst>
                <a:path w="66675" h="57150">
                  <a:moveTo>
                    <a:pt x="66675" y="0"/>
                  </a:moveTo>
                  <a:lnTo>
                    <a:pt x="0" y="0"/>
                  </a:lnTo>
                  <a:lnTo>
                    <a:pt x="0" y="57150"/>
                  </a:lnTo>
                  <a:lnTo>
                    <a:pt x="66675" y="57150"/>
                  </a:lnTo>
                  <a:lnTo>
                    <a:pt x="66675" y="0"/>
                  </a:lnTo>
                  <a:close/>
                </a:path>
              </a:pathLst>
            </a:custGeom>
            <a:solidFill>
              <a:srgbClr val="00017B"/>
            </a:solidFill>
          </p:spPr>
          <p:txBody>
            <a:bodyPr wrap="square" lIns="0" tIns="0" rIns="0" bIns="0" rtlCol="0"/>
            <a:lstStyle/>
            <a:p>
              <a:endParaRPr/>
            </a:p>
          </p:txBody>
        </p:sp>
        <p:sp>
          <p:nvSpPr>
            <p:cNvPr id="30" name="object 30"/>
            <p:cNvSpPr/>
            <p:nvPr/>
          </p:nvSpPr>
          <p:spPr>
            <a:xfrm>
              <a:off x="9686925" y="5162550"/>
              <a:ext cx="57150" cy="57150"/>
            </a:xfrm>
            <a:custGeom>
              <a:avLst/>
              <a:gdLst/>
              <a:ahLst/>
              <a:cxnLst/>
              <a:rect l="l" t="t" r="r" b="b"/>
              <a:pathLst>
                <a:path w="57150" h="57150">
                  <a:moveTo>
                    <a:pt x="57150" y="0"/>
                  </a:moveTo>
                  <a:lnTo>
                    <a:pt x="0" y="0"/>
                  </a:lnTo>
                  <a:lnTo>
                    <a:pt x="0" y="57150"/>
                  </a:lnTo>
                  <a:lnTo>
                    <a:pt x="57150" y="57150"/>
                  </a:lnTo>
                  <a:lnTo>
                    <a:pt x="57150" y="0"/>
                  </a:lnTo>
                  <a:close/>
                </a:path>
              </a:pathLst>
            </a:custGeom>
            <a:solidFill>
              <a:srgbClr val="00038F"/>
            </a:solidFill>
          </p:spPr>
          <p:txBody>
            <a:bodyPr wrap="square" lIns="0" tIns="0" rIns="0" bIns="0" rtlCol="0"/>
            <a:lstStyle/>
            <a:p>
              <a:endParaRPr/>
            </a:p>
          </p:txBody>
        </p:sp>
        <p:sp>
          <p:nvSpPr>
            <p:cNvPr id="31" name="object 31"/>
            <p:cNvSpPr/>
            <p:nvPr/>
          </p:nvSpPr>
          <p:spPr>
            <a:xfrm>
              <a:off x="7753350" y="5372100"/>
              <a:ext cx="66675" cy="57150"/>
            </a:xfrm>
            <a:custGeom>
              <a:avLst/>
              <a:gdLst/>
              <a:ahLst/>
              <a:cxnLst/>
              <a:rect l="l" t="t" r="r" b="b"/>
              <a:pathLst>
                <a:path w="66675" h="57150">
                  <a:moveTo>
                    <a:pt x="66675" y="0"/>
                  </a:moveTo>
                  <a:lnTo>
                    <a:pt x="0" y="0"/>
                  </a:lnTo>
                  <a:lnTo>
                    <a:pt x="0" y="57150"/>
                  </a:lnTo>
                  <a:lnTo>
                    <a:pt x="66675" y="57150"/>
                  </a:lnTo>
                  <a:lnTo>
                    <a:pt x="66675" y="0"/>
                  </a:lnTo>
                  <a:close/>
                </a:path>
              </a:pathLst>
            </a:custGeom>
            <a:solidFill>
              <a:srgbClr val="00049E"/>
            </a:solidFill>
          </p:spPr>
          <p:txBody>
            <a:bodyPr wrap="square" lIns="0" tIns="0" rIns="0" bIns="0" rtlCol="0"/>
            <a:lstStyle/>
            <a:p>
              <a:endParaRPr/>
            </a:p>
          </p:txBody>
        </p:sp>
        <p:sp>
          <p:nvSpPr>
            <p:cNvPr id="32" name="object 32"/>
            <p:cNvSpPr/>
            <p:nvPr/>
          </p:nvSpPr>
          <p:spPr>
            <a:xfrm>
              <a:off x="9686925" y="5372100"/>
              <a:ext cx="57150" cy="57150"/>
            </a:xfrm>
            <a:custGeom>
              <a:avLst/>
              <a:gdLst/>
              <a:ahLst/>
              <a:cxnLst/>
              <a:rect l="l" t="t" r="r" b="b"/>
              <a:pathLst>
                <a:path w="57150" h="57150">
                  <a:moveTo>
                    <a:pt x="57150" y="0"/>
                  </a:moveTo>
                  <a:lnTo>
                    <a:pt x="0" y="0"/>
                  </a:lnTo>
                  <a:lnTo>
                    <a:pt x="0" y="57150"/>
                  </a:lnTo>
                  <a:lnTo>
                    <a:pt x="57150" y="57150"/>
                  </a:lnTo>
                  <a:lnTo>
                    <a:pt x="57150" y="0"/>
                  </a:lnTo>
                  <a:close/>
                </a:path>
              </a:pathLst>
            </a:custGeom>
            <a:solidFill>
              <a:srgbClr val="0004AC"/>
            </a:solidFill>
          </p:spPr>
          <p:txBody>
            <a:bodyPr wrap="square" lIns="0" tIns="0" rIns="0" bIns="0" rtlCol="0"/>
            <a:lstStyle/>
            <a:p>
              <a:endParaRPr/>
            </a:p>
          </p:txBody>
        </p:sp>
        <p:sp>
          <p:nvSpPr>
            <p:cNvPr id="33" name="object 33"/>
            <p:cNvSpPr/>
            <p:nvPr/>
          </p:nvSpPr>
          <p:spPr>
            <a:xfrm>
              <a:off x="7753350" y="5581650"/>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4A4BB9"/>
            </a:solidFill>
          </p:spPr>
          <p:txBody>
            <a:bodyPr wrap="square" lIns="0" tIns="0" rIns="0" bIns="0" rtlCol="0"/>
            <a:lstStyle/>
            <a:p>
              <a:endParaRPr/>
            </a:p>
          </p:txBody>
        </p:sp>
        <p:sp>
          <p:nvSpPr>
            <p:cNvPr id="34" name="object 34"/>
            <p:cNvSpPr/>
            <p:nvPr/>
          </p:nvSpPr>
          <p:spPr>
            <a:xfrm>
              <a:off x="9686925" y="5581650"/>
              <a:ext cx="57150" cy="66675"/>
            </a:xfrm>
            <a:custGeom>
              <a:avLst/>
              <a:gdLst/>
              <a:ahLst/>
              <a:cxnLst/>
              <a:rect l="l" t="t" r="r" b="b"/>
              <a:pathLst>
                <a:path w="57150" h="66675">
                  <a:moveTo>
                    <a:pt x="57150" y="0"/>
                  </a:moveTo>
                  <a:lnTo>
                    <a:pt x="0" y="0"/>
                  </a:lnTo>
                  <a:lnTo>
                    <a:pt x="0" y="66675"/>
                  </a:lnTo>
                  <a:lnTo>
                    <a:pt x="57150" y="66675"/>
                  </a:lnTo>
                  <a:lnTo>
                    <a:pt x="57150" y="0"/>
                  </a:lnTo>
                  <a:close/>
                </a:path>
              </a:pathLst>
            </a:custGeom>
            <a:solidFill>
              <a:srgbClr val="8484C7"/>
            </a:solidFill>
          </p:spPr>
          <p:txBody>
            <a:bodyPr wrap="square" lIns="0" tIns="0" rIns="0" bIns="0" rtlCol="0"/>
            <a:lstStyle/>
            <a:p>
              <a:endParaRPr/>
            </a:p>
          </p:txBody>
        </p:sp>
        <p:sp>
          <p:nvSpPr>
            <p:cNvPr id="35" name="object 35"/>
            <p:cNvSpPr/>
            <p:nvPr/>
          </p:nvSpPr>
          <p:spPr>
            <a:xfrm>
              <a:off x="7753350" y="5791200"/>
              <a:ext cx="66675" cy="66675"/>
            </a:xfrm>
            <a:custGeom>
              <a:avLst/>
              <a:gdLst/>
              <a:ahLst/>
              <a:cxnLst/>
              <a:rect l="l" t="t" r="r" b="b"/>
              <a:pathLst>
                <a:path w="66675" h="66675">
                  <a:moveTo>
                    <a:pt x="66675" y="0"/>
                  </a:moveTo>
                  <a:lnTo>
                    <a:pt x="0" y="0"/>
                  </a:lnTo>
                  <a:lnTo>
                    <a:pt x="0" y="66675"/>
                  </a:lnTo>
                  <a:lnTo>
                    <a:pt x="66675" y="66675"/>
                  </a:lnTo>
                  <a:lnTo>
                    <a:pt x="66675" y="0"/>
                  </a:lnTo>
                  <a:close/>
                </a:path>
              </a:pathLst>
            </a:custGeom>
            <a:solidFill>
              <a:srgbClr val="A6A6D3"/>
            </a:solidFill>
          </p:spPr>
          <p:txBody>
            <a:bodyPr wrap="square" lIns="0" tIns="0" rIns="0" bIns="0" rtlCol="0"/>
            <a:lstStyle/>
            <a:p>
              <a:endParaRPr/>
            </a:p>
          </p:txBody>
        </p:sp>
      </p:grpSp>
      <p:sp>
        <p:nvSpPr>
          <p:cNvPr id="36" name="object 36"/>
          <p:cNvSpPr txBox="1"/>
          <p:nvPr/>
        </p:nvSpPr>
        <p:spPr>
          <a:xfrm>
            <a:off x="7848600" y="5026041"/>
            <a:ext cx="1422400" cy="874394"/>
          </a:xfrm>
          <a:prstGeom prst="rect">
            <a:avLst/>
          </a:prstGeom>
        </p:spPr>
        <p:txBody>
          <a:bodyPr vert="horz" wrap="square" lIns="0" tIns="12065" rIns="0" bIns="0" rtlCol="0">
            <a:spAutoFit/>
          </a:bodyPr>
          <a:lstStyle/>
          <a:p>
            <a:pPr marR="5080">
              <a:lnSpc>
                <a:spcPct val="154800"/>
              </a:lnSpc>
              <a:spcBef>
                <a:spcPts val="95"/>
              </a:spcBef>
            </a:pPr>
            <a:r>
              <a:rPr sz="900" dirty="0">
                <a:solidFill>
                  <a:srgbClr val="585858"/>
                </a:solidFill>
                <a:latin typeface="Arial"/>
                <a:cs typeface="Arial"/>
              </a:rPr>
              <a:t>Product</a:t>
            </a:r>
            <a:r>
              <a:rPr sz="900" spc="-40" dirty="0">
                <a:solidFill>
                  <a:srgbClr val="585858"/>
                </a:solidFill>
                <a:latin typeface="Arial"/>
                <a:cs typeface="Arial"/>
              </a:rPr>
              <a:t> </a:t>
            </a:r>
            <a:r>
              <a:rPr sz="900" dirty="0">
                <a:solidFill>
                  <a:srgbClr val="585858"/>
                </a:solidFill>
                <a:latin typeface="Arial"/>
                <a:cs typeface="Arial"/>
              </a:rPr>
              <a:t>development</a:t>
            </a:r>
            <a:r>
              <a:rPr sz="900" spc="-35" dirty="0">
                <a:solidFill>
                  <a:srgbClr val="585858"/>
                </a:solidFill>
                <a:latin typeface="Arial"/>
                <a:cs typeface="Arial"/>
              </a:rPr>
              <a:t> </a:t>
            </a:r>
            <a:r>
              <a:rPr sz="900" spc="-30" dirty="0">
                <a:solidFill>
                  <a:srgbClr val="585858"/>
                </a:solidFill>
                <a:latin typeface="Arial"/>
                <a:cs typeface="Arial"/>
              </a:rPr>
              <a:t>(R&amp;D) </a:t>
            </a:r>
            <a:r>
              <a:rPr sz="900" spc="-10" dirty="0">
                <a:solidFill>
                  <a:srgbClr val="585858"/>
                </a:solidFill>
                <a:latin typeface="Arial"/>
                <a:cs typeface="Arial"/>
              </a:rPr>
              <a:t>Legal</a:t>
            </a:r>
            <a:r>
              <a:rPr sz="900" spc="-25" dirty="0">
                <a:solidFill>
                  <a:srgbClr val="585858"/>
                </a:solidFill>
                <a:latin typeface="Arial"/>
                <a:cs typeface="Arial"/>
              </a:rPr>
              <a:t> </a:t>
            </a:r>
            <a:r>
              <a:rPr sz="900" spc="-50" dirty="0">
                <a:solidFill>
                  <a:srgbClr val="585858"/>
                </a:solidFill>
                <a:latin typeface="Arial"/>
                <a:cs typeface="Arial"/>
              </a:rPr>
              <a:t>&amp;</a:t>
            </a:r>
            <a:r>
              <a:rPr sz="900" spc="-60" dirty="0">
                <a:solidFill>
                  <a:srgbClr val="585858"/>
                </a:solidFill>
                <a:latin typeface="Arial"/>
                <a:cs typeface="Arial"/>
              </a:rPr>
              <a:t> </a:t>
            </a:r>
            <a:r>
              <a:rPr sz="900" spc="-10" dirty="0">
                <a:solidFill>
                  <a:srgbClr val="585858"/>
                </a:solidFill>
                <a:latin typeface="Arial"/>
                <a:cs typeface="Arial"/>
              </a:rPr>
              <a:t>Finance Headquarters</a:t>
            </a:r>
            <a:endParaRPr sz="900">
              <a:latin typeface="Arial"/>
              <a:cs typeface="Arial"/>
            </a:endParaRPr>
          </a:p>
          <a:p>
            <a:pPr>
              <a:lnSpc>
                <a:spcPct val="100000"/>
              </a:lnSpc>
              <a:spcBef>
                <a:spcPts val="590"/>
              </a:spcBef>
            </a:pPr>
            <a:r>
              <a:rPr sz="900" spc="-10" dirty="0">
                <a:solidFill>
                  <a:srgbClr val="585858"/>
                </a:solidFill>
                <a:latin typeface="Arial"/>
                <a:cs typeface="Arial"/>
              </a:rPr>
              <a:t>Customer</a:t>
            </a:r>
            <a:r>
              <a:rPr sz="900" spc="10" dirty="0">
                <a:solidFill>
                  <a:srgbClr val="585858"/>
                </a:solidFill>
                <a:latin typeface="Arial"/>
                <a:cs typeface="Arial"/>
              </a:rPr>
              <a:t> </a:t>
            </a:r>
            <a:r>
              <a:rPr sz="900" spc="-10" dirty="0">
                <a:solidFill>
                  <a:srgbClr val="585858"/>
                </a:solidFill>
                <a:latin typeface="Arial"/>
                <a:cs typeface="Arial"/>
              </a:rPr>
              <a:t>support</a:t>
            </a:r>
            <a:endParaRPr sz="900">
              <a:latin typeface="Arial"/>
              <a:cs typeface="Arial"/>
            </a:endParaRPr>
          </a:p>
        </p:txBody>
      </p:sp>
      <p:sp>
        <p:nvSpPr>
          <p:cNvPr id="37" name="object 37"/>
          <p:cNvSpPr/>
          <p:nvPr/>
        </p:nvSpPr>
        <p:spPr>
          <a:xfrm>
            <a:off x="9686925" y="5791200"/>
            <a:ext cx="57150" cy="66675"/>
          </a:xfrm>
          <a:custGeom>
            <a:avLst/>
            <a:gdLst/>
            <a:ahLst/>
            <a:cxnLst/>
            <a:rect l="l" t="t" r="r" b="b"/>
            <a:pathLst>
              <a:path w="57150" h="66675">
                <a:moveTo>
                  <a:pt x="57150" y="0"/>
                </a:moveTo>
                <a:lnTo>
                  <a:pt x="0" y="0"/>
                </a:lnTo>
                <a:lnTo>
                  <a:pt x="0" y="66675"/>
                </a:lnTo>
                <a:lnTo>
                  <a:pt x="57150" y="66675"/>
                </a:lnTo>
                <a:lnTo>
                  <a:pt x="57150" y="0"/>
                </a:lnTo>
                <a:close/>
              </a:path>
            </a:pathLst>
          </a:custGeom>
          <a:solidFill>
            <a:srgbClr val="C2C2DF"/>
          </a:solidFill>
        </p:spPr>
        <p:txBody>
          <a:bodyPr wrap="square" lIns="0" tIns="0" rIns="0" bIns="0" rtlCol="0"/>
          <a:lstStyle/>
          <a:p>
            <a:endParaRPr/>
          </a:p>
        </p:txBody>
      </p:sp>
      <p:sp>
        <p:nvSpPr>
          <p:cNvPr id="38" name="object 38"/>
          <p:cNvSpPr txBox="1"/>
          <p:nvPr/>
        </p:nvSpPr>
        <p:spPr>
          <a:xfrm>
            <a:off x="9777730" y="5026041"/>
            <a:ext cx="1812925" cy="874394"/>
          </a:xfrm>
          <a:prstGeom prst="rect">
            <a:avLst/>
          </a:prstGeom>
        </p:spPr>
        <p:txBody>
          <a:bodyPr vert="horz" wrap="square" lIns="0" tIns="12065" rIns="0" bIns="0" rtlCol="0">
            <a:spAutoFit/>
          </a:bodyPr>
          <a:lstStyle/>
          <a:p>
            <a:pPr marR="5080">
              <a:lnSpc>
                <a:spcPct val="154800"/>
              </a:lnSpc>
              <a:spcBef>
                <a:spcPts val="95"/>
              </a:spcBef>
            </a:pPr>
            <a:r>
              <a:rPr sz="900" spc="-85" dirty="0">
                <a:solidFill>
                  <a:srgbClr val="585858"/>
                </a:solidFill>
                <a:latin typeface="Arial"/>
                <a:cs typeface="Arial"/>
              </a:rPr>
              <a:t>COGS</a:t>
            </a:r>
            <a:r>
              <a:rPr sz="900" spc="-15" dirty="0">
                <a:solidFill>
                  <a:srgbClr val="585858"/>
                </a:solidFill>
                <a:latin typeface="Arial"/>
                <a:cs typeface="Arial"/>
              </a:rPr>
              <a:t> </a:t>
            </a:r>
            <a:r>
              <a:rPr sz="900" dirty="0">
                <a:solidFill>
                  <a:srgbClr val="585858"/>
                </a:solidFill>
                <a:latin typeface="Arial"/>
                <a:cs typeface="Arial"/>
              </a:rPr>
              <a:t>(production</a:t>
            </a:r>
            <a:r>
              <a:rPr sz="900" spc="25" dirty="0">
                <a:solidFill>
                  <a:srgbClr val="585858"/>
                </a:solidFill>
                <a:latin typeface="Arial"/>
                <a:cs typeface="Arial"/>
              </a:rPr>
              <a:t> </a:t>
            </a:r>
            <a:r>
              <a:rPr sz="900" spc="-45" dirty="0">
                <a:solidFill>
                  <a:srgbClr val="585858"/>
                </a:solidFill>
                <a:latin typeface="Arial"/>
                <a:cs typeface="Arial"/>
              </a:rPr>
              <a:t>&amp;</a:t>
            </a:r>
            <a:r>
              <a:rPr sz="900" spc="-40" dirty="0">
                <a:solidFill>
                  <a:srgbClr val="585858"/>
                </a:solidFill>
                <a:latin typeface="Arial"/>
                <a:cs typeface="Arial"/>
              </a:rPr>
              <a:t> </a:t>
            </a:r>
            <a:r>
              <a:rPr sz="900" spc="-10" dirty="0">
                <a:solidFill>
                  <a:srgbClr val="585858"/>
                </a:solidFill>
                <a:latin typeface="Arial"/>
                <a:cs typeface="Arial"/>
              </a:rPr>
              <a:t>components) </a:t>
            </a:r>
            <a:r>
              <a:rPr sz="900" dirty="0">
                <a:solidFill>
                  <a:srgbClr val="585858"/>
                </a:solidFill>
                <a:latin typeface="Arial"/>
                <a:cs typeface="Arial"/>
              </a:rPr>
              <a:t>Marketing</a:t>
            </a:r>
            <a:r>
              <a:rPr sz="900" spc="5" dirty="0">
                <a:solidFill>
                  <a:srgbClr val="585858"/>
                </a:solidFill>
                <a:latin typeface="Arial"/>
                <a:cs typeface="Arial"/>
              </a:rPr>
              <a:t> </a:t>
            </a:r>
            <a:r>
              <a:rPr sz="900" spc="-50" dirty="0">
                <a:solidFill>
                  <a:srgbClr val="585858"/>
                </a:solidFill>
                <a:latin typeface="Arial"/>
                <a:cs typeface="Arial"/>
              </a:rPr>
              <a:t>&amp;</a:t>
            </a:r>
            <a:r>
              <a:rPr sz="900" spc="-55" dirty="0">
                <a:solidFill>
                  <a:srgbClr val="585858"/>
                </a:solidFill>
                <a:latin typeface="Arial"/>
                <a:cs typeface="Arial"/>
              </a:rPr>
              <a:t> </a:t>
            </a:r>
            <a:r>
              <a:rPr sz="900" dirty="0">
                <a:solidFill>
                  <a:srgbClr val="585858"/>
                </a:solidFill>
                <a:latin typeface="Arial"/>
                <a:cs typeface="Arial"/>
              </a:rPr>
              <a:t>Business</a:t>
            </a:r>
            <a:r>
              <a:rPr sz="900" spc="-30" dirty="0">
                <a:solidFill>
                  <a:srgbClr val="585858"/>
                </a:solidFill>
                <a:latin typeface="Arial"/>
                <a:cs typeface="Arial"/>
              </a:rPr>
              <a:t> </a:t>
            </a:r>
            <a:r>
              <a:rPr sz="900" spc="-10" dirty="0">
                <a:solidFill>
                  <a:srgbClr val="585858"/>
                </a:solidFill>
                <a:latin typeface="Arial"/>
                <a:cs typeface="Arial"/>
              </a:rPr>
              <a:t>Development Token</a:t>
            </a:r>
            <a:r>
              <a:rPr sz="900" spc="35" dirty="0">
                <a:solidFill>
                  <a:srgbClr val="585858"/>
                </a:solidFill>
                <a:latin typeface="Arial"/>
                <a:cs typeface="Arial"/>
              </a:rPr>
              <a:t> </a:t>
            </a:r>
            <a:r>
              <a:rPr sz="900" dirty="0">
                <a:solidFill>
                  <a:srgbClr val="585858"/>
                </a:solidFill>
                <a:latin typeface="Arial"/>
                <a:cs typeface="Arial"/>
              </a:rPr>
              <a:t>program</a:t>
            </a:r>
            <a:r>
              <a:rPr sz="900" spc="45" dirty="0">
                <a:solidFill>
                  <a:srgbClr val="585858"/>
                </a:solidFill>
                <a:latin typeface="Arial"/>
                <a:cs typeface="Arial"/>
              </a:rPr>
              <a:t> </a:t>
            </a:r>
            <a:r>
              <a:rPr sz="900" dirty="0">
                <a:solidFill>
                  <a:srgbClr val="585858"/>
                </a:solidFill>
                <a:latin typeface="Arial"/>
                <a:cs typeface="Arial"/>
              </a:rPr>
              <a:t>(without</a:t>
            </a:r>
            <a:r>
              <a:rPr sz="900" spc="-70" dirty="0">
                <a:solidFill>
                  <a:srgbClr val="585858"/>
                </a:solidFill>
                <a:latin typeface="Arial"/>
                <a:cs typeface="Arial"/>
              </a:rPr>
              <a:t> </a:t>
            </a:r>
            <a:r>
              <a:rPr sz="900" spc="-10" dirty="0">
                <a:solidFill>
                  <a:srgbClr val="585858"/>
                </a:solidFill>
                <a:latin typeface="Arial"/>
                <a:cs typeface="Arial"/>
              </a:rPr>
              <a:t>marketing) Reserve</a:t>
            </a:r>
            <a:endParaRPr sz="900">
              <a:latin typeface="Arial"/>
              <a:cs typeface="Arial"/>
            </a:endParaRPr>
          </a:p>
        </p:txBody>
      </p:sp>
      <p:sp>
        <p:nvSpPr>
          <p:cNvPr id="39" name="object 39"/>
          <p:cNvSpPr/>
          <p:nvPr/>
        </p:nvSpPr>
        <p:spPr>
          <a:xfrm>
            <a:off x="7405751" y="1395412"/>
            <a:ext cx="4486275" cy="4600575"/>
          </a:xfrm>
          <a:custGeom>
            <a:avLst/>
            <a:gdLst/>
            <a:ahLst/>
            <a:cxnLst/>
            <a:rect l="l" t="t" r="r" b="b"/>
            <a:pathLst>
              <a:path w="4486275" h="4600575">
                <a:moveTo>
                  <a:pt x="0" y="4600575"/>
                </a:moveTo>
                <a:lnTo>
                  <a:pt x="4486275" y="4600575"/>
                </a:lnTo>
                <a:lnTo>
                  <a:pt x="4486275" y="0"/>
                </a:lnTo>
                <a:lnTo>
                  <a:pt x="0" y="0"/>
                </a:lnTo>
                <a:lnTo>
                  <a:pt x="0" y="4600575"/>
                </a:lnTo>
                <a:close/>
              </a:path>
            </a:pathLst>
          </a:custGeom>
          <a:ln w="9525">
            <a:solidFill>
              <a:srgbClr val="D9D9D9"/>
            </a:solidFill>
          </a:ln>
        </p:spPr>
        <p:txBody>
          <a:bodyPr wrap="square" lIns="0" tIns="0" rIns="0" bIns="0" rtlCol="0"/>
          <a:lstStyle/>
          <a:p>
            <a:endParaRPr/>
          </a:p>
        </p:txBody>
      </p:sp>
      <p:grpSp>
        <p:nvGrpSpPr>
          <p:cNvPr id="40" name="object 40"/>
          <p:cNvGrpSpPr/>
          <p:nvPr/>
        </p:nvGrpSpPr>
        <p:grpSpPr>
          <a:xfrm>
            <a:off x="9525" y="6343650"/>
            <a:ext cx="12182475" cy="519430"/>
            <a:chOff x="9525" y="6343650"/>
            <a:chExt cx="12182475" cy="519430"/>
          </a:xfrm>
        </p:grpSpPr>
        <p:sp>
          <p:nvSpPr>
            <p:cNvPr id="41" name="object 41"/>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42" name="object 42"/>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43" name="object 43"/>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graphicFrame>
        <p:nvGraphicFramePr>
          <p:cNvPr id="46" name="Tabela 45">
            <a:extLst>
              <a:ext uri="{FF2B5EF4-FFF2-40B4-BE49-F238E27FC236}">
                <a16:creationId xmlns:a16="http://schemas.microsoft.com/office/drawing/2014/main" id="{FE077CCA-C190-F8A9-9E48-5BFF0573539E}"/>
              </a:ext>
            </a:extLst>
          </p:cNvPr>
          <p:cNvGraphicFramePr>
            <a:graphicFrameLocks noGrp="1"/>
          </p:cNvGraphicFramePr>
          <p:nvPr>
            <p:extLst>
              <p:ext uri="{D42A27DB-BD31-4B8C-83A1-F6EECF244321}">
                <p14:modId xmlns:p14="http://schemas.microsoft.com/office/powerpoint/2010/main" val="171774996"/>
              </p:ext>
            </p:extLst>
          </p:nvPr>
        </p:nvGraphicFramePr>
        <p:xfrm>
          <a:off x="619125" y="1872994"/>
          <a:ext cx="6208306" cy="4135067"/>
        </p:xfrm>
        <a:graphic>
          <a:graphicData uri="http://schemas.openxmlformats.org/drawingml/2006/table">
            <a:tbl>
              <a:tblPr>
                <a:tableStyleId>{5C22544A-7EE6-4342-B048-85BDC9FD1C3A}</a:tableStyleId>
              </a:tblPr>
              <a:tblGrid>
                <a:gridCol w="3735910">
                  <a:extLst>
                    <a:ext uri="{9D8B030D-6E8A-4147-A177-3AD203B41FA5}">
                      <a16:colId xmlns:a16="http://schemas.microsoft.com/office/drawing/2014/main" val="2098180197"/>
                    </a:ext>
                  </a:extLst>
                </a:gridCol>
                <a:gridCol w="915258">
                  <a:extLst>
                    <a:ext uri="{9D8B030D-6E8A-4147-A177-3AD203B41FA5}">
                      <a16:colId xmlns:a16="http://schemas.microsoft.com/office/drawing/2014/main" val="221568744"/>
                    </a:ext>
                  </a:extLst>
                </a:gridCol>
                <a:gridCol w="1557138">
                  <a:extLst>
                    <a:ext uri="{9D8B030D-6E8A-4147-A177-3AD203B41FA5}">
                      <a16:colId xmlns:a16="http://schemas.microsoft.com/office/drawing/2014/main" val="2161007399"/>
                    </a:ext>
                  </a:extLst>
                </a:gridCol>
              </a:tblGrid>
              <a:tr h="506438">
                <a:tc>
                  <a:txBody>
                    <a:bodyPr/>
                    <a:lstStyle/>
                    <a:p>
                      <a:pPr algn="ctr" fontAlgn="ctr"/>
                      <a:r>
                        <a:rPr lang="en-US" sz="1600" u="none" strike="noStrike" dirty="0">
                          <a:effectLst/>
                        </a:rPr>
                        <a:t>Budget categories (in thousands USD)</a:t>
                      </a:r>
                      <a:endParaRPr lang="en-US"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ctr" fontAlgn="ctr"/>
                      <a:r>
                        <a:rPr lang="pl-PL" sz="1600" u="none" strike="noStrike" dirty="0">
                          <a:effectLst/>
                        </a:rPr>
                        <a:t>Total</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ctr" fontAlgn="ctr"/>
                      <a:r>
                        <a:rPr lang="pl-PL" sz="1600" u="none" strike="noStrike" dirty="0">
                          <a:effectLst/>
                        </a:rPr>
                        <a:t>% of </a:t>
                      </a:r>
                      <a:r>
                        <a:rPr lang="pl-PL" sz="1600" u="none" strike="noStrike" dirty="0" err="1">
                          <a:effectLst/>
                        </a:rPr>
                        <a:t>budget</a:t>
                      </a:r>
                      <a:endParaRPr lang="pl-PL" sz="1600" b="1"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2043632577"/>
                  </a:ext>
                </a:extLst>
              </a:tr>
              <a:tr h="568696">
                <a:tc>
                  <a:txBody>
                    <a:bodyPr/>
                    <a:lstStyle/>
                    <a:p>
                      <a:pPr algn="l" fontAlgn="ctr"/>
                      <a:r>
                        <a:rPr lang="pl-PL" sz="1600" u="none" strike="noStrike" dirty="0">
                          <a:effectLst/>
                        </a:rPr>
                        <a:t>Product development (R&amp;D)</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8,15</a:t>
                      </a:r>
                      <a:endParaRPr lang="pl-PL" sz="1600" b="0"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26.60%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988986935"/>
                  </a:ext>
                </a:extLst>
              </a:tr>
              <a:tr h="395108">
                <a:tc>
                  <a:txBody>
                    <a:bodyPr/>
                    <a:lstStyle/>
                    <a:p>
                      <a:pPr algn="l" fontAlgn="ctr"/>
                      <a:r>
                        <a:rPr lang="pl-PL" sz="1600" u="none" strike="noStrike" dirty="0">
                          <a:effectLst/>
                        </a:rPr>
                        <a:t>COGS (</a:t>
                      </a:r>
                      <a:r>
                        <a:rPr lang="pl-PL" sz="1600" u="none" strike="noStrike" dirty="0" err="1">
                          <a:effectLst/>
                        </a:rPr>
                        <a:t>production</a:t>
                      </a:r>
                      <a:r>
                        <a:rPr lang="pl-PL" sz="1600" u="none" strike="noStrike" dirty="0">
                          <a:effectLst/>
                        </a:rPr>
                        <a:t> &amp; </a:t>
                      </a:r>
                      <a:r>
                        <a:rPr lang="pl-PL" sz="1600" u="none" strike="noStrike" dirty="0" err="1">
                          <a:effectLst/>
                        </a:rPr>
                        <a:t>components</a:t>
                      </a:r>
                      <a:r>
                        <a:rPr lang="pl-PL" sz="1600" u="none" strike="noStrike" dirty="0">
                          <a:effectLst/>
                        </a:rPr>
                        <a:t>)</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7,7</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25.10%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363190711"/>
                  </a:ext>
                </a:extLst>
              </a:tr>
              <a:tr h="529022">
                <a:tc>
                  <a:txBody>
                    <a:bodyPr/>
                    <a:lstStyle/>
                    <a:p>
                      <a:pPr algn="l" fontAlgn="ctr"/>
                      <a:r>
                        <a:rPr lang="pl-PL" sz="1600" u="none" strike="noStrike" dirty="0" err="1">
                          <a:effectLst/>
                        </a:rPr>
                        <a:t>Legal</a:t>
                      </a:r>
                      <a:r>
                        <a:rPr lang="pl-PL" sz="1600" u="none" strike="noStrike" dirty="0">
                          <a:effectLst/>
                        </a:rPr>
                        <a:t> &amp; Finance</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3,87</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12.60%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3401675763"/>
                  </a:ext>
                </a:extLst>
              </a:tr>
              <a:tr h="490636">
                <a:tc>
                  <a:txBody>
                    <a:bodyPr/>
                    <a:lstStyle/>
                    <a:p>
                      <a:pPr algn="l" fontAlgn="ctr"/>
                      <a:r>
                        <a:rPr lang="pl-PL" sz="1600" u="none" strike="noStrike" dirty="0">
                          <a:effectLst/>
                        </a:rPr>
                        <a:t>Marketing &amp; Business Development</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4,82</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15.80%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2645095764"/>
                  </a:ext>
                </a:extLst>
              </a:tr>
              <a:tr h="504581">
                <a:tc>
                  <a:txBody>
                    <a:bodyPr/>
                    <a:lstStyle/>
                    <a:p>
                      <a:pPr algn="l" fontAlgn="ctr"/>
                      <a:r>
                        <a:rPr lang="pl-PL" sz="1600" u="none" strike="noStrike" dirty="0" err="1">
                          <a:effectLst/>
                        </a:rPr>
                        <a:t>Administrative</a:t>
                      </a:r>
                      <a:r>
                        <a:rPr lang="pl-PL" sz="1600" u="none" strike="noStrike" dirty="0">
                          <a:effectLst/>
                        </a:rPr>
                        <a:t> </a:t>
                      </a:r>
                      <a:r>
                        <a:rPr lang="pl-PL" sz="1600" u="none" strike="noStrike" dirty="0" err="1">
                          <a:effectLst/>
                        </a:rPr>
                        <a:t>Costs</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2,95</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9.60%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166552357"/>
                  </a:ext>
                </a:extLst>
              </a:tr>
              <a:tr h="497609">
                <a:tc>
                  <a:txBody>
                    <a:bodyPr/>
                    <a:lstStyle/>
                    <a:p>
                      <a:pPr algn="l" fontAlgn="ctr"/>
                      <a:r>
                        <a:rPr lang="pl-PL" sz="1600" u="none" strike="noStrike" dirty="0" err="1">
                          <a:effectLst/>
                        </a:rPr>
                        <a:t>Customer</a:t>
                      </a:r>
                      <a:r>
                        <a:rPr lang="pl-PL" sz="1600" u="none" strike="noStrike" dirty="0">
                          <a:effectLst/>
                        </a:rPr>
                        <a:t> </a:t>
                      </a:r>
                      <a:r>
                        <a:rPr lang="pl-PL" sz="1600" u="none" strike="noStrike" dirty="0" err="1">
                          <a:effectLst/>
                        </a:rPr>
                        <a:t>support</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1,22</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4.00%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149175060"/>
                  </a:ext>
                </a:extLst>
              </a:tr>
              <a:tr h="391983">
                <a:tc>
                  <a:txBody>
                    <a:bodyPr/>
                    <a:lstStyle/>
                    <a:p>
                      <a:pPr algn="l" fontAlgn="ctr"/>
                      <a:r>
                        <a:rPr lang="pl-PL" sz="1600" u="none" strike="noStrike" dirty="0" err="1">
                          <a:effectLst/>
                        </a:rPr>
                        <a:t>Reserve</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a:effectLst/>
                        </a:rPr>
                        <a:t>1,28</a:t>
                      </a:r>
                      <a:endParaRPr lang="pl-PL" sz="1600" b="0" i="0" u="none" strike="noStrike">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4.20%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1573450108"/>
                  </a:ext>
                </a:extLst>
              </a:tr>
              <a:tr h="234152">
                <a:tc>
                  <a:txBody>
                    <a:bodyPr/>
                    <a:lstStyle/>
                    <a:p>
                      <a:pPr algn="l" fontAlgn="ctr"/>
                      <a:r>
                        <a:rPr lang="pl-PL" sz="1600" u="none" strike="noStrike" dirty="0">
                          <a:effectLst/>
                        </a:rPr>
                        <a:t>Total</a:t>
                      </a:r>
                      <a:endParaRPr lang="pl-PL" sz="1600" b="1"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30</a:t>
                      </a:r>
                      <a:endParaRPr lang="pl-PL" sz="1600" b="0" i="0" u="none" strike="noStrike" dirty="0">
                        <a:solidFill>
                          <a:srgbClr val="000000"/>
                        </a:solidFill>
                        <a:effectLst/>
                        <a:latin typeface="Aptos Narrow" panose="020B0004020202020204" pitchFamily="34" charset="0"/>
                      </a:endParaRPr>
                    </a:p>
                  </a:txBody>
                  <a:tcPr marL="7154" marR="7154" marT="7154" marB="0" anchor="ctr"/>
                </a:tc>
                <a:tc>
                  <a:txBody>
                    <a:bodyPr/>
                    <a:lstStyle/>
                    <a:p>
                      <a:pPr algn="r" fontAlgn="ctr"/>
                      <a:r>
                        <a:rPr lang="pl-PL" sz="1600" u="none" strike="noStrike" dirty="0">
                          <a:effectLst/>
                        </a:rPr>
                        <a:t>100.00%</a:t>
                      </a:r>
                      <a:endParaRPr lang="pl-PL" sz="1600" b="0" i="0" u="none" strike="noStrike" dirty="0">
                        <a:solidFill>
                          <a:srgbClr val="000000"/>
                        </a:solidFill>
                        <a:effectLst/>
                        <a:latin typeface="Aptos Narrow" panose="020B0004020202020204" pitchFamily="34" charset="0"/>
                      </a:endParaRPr>
                    </a:p>
                  </a:txBody>
                  <a:tcPr marL="7154" marR="7154" marT="7154" marB="0" anchor="ctr"/>
                </a:tc>
                <a:extLst>
                  <a:ext uri="{0D108BD9-81ED-4DB2-BD59-A6C34878D82A}">
                    <a16:rowId xmlns:a16="http://schemas.microsoft.com/office/drawing/2014/main" val="218979533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B93DC4-C4B5-270C-480E-B66053455D46}"/>
              </a:ext>
            </a:extLst>
          </p:cNvPr>
          <p:cNvSpPr>
            <a:spLocks noGrp="1"/>
          </p:cNvSpPr>
          <p:nvPr>
            <p:ph type="title"/>
          </p:nvPr>
        </p:nvSpPr>
        <p:spPr>
          <a:xfrm>
            <a:off x="1066800" y="685800"/>
            <a:ext cx="10492739" cy="446276"/>
          </a:xfrm>
        </p:spPr>
        <p:txBody>
          <a:bodyPr/>
          <a:lstStyle/>
          <a:p>
            <a:r>
              <a:rPr lang="pl-PL" dirty="0" err="1"/>
              <a:t>Token</a:t>
            </a:r>
            <a:r>
              <a:rPr lang="pl-PL" dirty="0"/>
              <a:t> </a:t>
            </a:r>
            <a:r>
              <a:rPr lang="pl-PL" dirty="0" err="1"/>
              <a:t>programme</a:t>
            </a:r>
            <a:r>
              <a:rPr lang="pl-PL" dirty="0"/>
              <a:t> </a:t>
            </a:r>
            <a:r>
              <a:rPr lang="pl-PL" dirty="0" err="1"/>
              <a:t>spendings</a:t>
            </a:r>
            <a:r>
              <a:rPr lang="pl-PL" dirty="0"/>
              <a:t> – 120M USD</a:t>
            </a:r>
          </a:p>
        </p:txBody>
      </p:sp>
      <p:grpSp>
        <p:nvGrpSpPr>
          <p:cNvPr id="3" name="object 16">
            <a:extLst>
              <a:ext uri="{FF2B5EF4-FFF2-40B4-BE49-F238E27FC236}">
                <a16:creationId xmlns:a16="http://schemas.microsoft.com/office/drawing/2014/main" id="{72EA0335-A12F-0016-EF92-0273D7DB1640}"/>
              </a:ext>
            </a:extLst>
          </p:cNvPr>
          <p:cNvGrpSpPr/>
          <p:nvPr/>
        </p:nvGrpSpPr>
        <p:grpSpPr>
          <a:xfrm>
            <a:off x="9525" y="6343650"/>
            <a:ext cx="12182475" cy="519430"/>
            <a:chOff x="9525" y="6343650"/>
            <a:chExt cx="12182475" cy="519430"/>
          </a:xfrm>
        </p:grpSpPr>
        <p:sp>
          <p:nvSpPr>
            <p:cNvPr id="4" name="object 17">
              <a:extLst>
                <a:ext uri="{FF2B5EF4-FFF2-40B4-BE49-F238E27FC236}">
                  <a16:creationId xmlns:a16="http://schemas.microsoft.com/office/drawing/2014/main" id="{0C8A9394-BCC9-B53B-AB67-54E8433A0996}"/>
                </a:ext>
              </a:extLst>
            </p:cNvPr>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5" name="object 18">
              <a:extLst>
                <a:ext uri="{FF2B5EF4-FFF2-40B4-BE49-F238E27FC236}">
                  <a16:creationId xmlns:a16="http://schemas.microsoft.com/office/drawing/2014/main" id="{784EA5B9-1060-998C-F64B-106F4FC5A390}"/>
                </a:ext>
              </a:extLst>
            </p:cNvPr>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6" name="object 19">
            <a:extLst>
              <a:ext uri="{FF2B5EF4-FFF2-40B4-BE49-F238E27FC236}">
                <a16:creationId xmlns:a16="http://schemas.microsoft.com/office/drawing/2014/main" id="{38819EB8-9BC8-55A2-23C7-E662563682A0}"/>
              </a:ext>
            </a:extLst>
          </p:cNvPr>
          <p:cNvSpPr txBox="1">
            <a:spLocks noGrp="1"/>
          </p:cNvSpPr>
          <p:nvPr>
            <p:ph type="ftr" sz="quarter" idx="5"/>
          </p:nvPr>
        </p:nvSpPr>
        <p:spPr>
          <a:xfrm>
            <a:off x="78739" y="6379850"/>
            <a:ext cx="11995150" cy="436245"/>
          </a:xfrm>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graphicFrame>
        <p:nvGraphicFramePr>
          <p:cNvPr id="8" name="Wykres 7">
            <a:extLst>
              <a:ext uri="{FF2B5EF4-FFF2-40B4-BE49-F238E27FC236}">
                <a16:creationId xmlns:a16="http://schemas.microsoft.com/office/drawing/2014/main" id="{B6E242AA-5A90-20FA-33E7-27C5E1FDFA03}"/>
              </a:ext>
            </a:extLst>
          </p:cNvPr>
          <p:cNvGraphicFramePr>
            <a:graphicFrameLocks/>
          </p:cNvGraphicFramePr>
          <p:nvPr>
            <p:extLst>
              <p:ext uri="{D42A27DB-BD31-4B8C-83A1-F6EECF244321}">
                <p14:modId xmlns:p14="http://schemas.microsoft.com/office/powerpoint/2010/main" val="625841513"/>
              </p:ext>
            </p:extLst>
          </p:nvPr>
        </p:nvGraphicFramePr>
        <p:xfrm>
          <a:off x="7501889" y="1166618"/>
          <a:ext cx="457200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a 8">
            <a:extLst>
              <a:ext uri="{FF2B5EF4-FFF2-40B4-BE49-F238E27FC236}">
                <a16:creationId xmlns:a16="http://schemas.microsoft.com/office/drawing/2014/main" id="{12E1EDAB-F5BF-5B75-6492-547656C03D29}"/>
              </a:ext>
            </a:extLst>
          </p:cNvPr>
          <p:cNvGraphicFramePr>
            <a:graphicFrameLocks noGrp="1"/>
          </p:cNvGraphicFramePr>
          <p:nvPr>
            <p:extLst>
              <p:ext uri="{D42A27DB-BD31-4B8C-83A1-F6EECF244321}">
                <p14:modId xmlns:p14="http://schemas.microsoft.com/office/powerpoint/2010/main" val="299895104"/>
              </p:ext>
            </p:extLst>
          </p:nvPr>
        </p:nvGraphicFramePr>
        <p:xfrm>
          <a:off x="533400" y="1674973"/>
          <a:ext cx="7238999" cy="4152236"/>
        </p:xfrm>
        <a:graphic>
          <a:graphicData uri="http://schemas.openxmlformats.org/drawingml/2006/table">
            <a:tbl>
              <a:tblPr>
                <a:tableStyleId>{5C22544A-7EE6-4342-B048-85BDC9FD1C3A}</a:tableStyleId>
              </a:tblPr>
              <a:tblGrid>
                <a:gridCol w="5132127">
                  <a:extLst>
                    <a:ext uri="{9D8B030D-6E8A-4147-A177-3AD203B41FA5}">
                      <a16:colId xmlns:a16="http://schemas.microsoft.com/office/drawing/2014/main" val="210655036"/>
                    </a:ext>
                  </a:extLst>
                </a:gridCol>
                <a:gridCol w="819940">
                  <a:extLst>
                    <a:ext uri="{9D8B030D-6E8A-4147-A177-3AD203B41FA5}">
                      <a16:colId xmlns:a16="http://schemas.microsoft.com/office/drawing/2014/main" val="1251084298"/>
                    </a:ext>
                  </a:extLst>
                </a:gridCol>
                <a:gridCol w="1286932">
                  <a:extLst>
                    <a:ext uri="{9D8B030D-6E8A-4147-A177-3AD203B41FA5}">
                      <a16:colId xmlns:a16="http://schemas.microsoft.com/office/drawing/2014/main" val="3123333689"/>
                    </a:ext>
                  </a:extLst>
                </a:gridCol>
              </a:tblGrid>
              <a:tr h="377476">
                <a:tc>
                  <a:txBody>
                    <a:bodyPr/>
                    <a:lstStyle/>
                    <a:p>
                      <a:pPr algn="ctr" fontAlgn="ctr"/>
                      <a:r>
                        <a:rPr lang="pl-PL" sz="2000" u="none" strike="noStrike">
                          <a:effectLst/>
                        </a:rPr>
                        <a:t>Budget categories (in thousands USD)</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l-PL" sz="1400" u="none" strike="noStrike" dirty="0">
                          <a:effectLst/>
                        </a:rPr>
                        <a:t>Total</a:t>
                      </a:r>
                      <a:endParaRPr lang="pl-PL"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pl-PL" sz="1400" u="none" strike="noStrike" dirty="0">
                          <a:effectLst/>
                        </a:rPr>
                        <a:t>% of </a:t>
                      </a:r>
                      <a:r>
                        <a:rPr lang="pl-PL" sz="1400" u="none" strike="noStrike" dirty="0" err="1">
                          <a:effectLst/>
                        </a:rPr>
                        <a:t>budget</a:t>
                      </a:r>
                      <a:endParaRPr lang="pl-PL"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23538125"/>
                  </a:ext>
                </a:extLst>
              </a:tr>
              <a:tr h="377476">
                <a:tc>
                  <a:txBody>
                    <a:bodyPr/>
                    <a:lstStyle/>
                    <a:p>
                      <a:pPr algn="l" fontAlgn="ctr"/>
                      <a:r>
                        <a:rPr lang="pl-PL" sz="2000" u="none" strike="noStrike">
                          <a:effectLst/>
                        </a:rPr>
                        <a:t>Product development (R&amp;D)</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dirty="0">
                          <a:effectLst/>
                        </a:rPr>
                        <a:t>7,2</a:t>
                      </a:r>
                      <a:endParaRPr lang="pl-PL"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6%</a:t>
                      </a:r>
                    </a:p>
                  </a:txBody>
                  <a:tcPr marL="9525" marR="9525" marT="9525" marB="0" anchor="b"/>
                </a:tc>
                <a:extLst>
                  <a:ext uri="{0D108BD9-81ED-4DB2-BD59-A6C34878D82A}">
                    <a16:rowId xmlns:a16="http://schemas.microsoft.com/office/drawing/2014/main" val="2193746279"/>
                  </a:ext>
                </a:extLst>
              </a:tr>
              <a:tr h="377476">
                <a:tc>
                  <a:txBody>
                    <a:bodyPr/>
                    <a:lstStyle/>
                    <a:p>
                      <a:pPr algn="l" fontAlgn="ctr"/>
                      <a:r>
                        <a:rPr lang="pl-PL" sz="2000" u="none" strike="noStrike">
                          <a:effectLst/>
                        </a:rPr>
                        <a:t>COGS (production &amp; components)</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dirty="0">
                          <a:effectLst/>
                        </a:rPr>
                        <a:t>36</a:t>
                      </a:r>
                      <a:endParaRPr lang="pl-PL"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a:solidFill>
                            <a:srgbClr val="000000"/>
                          </a:solidFill>
                          <a:effectLst/>
                          <a:latin typeface="Aptos Narrow" panose="020B0004020202020204" pitchFamily="34" charset="0"/>
                        </a:rPr>
                        <a:t>30%</a:t>
                      </a:r>
                    </a:p>
                  </a:txBody>
                  <a:tcPr marL="9525" marR="9525" marT="9525" marB="0" anchor="b"/>
                </a:tc>
                <a:extLst>
                  <a:ext uri="{0D108BD9-81ED-4DB2-BD59-A6C34878D82A}">
                    <a16:rowId xmlns:a16="http://schemas.microsoft.com/office/drawing/2014/main" val="958227678"/>
                  </a:ext>
                </a:extLst>
              </a:tr>
              <a:tr h="377476">
                <a:tc>
                  <a:txBody>
                    <a:bodyPr/>
                    <a:lstStyle/>
                    <a:p>
                      <a:pPr algn="l" fontAlgn="ctr"/>
                      <a:r>
                        <a:rPr lang="pl-PL" sz="2000" u="none" strike="noStrike">
                          <a:effectLst/>
                        </a:rPr>
                        <a:t>Legal &amp; Finance</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dirty="0">
                          <a:effectLst/>
                        </a:rPr>
                        <a:t>1,2</a:t>
                      </a:r>
                      <a:endParaRPr lang="pl-PL"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a:solidFill>
                            <a:srgbClr val="000000"/>
                          </a:solidFill>
                          <a:effectLst/>
                          <a:latin typeface="Aptos Narrow" panose="020B0004020202020204" pitchFamily="34" charset="0"/>
                        </a:rPr>
                        <a:t>1%</a:t>
                      </a:r>
                    </a:p>
                  </a:txBody>
                  <a:tcPr marL="9525" marR="9525" marT="9525" marB="0" anchor="b"/>
                </a:tc>
                <a:extLst>
                  <a:ext uri="{0D108BD9-81ED-4DB2-BD59-A6C34878D82A}">
                    <a16:rowId xmlns:a16="http://schemas.microsoft.com/office/drawing/2014/main" val="3394945589"/>
                  </a:ext>
                </a:extLst>
              </a:tr>
              <a:tr h="377476">
                <a:tc>
                  <a:txBody>
                    <a:bodyPr/>
                    <a:lstStyle/>
                    <a:p>
                      <a:pPr algn="l" fontAlgn="ctr"/>
                      <a:r>
                        <a:rPr lang="pl-PL" sz="2000" u="none" strike="noStrike">
                          <a:effectLst/>
                        </a:rPr>
                        <a:t>Marketing &amp; Business Development</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dirty="0">
                          <a:effectLst/>
                        </a:rPr>
                        <a:t>18</a:t>
                      </a:r>
                      <a:endParaRPr lang="pl-PL" sz="16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15%</a:t>
                      </a:r>
                    </a:p>
                  </a:txBody>
                  <a:tcPr marL="9525" marR="9525" marT="9525" marB="0" anchor="b"/>
                </a:tc>
                <a:extLst>
                  <a:ext uri="{0D108BD9-81ED-4DB2-BD59-A6C34878D82A}">
                    <a16:rowId xmlns:a16="http://schemas.microsoft.com/office/drawing/2014/main" val="2989694224"/>
                  </a:ext>
                </a:extLst>
              </a:tr>
              <a:tr h="377476">
                <a:tc>
                  <a:txBody>
                    <a:bodyPr/>
                    <a:lstStyle/>
                    <a:p>
                      <a:pPr algn="l" fontAlgn="ctr"/>
                      <a:r>
                        <a:rPr lang="pl-PL" sz="2000" u="none" strike="noStrike">
                          <a:effectLst/>
                        </a:rPr>
                        <a:t>Administrative Costs</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a:effectLst/>
                        </a:rPr>
                        <a:t>3,6</a:t>
                      </a:r>
                      <a:endParaRPr lang="pl-PL"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3%</a:t>
                      </a:r>
                    </a:p>
                  </a:txBody>
                  <a:tcPr marL="9525" marR="9525" marT="9525" marB="0" anchor="b"/>
                </a:tc>
                <a:extLst>
                  <a:ext uri="{0D108BD9-81ED-4DB2-BD59-A6C34878D82A}">
                    <a16:rowId xmlns:a16="http://schemas.microsoft.com/office/drawing/2014/main" val="3647450984"/>
                  </a:ext>
                </a:extLst>
              </a:tr>
              <a:tr h="377476">
                <a:tc>
                  <a:txBody>
                    <a:bodyPr/>
                    <a:lstStyle/>
                    <a:p>
                      <a:pPr algn="l" fontAlgn="ctr"/>
                      <a:r>
                        <a:rPr lang="pl-PL" sz="2000" u="none" strike="noStrike">
                          <a:effectLst/>
                        </a:rPr>
                        <a:t>Customer support</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a:effectLst/>
                        </a:rPr>
                        <a:t>6</a:t>
                      </a:r>
                      <a:endParaRPr lang="pl-PL"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5%</a:t>
                      </a:r>
                    </a:p>
                  </a:txBody>
                  <a:tcPr marL="9525" marR="9525" marT="9525" marB="0" anchor="b"/>
                </a:tc>
                <a:extLst>
                  <a:ext uri="{0D108BD9-81ED-4DB2-BD59-A6C34878D82A}">
                    <a16:rowId xmlns:a16="http://schemas.microsoft.com/office/drawing/2014/main" val="2162914314"/>
                  </a:ext>
                </a:extLst>
              </a:tr>
              <a:tr h="377476">
                <a:tc>
                  <a:txBody>
                    <a:bodyPr/>
                    <a:lstStyle/>
                    <a:p>
                      <a:pPr algn="l" fontAlgn="ctr"/>
                      <a:r>
                        <a:rPr lang="pl-PL" sz="2000" u="none" strike="noStrike">
                          <a:effectLst/>
                        </a:rPr>
                        <a:t>Trading, Token Buyback, Aquisitions</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a:effectLst/>
                        </a:rPr>
                        <a:t>30</a:t>
                      </a:r>
                      <a:endParaRPr lang="pl-PL"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25%</a:t>
                      </a:r>
                    </a:p>
                  </a:txBody>
                  <a:tcPr marL="9525" marR="9525" marT="9525" marB="0" anchor="b"/>
                </a:tc>
                <a:extLst>
                  <a:ext uri="{0D108BD9-81ED-4DB2-BD59-A6C34878D82A}">
                    <a16:rowId xmlns:a16="http://schemas.microsoft.com/office/drawing/2014/main" val="3941193822"/>
                  </a:ext>
                </a:extLst>
              </a:tr>
              <a:tr h="377476">
                <a:tc>
                  <a:txBody>
                    <a:bodyPr/>
                    <a:lstStyle/>
                    <a:p>
                      <a:pPr algn="l" fontAlgn="ctr"/>
                      <a:r>
                        <a:rPr lang="pl-PL" sz="2000" u="none" strike="noStrike">
                          <a:effectLst/>
                        </a:rPr>
                        <a:t>Overall NASDAQ listing preparation costs</a:t>
                      </a:r>
                      <a:endParaRPr lang="pl-PL" sz="20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a:effectLst/>
                        </a:rPr>
                        <a:t>12</a:t>
                      </a:r>
                      <a:endParaRPr lang="pl-PL"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10%</a:t>
                      </a:r>
                    </a:p>
                  </a:txBody>
                  <a:tcPr marL="9525" marR="9525" marT="9525" marB="0" anchor="b"/>
                </a:tc>
                <a:extLst>
                  <a:ext uri="{0D108BD9-81ED-4DB2-BD59-A6C34878D82A}">
                    <a16:rowId xmlns:a16="http://schemas.microsoft.com/office/drawing/2014/main" val="3666924043"/>
                  </a:ext>
                </a:extLst>
              </a:tr>
              <a:tr h="377476">
                <a:tc>
                  <a:txBody>
                    <a:bodyPr/>
                    <a:lstStyle/>
                    <a:p>
                      <a:pPr algn="l" fontAlgn="ctr"/>
                      <a:r>
                        <a:rPr lang="pl-PL" sz="2000" u="none" strike="noStrike" dirty="0" err="1">
                          <a:effectLst/>
                        </a:rPr>
                        <a:t>Ecosystem</a:t>
                      </a:r>
                      <a:r>
                        <a:rPr lang="pl-PL" sz="2000" u="none" strike="noStrike" dirty="0">
                          <a:effectLst/>
                        </a:rPr>
                        <a:t> Development &amp; </a:t>
                      </a:r>
                      <a:r>
                        <a:rPr lang="pl-PL" sz="2000" u="none" strike="noStrike" dirty="0" err="1">
                          <a:effectLst/>
                        </a:rPr>
                        <a:t>Community</a:t>
                      </a:r>
                      <a:r>
                        <a:rPr lang="pl-PL" sz="2000" u="none" strike="noStrike" dirty="0">
                          <a:effectLst/>
                        </a:rPr>
                        <a:t> </a:t>
                      </a:r>
                      <a:r>
                        <a:rPr lang="pl-PL" sz="2000" u="none" strike="noStrike" dirty="0" err="1">
                          <a:effectLst/>
                        </a:rPr>
                        <a:t>Growth</a:t>
                      </a:r>
                      <a:endParaRPr lang="pl-PL"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pl-PL" sz="1600" u="none" strike="noStrike">
                          <a:effectLst/>
                        </a:rPr>
                        <a:t>6</a:t>
                      </a:r>
                      <a:endParaRPr lang="pl-PL" sz="16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5%</a:t>
                      </a:r>
                    </a:p>
                  </a:txBody>
                  <a:tcPr marL="9525" marR="9525" marT="9525" marB="0" anchor="b"/>
                </a:tc>
                <a:extLst>
                  <a:ext uri="{0D108BD9-81ED-4DB2-BD59-A6C34878D82A}">
                    <a16:rowId xmlns:a16="http://schemas.microsoft.com/office/drawing/2014/main" val="1731075252"/>
                  </a:ext>
                </a:extLst>
              </a:tr>
              <a:tr h="377476">
                <a:tc>
                  <a:txBody>
                    <a:bodyPr/>
                    <a:lstStyle/>
                    <a:p>
                      <a:pPr algn="l" fontAlgn="ctr"/>
                      <a:r>
                        <a:rPr lang="pl-PL" sz="2000" b="0" i="0" u="none" strike="noStrike" dirty="0">
                          <a:solidFill>
                            <a:srgbClr val="000000"/>
                          </a:solidFill>
                          <a:effectLst/>
                          <a:latin typeface="Calibri" panose="020F0502020204030204" pitchFamily="34" charset="0"/>
                        </a:rPr>
                        <a:t>Total</a:t>
                      </a:r>
                    </a:p>
                  </a:txBody>
                  <a:tcPr marL="9525" marR="9525" marT="9525" marB="0" anchor="ctr"/>
                </a:tc>
                <a:tc>
                  <a:txBody>
                    <a:bodyPr/>
                    <a:lstStyle/>
                    <a:p>
                      <a:pPr algn="r" fontAlgn="b"/>
                      <a:r>
                        <a:rPr lang="pl-PL" sz="1600" b="0" i="0" u="none" strike="noStrike" dirty="0">
                          <a:solidFill>
                            <a:srgbClr val="000000"/>
                          </a:solidFill>
                          <a:effectLst/>
                          <a:latin typeface="Aptos Narrow" panose="020B0004020202020204" pitchFamily="34" charset="0"/>
                        </a:rPr>
                        <a:t>120</a:t>
                      </a:r>
                    </a:p>
                  </a:txBody>
                  <a:tcPr marL="9525" marR="9525" marT="9525" marB="0" anchor="b"/>
                </a:tc>
                <a:tc>
                  <a:txBody>
                    <a:bodyPr/>
                    <a:lstStyle/>
                    <a:p>
                      <a:pPr algn="r" fontAlgn="b"/>
                      <a:r>
                        <a:rPr lang="pl-PL" sz="1600" b="0" i="0" u="none" strike="noStrike" dirty="0">
                          <a:solidFill>
                            <a:srgbClr val="000000"/>
                          </a:solidFill>
                          <a:effectLst/>
                          <a:latin typeface="Aptos Narrow" panose="020B0004020202020204" pitchFamily="34" charset="0"/>
                        </a:rPr>
                        <a:t>100%</a:t>
                      </a:r>
                    </a:p>
                  </a:txBody>
                  <a:tcPr marL="9525" marR="9525" marT="9525" marB="0" anchor="b"/>
                </a:tc>
                <a:extLst>
                  <a:ext uri="{0D108BD9-81ED-4DB2-BD59-A6C34878D82A}">
                    <a16:rowId xmlns:a16="http://schemas.microsoft.com/office/drawing/2014/main" val="484401328"/>
                  </a:ext>
                </a:extLst>
              </a:tr>
            </a:tbl>
          </a:graphicData>
        </a:graphic>
      </p:graphicFrame>
    </p:spTree>
    <p:extLst>
      <p:ext uri="{BB962C8B-B14F-4D97-AF65-F5344CB8AC3E}">
        <p14:creationId xmlns:p14="http://schemas.microsoft.com/office/powerpoint/2010/main" val="387238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6E965-DF8C-CFD7-4ECC-23AC1226A8B2}"/>
              </a:ext>
            </a:extLst>
          </p:cNvPr>
          <p:cNvSpPr>
            <a:spLocks noGrp="1"/>
          </p:cNvSpPr>
          <p:nvPr>
            <p:ph type="title"/>
          </p:nvPr>
        </p:nvSpPr>
        <p:spPr>
          <a:xfrm>
            <a:off x="849630" y="551562"/>
            <a:ext cx="10492739" cy="446276"/>
          </a:xfrm>
        </p:spPr>
        <p:txBody>
          <a:bodyPr/>
          <a:lstStyle/>
          <a:p>
            <a:r>
              <a:rPr lang="en-US" b="1" dirty="0"/>
              <a:t>Project Tokenization Goals</a:t>
            </a:r>
          </a:p>
        </p:txBody>
      </p:sp>
      <p:sp>
        <p:nvSpPr>
          <p:cNvPr id="3" name="Symbol zastępczy tekstu 2">
            <a:extLst>
              <a:ext uri="{FF2B5EF4-FFF2-40B4-BE49-F238E27FC236}">
                <a16:creationId xmlns:a16="http://schemas.microsoft.com/office/drawing/2014/main" id="{E49EE5D1-A945-57FF-89BB-036DF6ED6471}"/>
              </a:ext>
            </a:extLst>
          </p:cNvPr>
          <p:cNvSpPr>
            <a:spLocks noGrp="1"/>
          </p:cNvSpPr>
          <p:nvPr>
            <p:ph type="body" idx="1"/>
          </p:nvPr>
        </p:nvSpPr>
        <p:spPr>
          <a:xfrm>
            <a:off x="1066799" y="1600200"/>
            <a:ext cx="10275570" cy="4467249"/>
          </a:xfrm>
        </p:spPr>
        <p:txBody>
          <a:bodyPr/>
          <a:lstStyle/>
          <a:p>
            <a:pPr algn="l">
              <a:buFont typeface="Arial" panose="020B0604020202020204" pitchFamily="34" charset="0"/>
              <a:buChar char="•"/>
            </a:pPr>
            <a:r>
              <a:rPr lang="pl-PL" sz="2400" b="1" i="0" u="none" strike="noStrike" dirty="0">
                <a:solidFill>
                  <a:srgbClr val="000000"/>
                </a:solidFill>
                <a:effectLst/>
                <a:latin typeface="Arial" panose="020B0604020202020204" pitchFamily="34" charset="0"/>
                <a:cs typeface="Arial" panose="020B0604020202020204" pitchFamily="34" charset="0"/>
              </a:rPr>
              <a:t> Capital </a:t>
            </a:r>
            <a:r>
              <a:rPr lang="pl-PL" sz="2400" b="1" i="0" u="none" strike="noStrike" dirty="0" err="1">
                <a:solidFill>
                  <a:srgbClr val="000000"/>
                </a:solidFill>
                <a:effectLst/>
                <a:latin typeface="Arial" panose="020B0604020202020204" pitchFamily="34" charset="0"/>
                <a:cs typeface="Arial" panose="020B0604020202020204" pitchFamily="34" charset="0"/>
              </a:rPr>
              <a:t>Raise</a:t>
            </a:r>
            <a:r>
              <a:rPr lang="pl-PL" sz="2400" b="1" i="0" u="none" strike="noStrike" dirty="0">
                <a:solidFill>
                  <a:srgbClr val="000000"/>
                </a:solidFill>
                <a:effectLst/>
                <a:latin typeface="Arial" panose="020B0604020202020204" pitchFamily="34" charset="0"/>
                <a:cs typeface="Arial" panose="020B0604020202020204" pitchFamily="34" charset="0"/>
              </a:rPr>
              <a:t> &amp; </a:t>
            </a:r>
            <a:r>
              <a:rPr lang="pl-PL" sz="2400" b="1" i="0" u="none" strike="noStrike" dirty="0" err="1">
                <a:solidFill>
                  <a:srgbClr val="000000"/>
                </a:solidFill>
                <a:effectLst/>
                <a:latin typeface="Arial" panose="020B0604020202020204" pitchFamily="34" charset="0"/>
                <a:cs typeface="Arial" panose="020B0604020202020204" pitchFamily="34" charset="0"/>
              </a:rPr>
              <a:t>Growth</a:t>
            </a:r>
            <a:r>
              <a:rPr lang="pl-PL" sz="2400" b="1" i="0" u="none" strike="noStrike" dirty="0">
                <a:solidFill>
                  <a:srgbClr val="000000"/>
                </a:solidFill>
                <a:effectLst/>
                <a:latin typeface="Arial" panose="020B0604020202020204" pitchFamily="34" charset="0"/>
                <a:cs typeface="Arial" panose="020B0604020202020204" pitchFamily="34" charset="0"/>
              </a:rPr>
              <a:t>: </a:t>
            </a:r>
          </a:p>
          <a:p>
            <a:pPr algn="l"/>
            <a:r>
              <a:rPr lang="pl-PL" sz="2400" b="0" i="0" u="none" strike="noStrike" dirty="0" err="1">
                <a:solidFill>
                  <a:srgbClr val="000000"/>
                </a:solidFill>
                <a:effectLst/>
                <a:latin typeface="Arial" panose="020B0604020202020204" pitchFamily="34" charset="0"/>
                <a:cs typeface="Arial" panose="020B0604020202020204" pitchFamily="34" charset="0"/>
              </a:rPr>
              <a:t>Secure</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funds</a:t>
            </a:r>
            <a:r>
              <a:rPr lang="pl-PL" sz="2400" b="0" i="0" u="none" strike="noStrike" dirty="0">
                <a:solidFill>
                  <a:srgbClr val="000000"/>
                </a:solidFill>
                <a:effectLst/>
                <a:latin typeface="Arial" panose="020B0604020202020204" pitchFamily="34" charset="0"/>
                <a:cs typeface="Arial" panose="020B0604020202020204" pitchFamily="34" charset="0"/>
              </a:rPr>
              <a:t> for </a:t>
            </a:r>
            <a:r>
              <a:rPr lang="pl-PL" sz="2400" b="0" i="0" u="none" strike="noStrike" dirty="0" err="1">
                <a:solidFill>
                  <a:srgbClr val="000000"/>
                </a:solidFill>
                <a:effectLst/>
                <a:latin typeface="Arial" panose="020B0604020202020204" pitchFamily="34" charset="0"/>
                <a:cs typeface="Arial" panose="020B0604020202020204" pitchFamily="34" charset="0"/>
              </a:rPr>
              <a:t>scaling</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device</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production</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supporting</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continuous</a:t>
            </a:r>
            <a:r>
              <a:rPr lang="pl-PL" sz="2400" b="0" i="0" u="none" strike="noStrike" dirty="0">
                <a:solidFill>
                  <a:srgbClr val="000000"/>
                </a:solidFill>
                <a:effectLst/>
                <a:latin typeface="Arial" panose="020B0604020202020204" pitchFamily="34" charset="0"/>
                <a:cs typeface="Arial" panose="020B0604020202020204" pitchFamily="34" charset="0"/>
              </a:rPr>
              <a:t> R&amp;D </a:t>
            </a:r>
            <a:r>
              <a:rPr lang="pl-PL" sz="2400" b="0" i="0" u="none" strike="noStrike" dirty="0" err="1">
                <a:solidFill>
                  <a:srgbClr val="000000"/>
                </a:solidFill>
                <a:effectLst/>
                <a:latin typeface="Arial" panose="020B0604020202020204" pitchFamily="34" charset="0"/>
                <a:cs typeface="Arial" panose="020B0604020202020204" pitchFamily="34" charset="0"/>
              </a:rPr>
              <a:t>efforts</a:t>
            </a:r>
            <a:r>
              <a:rPr lang="pl-PL" sz="2400" b="0" i="0" u="none" strike="noStrike" dirty="0">
                <a:solidFill>
                  <a:srgbClr val="000000"/>
                </a:solidFill>
                <a:effectLst/>
                <a:latin typeface="Arial" panose="020B0604020202020204" pitchFamily="34" charset="0"/>
                <a:cs typeface="Arial" panose="020B0604020202020204" pitchFamily="34" charset="0"/>
              </a:rPr>
              <a:t>, and </a:t>
            </a:r>
            <a:r>
              <a:rPr lang="pl-PL" sz="2400" b="0" i="0" u="none" strike="noStrike" dirty="0" err="1">
                <a:solidFill>
                  <a:srgbClr val="000000"/>
                </a:solidFill>
                <a:effectLst/>
                <a:latin typeface="Arial" panose="020B0604020202020204" pitchFamily="34" charset="0"/>
                <a:cs typeface="Arial" panose="020B0604020202020204" pitchFamily="34" charset="0"/>
              </a:rPr>
              <a:t>expanding</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our</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application</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ecosystem</a:t>
            </a:r>
            <a:r>
              <a:rPr lang="pl-PL" sz="2400" b="0" i="0" u="none" strike="noStrike" dirty="0">
                <a:solidFill>
                  <a:srgbClr val="000000"/>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endParaRPr lang="pl-PL" sz="2400" b="0" i="0" u="none" strike="noStrike"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pl-PL" sz="2400" b="1" i="0" u="none" strike="noStrike" dirty="0">
                <a:solidFill>
                  <a:srgbClr val="000000"/>
                </a:solidFill>
                <a:effectLst/>
                <a:latin typeface="Arial" panose="020B0604020202020204" pitchFamily="34" charset="0"/>
                <a:cs typeface="Arial" panose="020B0604020202020204" pitchFamily="34" charset="0"/>
              </a:rPr>
              <a:t> International Expansion &amp; Strategic </a:t>
            </a:r>
            <a:r>
              <a:rPr lang="pl-PL" sz="2400" b="1" i="0" u="none" strike="noStrike" dirty="0" err="1">
                <a:solidFill>
                  <a:srgbClr val="000000"/>
                </a:solidFill>
                <a:effectLst/>
                <a:latin typeface="Arial" panose="020B0604020202020204" pitchFamily="34" charset="0"/>
                <a:cs typeface="Arial" panose="020B0604020202020204" pitchFamily="34" charset="0"/>
              </a:rPr>
              <a:t>Acquisitions</a:t>
            </a:r>
            <a:r>
              <a:rPr lang="pl-PL" sz="2400" b="1" i="0" u="none" strike="noStrike" dirty="0">
                <a:solidFill>
                  <a:srgbClr val="000000"/>
                </a:solidFill>
                <a:effectLst/>
                <a:latin typeface="Arial" panose="020B0604020202020204" pitchFamily="34" charset="0"/>
                <a:cs typeface="Arial" panose="020B0604020202020204" pitchFamily="34" charset="0"/>
              </a:rPr>
              <a:t>: </a:t>
            </a:r>
          </a:p>
          <a:p>
            <a:pPr algn="l"/>
            <a:r>
              <a:rPr lang="pl-PL" sz="2400" b="0" i="0" u="none" strike="noStrike" dirty="0" err="1">
                <a:solidFill>
                  <a:srgbClr val="000000"/>
                </a:solidFill>
                <a:effectLst/>
                <a:latin typeface="Arial" panose="020B0604020202020204" pitchFamily="34" charset="0"/>
                <a:cs typeface="Arial" panose="020B0604020202020204" pitchFamily="34" charset="0"/>
              </a:rPr>
              <a:t>Facilitate</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global</a:t>
            </a:r>
            <a:r>
              <a:rPr lang="pl-PL" sz="2400" b="0" i="0" u="none" strike="noStrike" dirty="0">
                <a:solidFill>
                  <a:srgbClr val="000000"/>
                </a:solidFill>
                <a:effectLst/>
                <a:latin typeface="Arial" panose="020B0604020202020204" pitchFamily="34" charset="0"/>
                <a:cs typeface="Arial" panose="020B0604020202020204" pitchFamily="34" charset="0"/>
              </a:rPr>
              <a:t> market </a:t>
            </a:r>
            <a:r>
              <a:rPr lang="pl-PL" sz="2400" b="0" i="0" u="none" strike="noStrike" dirty="0" err="1">
                <a:solidFill>
                  <a:srgbClr val="000000"/>
                </a:solidFill>
                <a:effectLst/>
                <a:latin typeface="Arial" panose="020B0604020202020204" pitchFamily="34" charset="0"/>
                <a:cs typeface="Arial" panose="020B0604020202020204" pitchFamily="34" charset="0"/>
              </a:rPr>
              <a:t>entry</a:t>
            </a:r>
            <a:r>
              <a:rPr lang="pl-PL" sz="2400" b="0" i="0" u="none" strike="noStrike" dirty="0">
                <a:solidFill>
                  <a:srgbClr val="000000"/>
                </a:solidFill>
                <a:effectLst/>
                <a:latin typeface="Arial" panose="020B0604020202020204" pitchFamily="34" charset="0"/>
                <a:cs typeface="Arial" panose="020B0604020202020204" pitchFamily="34" charset="0"/>
              </a:rPr>
              <a:t> and </a:t>
            </a:r>
            <a:r>
              <a:rPr lang="pl-PL" sz="2400" b="0" i="0" u="none" strike="noStrike" dirty="0" err="1">
                <a:solidFill>
                  <a:srgbClr val="000000"/>
                </a:solidFill>
                <a:effectLst/>
                <a:latin typeface="Arial" panose="020B0604020202020204" pitchFamily="34" charset="0"/>
                <a:cs typeface="Arial" panose="020B0604020202020204" pitchFamily="34" charset="0"/>
              </a:rPr>
              <a:t>potential</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acquisitions</a:t>
            </a:r>
            <a:r>
              <a:rPr lang="pl-PL" sz="2400" b="0" i="0" u="none" strike="noStrike" dirty="0">
                <a:solidFill>
                  <a:srgbClr val="000000"/>
                </a:solidFill>
                <a:effectLst/>
                <a:latin typeface="Arial" panose="020B0604020202020204" pitchFamily="34" charset="0"/>
                <a:cs typeface="Arial" panose="020B0604020202020204" pitchFamily="34" charset="0"/>
              </a:rPr>
              <a:t> to </a:t>
            </a:r>
            <a:r>
              <a:rPr lang="pl-PL" sz="2400" b="0" i="0" u="none" strike="noStrike" dirty="0" err="1">
                <a:solidFill>
                  <a:srgbClr val="000000"/>
                </a:solidFill>
                <a:effectLst/>
                <a:latin typeface="Arial" panose="020B0604020202020204" pitchFamily="34" charset="0"/>
                <a:cs typeface="Arial" panose="020B0604020202020204" pitchFamily="34" charset="0"/>
              </a:rPr>
              <a:t>enhance</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our</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product</a:t>
            </a:r>
            <a:r>
              <a:rPr lang="pl-PL" sz="2400" b="0" i="0" u="none" strike="noStrike" dirty="0">
                <a:solidFill>
                  <a:srgbClr val="000000"/>
                </a:solidFill>
                <a:effectLst/>
                <a:latin typeface="Arial" panose="020B0604020202020204" pitchFamily="34" charset="0"/>
                <a:cs typeface="Arial" panose="020B0604020202020204" pitchFamily="34" charset="0"/>
              </a:rPr>
              <a:t> and </a:t>
            </a:r>
            <a:r>
              <a:rPr lang="pl-PL" sz="2400" b="0" i="0" u="none" strike="noStrike" dirty="0" err="1">
                <a:solidFill>
                  <a:srgbClr val="000000"/>
                </a:solidFill>
                <a:effectLst/>
                <a:latin typeface="Arial" panose="020B0604020202020204" pitchFamily="34" charset="0"/>
                <a:cs typeface="Arial" panose="020B0604020202020204" pitchFamily="34" charset="0"/>
              </a:rPr>
              <a:t>ecosystem</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offering</a:t>
            </a:r>
            <a:r>
              <a:rPr lang="pl-PL" sz="2400" b="0" i="0" u="none" strike="noStrike" dirty="0">
                <a:solidFill>
                  <a:srgbClr val="000000"/>
                </a:solidFill>
                <a:effectLst/>
                <a:latin typeface="Arial" panose="020B0604020202020204" pitchFamily="34" charset="0"/>
                <a:cs typeface="Arial" panose="020B0604020202020204" pitchFamily="34" charset="0"/>
              </a:rPr>
              <a:t>.</a:t>
            </a:r>
          </a:p>
          <a:p>
            <a:pPr algn="l">
              <a:buFont typeface="Arial" panose="020B0604020202020204" pitchFamily="34" charset="0"/>
              <a:buChar char="•"/>
            </a:pPr>
            <a:endParaRPr lang="pl-PL" sz="2400" b="0" i="0" u="none" strike="noStrike"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pl-PL" sz="2400" b="1" i="0" u="none" strike="noStrike" dirty="0">
                <a:solidFill>
                  <a:srgbClr val="000000"/>
                </a:solidFill>
                <a:effectLst/>
                <a:latin typeface="Arial" panose="020B0604020202020204" pitchFamily="34" charset="0"/>
                <a:cs typeface="Arial" panose="020B0604020202020204" pitchFamily="34" charset="0"/>
              </a:rPr>
              <a:t> </a:t>
            </a:r>
            <a:r>
              <a:rPr lang="pl-PL" sz="2400" b="1" i="0" u="none" strike="noStrike" dirty="0" err="1">
                <a:solidFill>
                  <a:srgbClr val="000000"/>
                </a:solidFill>
                <a:effectLst/>
                <a:latin typeface="Arial" panose="020B0604020202020204" pitchFamily="34" charset="0"/>
                <a:cs typeface="Arial" panose="020B0604020202020204" pitchFamily="34" charset="0"/>
              </a:rPr>
              <a:t>Integrated</a:t>
            </a:r>
            <a:r>
              <a:rPr lang="pl-PL" sz="2400" b="1" i="0" u="none" strike="noStrike" dirty="0">
                <a:solidFill>
                  <a:srgbClr val="000000"/>
                </a:solidFill>
                <a:effectLst/>
                <a:latin typeface="Arial" panose="020B0604020202020204" pitchFamily="34" charset="0"/>
                <a:cs typeface="Arial" panose="020B0604020202020204" pitchFamily="34" charset="0"/>
              </a:rPr>
              <a:t> </a:t>
            </a:r>
            <a:r>
              <a:rPr lang="pl-PL" sz="2400" b="1" i="0" u="none" strike="noStrike" dirty="0" err="1">
                <a:solidFill>
                  <a:srgbClr val="000000"/>
                </a:solidFill>
                <a:effectLst/>
                <a:latin typeface="Arial" panose="020B0604020202020204" pitchFamily="34" charset="0"/>
                <a:cs typeface="Arial" panose="020B0604020202020204" pitchFamily="34" charset="0"/>
              </a:rPr>
              <a:t>Payment</a:t>
            </a:r>
            <a:r>
              <a:rPr lang="pl-PL" sz="2400" b="1" i="0" u="none" strike="noStrike" dirty="0">
                <a:solidFill>
                  <a:srgbClr val="000000"/>
                </a:solidFill>
                <a:effectLst/>
                <a:latin typeface="Arial" panose="020B0604020202020204" pitchFamily="34" charset="0"/>
                <a:cs typeface="Arial" panose="020B0604020202020204" pitchFamily="34" charset="0"/>
              </a:rPr>
              <a:t> </a:t>
            </a:r>
            <a:r>
              <a:rPr lang="pl-PL" sz="2400" b="1" i="0" u="none" strike="noStrike" dirty="0" err="1">
                <a:solidFill>
                  <a:srgbClr val="000000"/>
                </a:solidFill>
                <a:effectLst/>
                <a:latin typeface="Arial" panose="020B0604020202020204" pitchFamily="34" charset="0"/>
                <a:cs typeface="Arial" panose="020B0604020202020204" pitchFamily="34" charset="0"/>
              </a:rPr>
              <a:t>Ecosystem</a:t>
            </a:r>
            <a:r>
              <a:rPr lang="pl-PL" sz="2400" b="1" i="0" u="none" strike="noStrike" dirty="0">
                <a:solidFill>
                  <a:srgbClr val="000000"/>
                </a:solidFill>
                <a:effectLst/>
                <a:latin typeface="Arial" panose="020B0604020202020204" pitchFamily="34" charset="0"/>
                <a:cs typeface="Arial" panose="020B0604020202020204" pitchFamily="34" charset="0"/>
              </a:rPr>
              <a:t>: </a:t>
            </a:r>
          </a:p>
          <a:p>
            <a:pPr algn="l"/>
            <a:r>
              <a:rPr lang="pl-PL" sz="2400" b="0" i="0" u="none" strike="noStrike" dirty="0" err="1">
                <a:solidFill>
                  <a:srgbClr val="000000"/>
                </a:solidFill>
                <a:effectLst/>
                <a:latin typeface="Arial" panose="020B0604020202020204" pitchFamily="34" charset="0"/>
                <a:cs typeface="Arial" panose="020B0604020202020204" pitchFamily="34" charset="0"/>
              </a:rPr>
              <a:t>Establish</a:t>
            </a:r>
            <a:r>
              <a:rPr lang="pl-PL" sz="2400" b="0" i="0" u="none" strike="noStrike" dirty="0">
                <a:solidFill>
                  <a:srgbClr val="000000"/>
                </a:solidFill>
                <a:effectLst/>
                <a:latin typeface="Arial" panose="020B0604020202020204" pitchFamily="34" charset="0"/>
                <a:cs typeface="Arial" panose="020B0604020202020204" pitchFamily="34" charset="0"/>
              </a:rPr>
              <a:t> a </a:t>
            </a:r>
            <a:r>
              <a:rPr lang="pl-PL" sz="2400" b="0" i="0" u="none" strike="noStrike" dirty="0" err="1">
                <a:solidFill>
                  <a:srgbClr val="000000"/>
                </a:solidFill>
                <a:effectLst/>
                <a:latin typeface="Arial" panose="020B0604020202020204" pitchFamily="34" charset="0"/>
                <a:cs typeface="Arial" panose="020B0604020202020204" pitchFamily="34" charset="0"/>
              </a:rPr>
              <a:t>robust</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ecosystem</a:t>
            </a:r>
            <a:r>
              <a:rPr lang="pl-PL" sz="2400" b="0" i="0" u="none" strike="noStrike" dirty="0">
                <a:solidFill>
                  <a:srgbClr val="000000"/>
                </a:solidFill>
                <a:effectLst/>
                <a:latin typeface="Arial" panose="020B0604020202020204" pitchFamily="34" charset="0"/>
                <a:cs typeface="Arial" panose="020B0604020202020204" pitchFamily="34" charset="0"/>
              </a:rPr>
              <a:t> with </a:t>
            </a:r>
            <a:r>
              <a:rPr lang="pl-PL" sz="2400" b="0" i="0" u="none" strike="noStrike" dirty="0" err="1">
                <a:solidFill>
                  <a:srgbClr val="000000"/>
                </a:solidFill>
                <a:effectLst/>
                <a:latin typeface="Arial" panose="020B0604020202020204" pitchFamily="34" charset="0"/>
                <a:cs typeface="Arial" panose="020B0604020202020204" pitchFamily="34" charset="0"/>
              </a:rPr>
              <a:t>tokens</a:t>
            </a:r>
            <a:r>
              <a:rPr lang="pl-PL" sz="2400" b="0" i="0" u="none" strike="noStrike" dirty="0">
                <a:solidFill>
                  <a:srgbClr val="000000"/>
                </a:solidFill>
                <a:effectLst/>
                <a:latin typeface="Arial" panose="020B0604020202020204" pitchFamily="34" charset="0"/>
                <a:cs typeface="Arial" panose="020B0604020202020204" pitchFamily="34" charset="0"/>
              </a:rPr>
              <a:t> as the </a:t>
            </a:r>
            <a:r>
              <a:rPr lang="pl-PL" sz="2400" b="0" i="0" u="none" strike="noStrike" dirty="0" err="1">
                <a:solidFill>
                  <a:srgbClr val="000000"/>
                </a:solidFill>
                <a:effectLst/>
                <a:latin typeface="Arial" panose="020B0604020202020204" pitchFamily="34" charset="0"/>
                <a:cs typeface="Arial" panose="020B0604020202020204" pitchFamily="34" charset="0"/>
              </a:rPr>
              <a:t>primary</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payment</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method</a:t>
            </a:r>
            <a:r>
              <a:rPr lang="pl-PL" sz="2400" b="0" i="0" u="none" strike="noStrike" dirty="0">
                <a:solidFill>
                  <a:srgbClr val="000000"/>
                </a:solidFill>
                <a:effectLst/>
                <a:latin typeface="Arial" panose="020B0604020202020204" pitchFamily="34" charset="0"/>
                <a:cs typeface="Arial" panose="020B0604020202020204" pitchFamily="34" charset="0"/>
              </a:rPr>
              <a:t> for </a:t>
            </a:r>
            <a:r>
              <a:rPr lang="pl-PL" sz="2400" b="0" i="0" u="none" strike="noStrike" dirty="0" err="1">
                <a:solidFill>
                  <a:srgbClr val="000000"/>
                </a:solidFill>
                <a:effectLst/>
                <a:latin typeface="Arial" panose="020B0604020202020204" pitchFamily="34" charset="0"/>
                <a:cs typeface="Arial" panose="020B0604020202020204" pitchFamily="34" charset="0"/>
              </a:rPr>
              <a:t>device</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purchases</a:t>
            </a:r>
            <a:r>
              <a:rPr lang="pl-PL" sz="2400" b="0" i="0" u="none" strike="noStrike" dirty="0">
                <a:solidFill>
                  <a:srgbClr val="000000"/>
                </a:solidFill>
                <a:effectLst/>
                <a:latin typeface="Arial" panose="020B0604020202020204" pitchFamily="34" charset="0"/>
                <a:cs typeface="Arial" panose="020B0604020202020204" pitchFamily="34" charset="0"/>
              </a:rPr>
              <a:t>, </a:t>
            </a:r>
            <a:r>
              <a:rPr lang="pl-PL" sz="2400" b="0" i="0" u="none" strike="noStrike" dirty="0" err="1">
                <a:solidFill>
                  <a:srgbClr val="000000"/>
                </a:solidFill>
                <a:effectLst/>
                <a:latin typeface="Arial" panose="020B0604020202020204" pitchFamily="34" charset="0"/>
                <a:cs typeface="Arial" panose="020B0604020202020204" pitchFamily="34" charset="0"/>
              </a:rPr>
              <a:t>apps</a:t>
            </a:r>
            <a:r>
              <a:rPr lang="pl-PL" sz="2400" b="0" i="0" u="none" strike="noStrike" dirty="0">
                <a:solidFill>
                  <a:srgbClr val="000000"/>
                </a:solidFill>
                <a:effectLst/>
                <a:latin typeface="Arial" panose="020B0604020202020204" pitchFamily="34" charset="0"/>
                <a:cs typeface="Arial" panose="020B0604020202020204" pitchFamily="34" charset="0"/>
              </a:rPr>
              <a:t>, services, and </a:t>
            </a:r>
            <a:r>
              <a:rPr lang="pl-PL" sz="2400" b="0" i="0" u="none" strike="noStrike" dirty="0" err="1">
                <a:solidFill>
                  <a:srgbClr val="000000"/>
                </a:solidFill>
                <a:effectLst/>
                <a:latin typeface="Arial" panose="020B0604020202020204" pitchFamily="34" charset="0"/>
                <a:cs typeface="Arial" panose="020B0604020202020204" pitchFamily="34" charset="0"/>
              </a:rPr>
              <a:t>subscriptions</a:t>
            </a:r>
            <a:r>
              <a:rPr lang="pl-PL" sz="2400" b="0" i="0" u="none" strike="noStrike" dirty="0">
                <a:solidFill>
                  <a:srgbClr val="000000"/>
                </a:solidFill>
                <a:effectLst/>
                <a:latin typeface="Arial" panose="020B0604020202020204" pitchFamily="34" charset="0"/>
                <a:cs typeface="Arial" panose="020B0604020202020204" pitchFamily="34" charset="0"/>
              </a:rPr>
              <a:t>.</a:t>
            </a:r>
          </a:p>
          <a:p>
            <a:pPr>
              <a:lnSpc>
                <a:spcPct val="150000"/>
              </a:lnSpc>
            </a:pPr>
            <a:endParaRPr lang="pl-PL" dirty="0">
              <a:latin typeface="Arial" panose="020B0604020202020204" pitchFamily="34" charset="0"/>
              <a:cs typeface="Arial" panose="020B0604020202020204" pitchFamily="34" charset="0"/>
            </a:endParaRPr>
          </a:p>
        </p:txBody>
      </p:sp>
      <p:grpSp>
        <p:nvGrpSpPr>
          <p:cNvPr id="4" name="object 16">
            <a:extLst>
              <a:ext uri="{FF2B5EF4-FFF2-40B4-BE49-F238E27FC236}">
                <a16:creationId xmlns:a16="http://schemas.microsoft.com/office/drawing/2014/main" id="{8B56D48D-A25B-7323-A1B3-BEB977112E5D}"/>
              </a:ext>
            </a:extLst>
          </p:cNvPr>
          <p:cNvGrpSpPr/>
          <p:nvPr/>
        </p:nvGrpSpPr>
        <p:grpSpPr>
          <a:xfrm>
            <a:off x="9525" y="6343650"/>
            <a:ext cx="12182475" cy="519430"/>
            <a:chOff x="9525" y="6343650"/>
            <a:chExt cx="12182475" cy="519430"/>
          </a:xfrm>
        </p:grpSpPr>
        <p:sp>
          <p:nvSpPr>
            <p:cNvPr id="5" name="object 17">
              <a:extLst>
                <a:ext uri="{FF2B5EF4-FFF2-40B4-BE49-F238E27FC236}">
                  <a16:creationId xmlns:a16="http://schemas.microsoft.com/office/drawing/2014/main" id="{C9ABC1EA-0B60-22AF-40E9-437316573675}"/>
                </a:ext>
              </a:extLst>
            </p:cNvPr>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6" name="object 18">
              <a:extLst>
                <a:ext uri="{FF2B5EF4-FFF2-40B4-BE49-F238E27FC236}">
                  <a16:creationId xmlns:a16="http://schemas.microsoft.com/office/drawing/2014/main" id="{D5CCF296-A201-27E4-97DB-A7033FD045CD}"/>
                </a:ext>
              </a:extLst>
            </p:cNvPr>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7" name="object 19">
            <a:extLst>
              <a:ext uri="{FF2B5EF4-FFF2-40B4-BE49-F238E27FC236}">
                <a16:creationId xmlns:a16="http://schemas.microsoft.com/office/drawing/2014/main" id="{1270988A-2919-055D-9CCB-07C68147700F}"/>
              </a:ext>
            </a:extLst>
          </p:cNvPr>
          <p:cNvSpPr txBox="1">
            <a:spLocks noGrp="1"/>
          </p:cNvSpPr>
          <p:nvPr>
            <p:ph type="ftr" sz="quarter" idx="5"/>
          </p:nvPr>
        </p:nvSpPr>
        <p:spPr>
          <a:xfrm>
            <a:off x="78739" y="6379850"/>
            <a:ext cx="11995150" cy="436245"/>
          </a:xfrm>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extLst>
      <p:ext uri="{BB962C8B-B14F-4D97-AF65-F5344CB8AC3E}">
        <p14:creationId xmlns:p14="http://schemas.microsoft.com/office/powerpoint/2010/main" val="1337343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9825" y="1852866"/>
            <a:ext cx="9932670" cy="1674176"/>
          </a:xfrm>
          <a:prstGeom prst="rect">
            <a:avLst/>
          </a:prstGeom>
        </p:spPr>
        <p:txBody>
          <a:bodyPr vert="horz" wrap="square" lIns="0" tIns="12065" rIns="0" bIns="0" rtlCol="0">
            <a:spAutoFit/>
          </a:bodyPr>
          <a:lstStyle/>
          <a:p>
            <a:pPr marL="12700" marR="5080" algn="just">
              <a:lnSpc>
                <a:spcPct val="100400"/>
              </a:lnSpc>
              <a:spcBef>
                <a:spcPts val="95"/>
              </a:spcBef>
            </a:pPr>
            <a:r>
              <a:rPr sz="1200" dirty="0">
                <a:latin typeface="Arial"/>
                <a:cs typeface="Arial"/>
              </a:rPr>
              <a:t>THIS</a:t>
            </a:r>
            <a:r>
              <a:rPr sz="1200" spc="80" dirty="0">
                <a:latin typeface="Arial"/>
                <a:cs typeface="Arial"/>
              </a:rPr>
              <a:t> </a:t>
            </a:r>
            <a:r>
              <a:rPr sz="1200" dirty="0">
                <a:latin typeface="Arial"/>
                <a:cs typeface="Arial"/>
              </a:rPr>
              <a:t>MATERIAL</a:t>
            </a:r>
            <a:r>
              <a:rPr sz="1200" spc="70" dirty="0">
                <a:latin typeface="Arial"/>
                <a:cs typeface="Arial"/>
              </a:rPr>
              <a:t> </a:t>
            </a:r>
            <a:r>
              <a:rPr sz="1200" dirty="0">
                <a:latin typeface="Arial"/>
                <a:cs typeface="Arial"/>
              </a:rPr>
              <a:t>HAS</a:t>
            </a:r>
            <a:r>
              <a:rPr sz="1200" spc="60" dirty="0">
                <a:latin typeface="Arial"/>
                <a:cs typeface="Arial"/>
              </a:rPr>
              <a:t> </a:t>
            </a:r>
            <a:r>
              <a:rPr sz="1200" dirty="0">
                <a:latin typeface="Arial"/>
                <a:cs typeface="Arial"/>
              </a:rPr>
              <a:t>BEEN</a:t>
            </a:r>
            <a:r>
              <a:rPr sz="1200" spc="85" dirty="0">
                <a:latin typeface="Arial"/>
                <a:cs typeface="Arial"/>
              </a:rPr>
              <a:t> </a:t>
            </a:r>
            <a:r>
              <a:rPr sz="1200" spc="-50" dirty="0">
                <a:latin typeface="Arial"/>
                <a:cs typeface="Arial"/>
              </a:rPr>
              <a:t>PREPARED</a:t>
            </a:r>
            <a:r>
              <a:rPr sz="1200" spc="65" dirty="0">
                <a:latin typeface="Arial"/>
                <a:cs typeface="Arial"/>
              </a:rPr>
              <a:t> </a:t>
            </a:r>
            <a:r>
              <a:rPr sz="1200" dirty="0">
                <a:latin typeface="Arial"/>
                <a:cs typeface="Arial"/>
              </a:rPr>
              <a:t>BY</a:t>
            </a:r>
            <a:r>
              <a:rPr sz="1200" spc="75" dirty="0">
                <a:latin typeface="Arial"/>
                <a:cs typeface="Arial"/>
              </a:rPr>
              <a:t> </a:t>
            </a:r>
            <a:r>
              <a:rPr sz="1200" spc="-10" dirty="0">
                <a:latin typeface="Arial"/>
                <a:cs typeface="Arial"/>
              </a:rPr>
              <a:t>BITFOLD</a:t>
            </a:r>
            <a:r>
              <a:rPr sz="1200" spc="90" dirty="0">
                <a:latin typeface="Arial"/>
                <a:cs typeface="Arial"/>
              </a:rPr>
              <a:t> </a:t>
            </a:r>
            <a:r>
              <a:rPr sz="1200" dirty="0">
                <a:latin typeface="Arial"/>
                <a:cs typeface="Arial"/>
              </a:rPr>
              <a:t>AG</a:t>
            </a:r>
            <a:r>
              <a:rPr sz="1200" spc="40" dirty="0">
                <a:latin typeface="Arial"/>
                <a:cs typeface="Arial"/>
              </a:rPr>
              <a:t> </a:t>
            </a:r>
            <a:r>
              <a:rPr sz="1200" dirty="0">
                <a:latin typeface="Arial"/>
                <a:cs typeface="Arial"/>
              </a:rPr>
              <a:t>WITH</a:t>
            </a:r>
            <a:r>
              <a:rPr sz="1200" spc="65" dirty="0">
                <a:latin typeface="Arial"/>
                <a:cs typeface="Arial"/>
              </a:rPr>
              <a:t> </a:t>
            </a:r>
            <a:r>
              <a:rPr sz="1200" dirty="0">
                <a:latin typeface="Arial"/>
                <a:cs typeface="Arial"/>
              </a:rPr>
              <a:t>ITS</a:t>
            </a:r>
            <a:r>
              <a:rPr sz="1200" spc="65" dirty="0">
                <a:latin typeface="Arial"/>
                <a:cs typeface="Arial"/>
              </a:rPr>
              <a:t> </a:t>
            </a:r>
            <a:r>
              <a:rPr sz="1200" spc="-70" dirty="0">
                <a:latin typeface="Arial"/>
                <a:cs typeface="Arial"/>
              </a:rPr>
              <a:t>REGISTERED</a:t>
            </a:r>
            <a:r>
              <a:rPr sz="1200" spc="95" dirty="0">
                <a:latin typeface="Arial"/>
                <a:cs typeface="Arial"/>
              </a:rPr>
              <a:t> </a:t>
            </a:r>
            <a:r>
              <a:rPr sz="1200" spc="-35" dirty="0">
                <a:latin typeface="Arial"/>
                <a:cs typeface="Arial"/>
              </a:rPr>
              <a:t>OFFICE</a:t>
            </a:r>
            <a:r>
              <a:rPr sz="1200" spc="90" dirty="0">
                <a:latin typeface="Arial"/>
                <a:cs typeface="Arial"/>
              </a:rPr>
              <a:t> </a:t>
            </a:r>
            <a:r>
              <a:rPr sz="1200" dirty="0">
                <a:latin typeface="Arial"/>
                <a:cs typeface="Arial"/>
              </a:rPr>
              <a:t>IN</a:t>
            </a:r>
            <a:r>
              <a:rPr sz="1200" spc="80" dirty="0">
                <a:latin typeface="Arial"/>
                <a:cs typeface="Arial"/>
              </a:rPr>
              <a:t> </a:t>
            </a:r>
            <a:r>
              <a:rPr sz="1200" spc="-40" dirty="0">
                <a:latin typeface="Arial"/>
                <a:cs typeface="Arial"/>
              </a:rPr>
              <a:t>SWITZERLAND,</a:t>
            </a:r>
            <a:r>
              <a:rPr sz="1200" spc="75" dirty="0">
                <a:latin typeface="Arial"/>
                <a:cs typeface="Arial"/>
              </a:rPr>
              <a:t> </a:t>
            </a:r>
            <a:r>
              <a:rPr sz="1200" spc="-35" dirty="0">
                <a:latin typeface="Arial"/>
                <a:cs typeface="Arial"/>
              </a:rPr>
              <a:t>MÜHLEGASSE</a:t>
            </a:r>
            <a:r>
              <a:rPr sz="1200" spc="70" dirty="0">
                <a:latin typeface="Arial"/>
                <a:cs typeface="Arial"/>
              </a:rPr>
              <a:t> </a:t>
            </a:r>
            <a:r>
              <a:rPr sz="1200" dirty="0">
                <a:latin typeface="Arial"/>
                <a:cs typeface="Arial"/>
              </a:rPr>
              <a:t>18,</a:t>
            </a:r>
            <a:r>
              <a:rPr sz="1200" spc="75" dirty="0">
                <a:latin typeface="Arial"/>
                <a:cs typeface="Arial"/>
              </a:rPr>
              <a:t> </a:t>
            </a:r>
            <a:r>
              <a:rPr sz="1200" dirty="0">
                <a:latin typeface="Arial"/>
                <a:cs typeface="Arial"/>
              </a:rPr>
              <a:t>6340</a:t>
            </a:r>
            <a:r>
              <a:rPr sz="1200" spc="70" dirty="0">
                <a:latin typeface="Arial"/>
                <a:cs typeface="Arial"/>
              </a:rPr>
              <a:t> </a:t>
            </a:r>
            <a:r>
              <a:rPr sz="1200" spc="-10" dirty="0">
                <a:latin typeface="Arial"/>
                <a:cs typeface="Arial"/>
              </a:rPr>
              <a:t>BAAR, </a:t>
            </a:r>
            <a:r>
              <a:rPr sz="1200" spc="-30" dirty="0">
                <a:latin typeface="Arial"/>
                <a:cs typeface="Arial"/>
              </a:rPr>
              <a:t>CANTON</a:t>
            </a:r>
            <a:r>
              <a:rPr sz="1200" spc="-25" dirty="0">
                <a:latin typeface="Arial"/>
                <a:cs typeface="Arial"/>
              </a:rPr>
              <a:t> </a:t>
            </a:r>
            <a:r>
              <a:rPr sz="1200" spc="-35" dirty="0">
                <a:latin typeface="Arial"/>
                <a:cs typeface="Arial"/>
              </a:rPr>
              <a:t>OF</a:t>
            </a:r>
            <a:r>
              <a:rPr sz="1200" spc="-5" dirty="0">
                <a:latin typeface="Arial"/>
                <a:cs typeface="Arial"/>
              </a:rPr>
              <a:t> </a:t>
            </a:r>
            <a:r>
              <a:rPr sz="1200" spc="-60" dirty="0">
                <a:latin typeface="Arial"/>
                <a:cs typeface="Arial"/>
              </a:rPr>
              <a:t>ZUG,</a:t>
            </a:r>
            <a:r>
              <a:rPr sz="1200" spc="-10" dirty="0">
                <a:latin typeface="Arial"/>
                <a:cs typeface="Arial"/>
              </a:rPr>
              <a:t> </a:t>
            </a:r>
            <a:r>
              <a:rPr sz="1200" spc="-45" dirty="0">
                <a:latin typeface="Arial"/>
                <a:cs typeface="Arial"/>
              </a:rPr>
              <a:t>IDENTIFICATION</a:t>
            </a:r>
            <a:r>
              <a:rPr sz="1200" dirty="0">
                <a:latin typeface="Arial"/>
                <a:cs typeface="Arial"/>
              </a:rPr>
              <a:t> </a:t>
            </a:r>
            <a:r>
              <a:rPr sz="1200" spc="-40" dirty="0">
                <a:latin typeface="Arial"/>
                <a:cs typeface="Arial"/>
              </a:rPr>
              <a:t>NUMBER</a:t>
            </a:r>
            <a:r>
              <a:rPr sz="1200" spc="-10" dirty="0">
                <a:latin typeface="Arial"/>
                <a:cs typeface="Arial"/>
              </a:rPr>
              <a:t> </a:t>
            </a:r>
            <a:r>
              <a:rPr sz="1200" spc="-80" dirty="0">
                <a:latin typeface="Arial"/>
                <a:cs typeface="Arial"/>
              </a:rPr>
              <a:t>CHE-</a:t>
            </a:r>
            <a:r>
              <a:rPr sz="1200" dirty="0">
                <a:latin typeface="Arial"/>
                <a:cs typeface="Arial"/>
              </a:rPr>
              <a:t>266.860.023 </a:t>
            </a:r>
            <a:r>
              <a:rPr sz="1200" spc="-60" dirty="0">
                <a:latin typeface="Arial"/>
                <a:cs typeface="Arial"/>
              </a:rPr>
              <a:t>(HEREINAFTER:</a:t>
            </a:r>
            <a:r>
              <a:rPr sz="1200" spc="-5" dirty="0">
                <a:latin typeface="Arial"/>
                <a:cs typeface="Arial"/>
              </a:rPr>
              <a:t> </a:t>
            </a:r>
            <a:r>
              <a:rPr sz="1200" dirty="0">
                <a:latin typeface="Arial"/>
                <a:cs typeface="Arial"/>
              </a:rPr>
              <a:t>THE</a:t>
            </a:r>
            <a:r>
              <a:rPr sz="1200" spc="-10" dirty="0">
                <a:latin typeface="Arial"/>
                <a:cs typeface="Arial"/>
              </a:rPr>
              <a:t> </a:t>
            </a:r>
            <a:r>
              <a:rPr sz="1200" spc="-25" dirty="0">
                <a:latin typeface="Arial"/>
                <a:cs typeface="Arial"/>
              </a:rPr>
              <a:t>COMPANY).</a:t>
            </a:r>
            <a:r>
              <a:rPr sz="1200" dirty="0">
                <a:latin typeface="Arial"/>
                <a:cs typeface="Arial"/>
              </a:rPr>
              <a:t> </a:t>
            </a:r>
            <a:r>
              <a:rPr sz="1200" spc="-45" dirty="0">
                <a:latin typeface="Arial"/>
                <a:cs typeface="Arial"/>
              </a:rPr>
              <a:t>SOME</a:t>
            </a:r>
            <a:r>
              <a:rPr sz="1200" spc="-25" dirty="0">
                <a:latin typeface="Arial"/>
                <a:cs typeface="Arial"/>
              </a:rPr>
              <a:t> </a:t>
            </a:r>
            <a:r>
              <a:rPr sz="1200" spc="-35" dirty="0">
                <a:latin typeface="Arial"/>
                <a:cs typeface="Arial"/>
              </a:rPr>
              <a:t>OF</a:t>
            </a:r>
            <a:r>
              <a:rPr sz="1200" spc="-5" dirty="0">
                <a:latin typeface="Arial"/>
                <a:cs typeface="Arial"/>
              </a:rPr>
              <a:t> </a:t>
            </a:r>
            <a:r>
              <a:rPr sz="1200" dirty="0">
                <a:latin typeface="Arial"/>
                <a:cs typeface="Arial"/>
              </a:rPr>
              <a:t>THE</a:t>
            </a:r>
            <a:r>
              <a:rPr sz="1200" spc="-5" dirty="0">
                <a:latin typeface="Arial"/>
                <a:cs typeface="Arial"/>
              </a:rPr>
              <a:t> </a:t>
            </a:r>
            <a:r>
              <a:rPr sz="1200" spc="-40" dirty="0">
                <a:latin typeface="Arial"/>
                <a:cs typeface="Arial"/>
              </a:rPr>
              <a:t>INFORMATION</a:t>
            </a:r>
            <a:r>
              <a:rPr sz="1200" spc="-25" dirty="0">
                <a:latin typeface="Arial"/>
                <a:cs typeface="Arial"/>
              </a:rPr>
              <a:t> </a:t>
            </a:r>
            <a:r>
              <a:rPr sz="1200" spc="-45" dirty="0">
                <a:latin typeface="Arial"/>
                <a:cs typeface="Arial"/>
              </a:rPr>
              <a:t>CONTAINED</a:t>
            </a:r>
            <a:r>
              <a:rPr sz="1200" spc="-40" dirty="0">
                <a:latin typeface="Arial"/>
                <a:cs typeface="Arial"/>
              </a:rPr>
              <a:t> </a:t>
            </a:r>
            <a:r>
              <a:rPr sz="1200" spc="-25" dirty="0">
                <a:latin typeface="Arial"/>
                <a:cs typeface="Arial"/>
              </a:rPr>
              <a:t>IN </a:t>
            </a:r>
            <a:r>
              <a:rPr sz="1200" dirty="0">
                <a:latin typeface="Arial"/>
                <a:cs typeface="Arial"/>
              </a:rPr>
              <a:t>THIS</a:t>
            </a:r>
            <a:r>
              <a:rPr sz="1200" spc="254" dirty="0">
                <a:latin typeface="Arial"/>
                <a:cs typeface="Arial"/>
              </a:rPr>
              <a:t> </a:t>
            </a:r>
            <a:r>
              <a:rPr sz="1200" dirty="0">
                <a:latin typeface="Arial"/>
                <a:cs typeface="Arial"/>
              </a:rPr>
              <a:t>MATERIAL</a:t>
            </a:r>
            <a:r>
              <a:rPr sz="1200" spc="240" dirty="0">
                <a:latin typeface="Arial"/>
                <a:cs typeface="Arial"/>
              </a:rPr>
              <a:t> </a:t>
            </a:r>
            <a:r>
              <a:rPr sz="1200" dirty="0">
                <a:latin typeface="Arial"/>
                <a:cs typeface="Arial"/>
              </a:rPr>
              <a:t>RELATES</a:t>
            </a:r>
            <a:r>
              <a:rPr sz="1200" spc="235" dirty="0">
                <a:latin typeface="Arial"/>
                <a:cs typeface="Arial"/>
              </a:rPr>
              <a:t> </a:t>
            </a:r>
            <a:r>
              <a:rPr sz="1200" dirty="0">
                <a:latin typeface="Arial"/>
                <a:cs typeface="Arial"/>
              </a:rPr>
              <a:t>TO</a:t>
            </a:r>
            <a:r>
              <a:rPr sz="1200" spc="229" dirty="0">
                <a:latin typeface="Arial"/>
                <a:cs typeface="Arial"/>
              </a:rPr>
              <a:t> </a:t>
            </a:r>
            <a:r>
              <a:rPr sz="1200" dirty="0">
                <a:latin typeface="Arial"/>
                <a:cs typeface="Arial"/>
              </a:rPr>
              <a:t>THE</a:t>
            </a:r>
            <a:r>
              <a:rPr sz="1200" spc="245" dirty="0">
                <a:latin typeface="Arial"/>
                <a:cs typeface="Arial"/>
              </a:rPr>
              <a:t> </a:t>
            </a:r>
            <a:r>
              <a:rPr sz="1200" dirty="0">
                <a:latin typeface="Arial"/>
                <a:cs typeface="Arial"/>
              </a:rPr>
              <a:t>FUTURE.</a:t>
            </a:r>
            <a:r>
              <a:rPr sz="1200" spc="245" dirty="0">
                <a:latin typeface="Arial"/>
                <a:cs typeface="Arial"/>
              </a:rPr>
              <a:t> </a:t>
            </a:r>
            <a:r>
              <a:rPr sz="1200" dirty="0">
                <a:latin typeface="Arial"/>
                <a:cs typeface="Arial"/>
              </a:rPr>
              <a:t>THIS</a:t>
            </a:r>
            <a:r>
              <a:rPr sz="1200" spc="260" dirty="0">
                <a:latin typeface="Arial"/>
                <a:cs typeface="Arial"/>
              </a:rPr>
              <a:t> </a:t>
            </a:r>
            <a:r>
              <a:rPr sz="1200" dirty="0">
                <a:latin typeface="Arial"/>
                <a:cs typeface="Arial"/>
              </a:rPr>
              <a:t>APPLIES</a:t>
            </a:r>
            <a:r>
              <a:rPr sz="1200" spc="250" dirty="0">
                <a:latin typeface="Arial"/>
                <a:cs typeface="Arial"/>
              </a:rPr>
              <a:t> </a:t>
            </a:r>
            <a:r>
              <a:rPr sz="1200" dirty="0">
                <a:latin typeface="Arial"/>
                <a:cs typeface="Arial"/>
              </a:rPr>
              <a:t>IN</a:t>
            </a:r>
            <a:r>
              <a:rPr sz="1200" spc="265" dirty="0">
                <a:latin typeface="Arial"/>
                <a:cs typeface="Arial"/>
              </a:rPr>
              <a:t> </a:t>
            </a:r>
            <a:r>
              <a:rPr sz="1200" dirty="0">
                <a:latin typeface="Arial"/>
                <a:cs typeface="Arial"/>
              </a:rPr>
              <a:t>PARTICULAR</a:t>
            </a:r>
            <a:r>
              <a:rPr sz="1200" spc="260" dirty="0">
                <a:latin typeface="Arial"/>
                <a:cs typeface="Arial"/>
              </a:rPr>
              <a:t> </a:t>
            </a:r>
            <a:r>
              <a:rPr sz="1200" dirty="0">
                <a:latin typeface="Arial"/>
                <a:cs typeface="Arial"/>
              </a:rPr>
              <a:t>TO</a:t>
            </a:r>
            <a:r>
              <a:rPr sz="1200" spc="225" dirty="0">
                <a:latin typeface="Arial"/>
                <a:cs typeface="Arial"/>
              </a:rPr>
              <a:t> </a:t>
            </a:r>
            <a:r>
              <a:rPr sz="1200" dirty="0">
                <a:latin typeface="Arial"/>
                <a:cs typeface="Arial"/>
              </a:rPr>
              <a:t>INFORMATION</a:t>
            </a:r>
            <a:r>
              <a:rPr sz="1200" spc="240" dirty="0">
                <a:latin typeface="Arial"/>
                <a:cs typeface="Arial"/>
              </a:rPr>
              <a:t> </a:t>
            </a:r>
            <a:r>
              <a:rPr sz="1200" spc="-20" dirty="0">
                <a:latin typeface="Arial"/>
                <a:cs typeface="Arial"/>
              </a:rPr>
              <a:t>REGARDING</a:t>
            </a:r>
            <a:r>
              <a:rPr sz="1200" spc="254" dirty="0">
                <a:latin typeface="Arial"/>
                <a:cs typeface="Arial"/>
              </a:rPr>
              <a:t> </a:t>
            </a:r>
            <a:r>
              <a:rPr sz="1200" spc="-10" dirty="0">
                <a:latin typeface="Arial"/>
                <a:cs typeface="Arial"/>
              </a:rPr>
              <a:t>STRATEGY,</a:t>
            </a:r>
            <a:r>
              <a:rPr sz="1200" spc="235" dirty="0">
                <a:latin typeface="Arial"/>
                <a:cs typeface="Arial"/>
              </a:rPr>
              <a:t> </a:t>
            </a:r>
            <a:r>
              <a:rPr sz="1200" spc="-25" dirty="0">
                <a:latin typeface="Arial"/>
                <a:cs typeface="Arial"/>
              </a:rPr>
              <a:t>BUSINESS </a:t>
            </a:r>
            <a:r>
              <a:rPr sz="1200" spc="-45" dirty="0">
                <a:latin typeface="Arial"/>
                <a:cs typeface="Arial"/>
              </a:rPr>
              <a:t>DEVELOPMENT,</a:t>
            </a:r>
            <a:r>
              <a:rPr sz="1200" spc="-20" dirty="0">
                <a:latin typeface="Arial"/>
                <a:cs typeface="Arial"/>
              </a:rPr>
              <a:t> </a:t>
            </a:r>
            <a:r>
              <a:rPr sz="1200" spc="-10" dirty="0">
                <a:latin typeface="Arial"/>
                <a:cs typeface="Arial"/>
              </a:rPr>
              <a:t>MARKET</a:t>
            </a:r>
            <a:r>
              <a:rPr sz="1200" spc="-35" dirty="0">
                <a:latin typeface="Arial"/>
                <a:cs typeface="Arial"/>
              </a:rPr>
              <a:t> </a:t>
            </a:r>
            <a:r>
              <a:rPr sz="1200" spc="-65" dirty="0">
                <a:latin typeface="Arial"/>
                <a:cs typeface="Arial"/>
              </a:rPr>
              <a:t>FORECASTS,</a:t>
            </a:r>
            <a:r>
              <a:rPr sz="1200" spc="-5" dirty="0">
                <a:latin typeface="Arial"/>
                <a:cs typeface="Arial"/>
              </a:rPr>
              <a:t> </a:t>
            </a:r>
            <a:r>
              <a:rPr sz="1200" spc="-10" dirty="0">
                <a:latin typeface="Arial"/>
                <a:cs typeface="Arial"/>
              </a:rPr>
              <a:t>PLANNED</a:t>
            </a:r>
            <a:r>
              <a:rPr sz="1200" dirty="0">
                <a:latin typeface="Arial"/>
                <a:cs typeface="Arial"/>
              </a:rPr>
              <a:t> </a:t>
            </a:r>
            <a:r>
              <a:rPr sz="1200" spc="-20" dirty="0">
                <a:latin typeface="Arial"/>
                <a:cs typeface="Arial"/>
              </a:rPr>
              <a:t>INVESTMENT</a:t>
            </a:r>
            <a:r>
              <a:rPr sz="1200" spc="-40" dirty="0">
                <a:latin typeface="Arial"/>
                <a:cs typeface="Arial"/>
              </a:rPr>
              <a:t> OUTLAYS,</a:t>
            </a:r>
            <a:r>
              <a:rPr sz="1200" dirty="0">
                <a:latin typeface="Arial"/>
                <a:cs typeface="Arial"/>
              </a:rPr>
              <a:t> </a:t>
            </a:r>
            <a:r>
              <a:rPr sz="1200" spc="-50" dirty="0">
                <a:latin typeface="Arial"/>
                <a:cs typeface="Arial"/>
              </a:rPr>
              <a:t>FUTURE</a:t>
            </a:r>
            <a:r>
              <a:rPr sz="1200" spc="-15" dirty="0">
                <a:latin typeface="Arial"/>
                <a:cs typeface="Arial"/>
              </a:rPr>
              <a:t> </a:t>
            </a:r>
            <a:r>
              <a:rPr sz="1200" spc="-70" dirty="0">
                <a:latin typeface="Arial"/>
                <a:cs typeface="Arial"/>
              </a:rPr>
              <a:t>REVENUES</a:t>
            </a:r>
            <a:r>
              <a:rPr sz="1200" spc="-5" dirty="0">
                <a:latin typeface="Arial"/>
                <a:cs typeface="Arial"/>
              </a:rPr>
              <a:t> </a:t>
            </a:r>
            <a:r>
              <a:rPr sz="1200" dirty="0">
                <a:latin typeface="Arial"/>
                <a:cs typeface="Arial"/>
              </a:rPr>
              <a:t>OR</a:t>
            </a:r>
            <a:r>
              <a:rPr sz="1200" spc="-15" dirty="0">
                <a:latin typeface="Arial"/>
                <a:cs typeface="Arial"/>
              </a:rPr>
              <a:t> </a:t>
            </a:r>
            <a:r>
              <a:rPr sz="1200" spc="-35" dirty="0">
                <a:latin typeface="Arial"/>
                <a:cs typeface="Arial"/>
              </a:rPr>
              <a:t>COSTS.</a:t>
            </a:r>
            <a:r>
              <a:rPr sz="1200" spc="-20" dirty="0">
                <a:latin typeface="Arial"/>
                <a:cs typeface="Arial"/>
              </a:rPr>
              <a:t> </a:t>
            </a:r>
            <a:r>
              <a:rPr sz="1200" dirty="0">
                <a:latin typeface="Arial"/>
                <a:cs typeface="Arial"/>
              </a:rPr>
              <a:t>THIS</a:t>
            </a:r>
            <a:r>
              <a:rPr sz="1200" spc="-5" dirty="0">
                <a:latin typeface="Arial"/>
                <a:cs typeface="Arial"/>
              </a:rPr>
              <a:t> </a:t>
            </a:r>
            <a:r>
              <a:rPr sz="1200" spc="-30" dirty="0">
                <a:latin typeface="Arial"/>
                <a:cs typeface="Arial"/>
              </a:rPr>
              <a:t>INFORMATION SHOULD</a:t>
            </a:r>
            <a:r>
              <a:rPr sz="1200" spc="-20" dirty="0">
                <a:latin typeface="Arial"/>
                <a:cs typeface="Arial"/>
              </a:rPr>
              <a:t> </a:t>
            </a:r>
            <a:r>
              <a:rPr sz="1200" spc="-25" dirty="0">
                <a:latin typeface="Arial"/>
                <a:cs typeface="Arial"/>
              </a:rPr>
              <a:t>BE </a:t>
            </a:r>
            <a:r>
              <a:rPr sz="1200" spc="-55" dirty="0">
                <a:latin typeface="Arial"/>
                <a:cs typeface="Arial"/>
              </a:rPr>
              <a:t>CONSIDERED</a:t>
            </a:r>
            <a:r>
              <a:rPr sz="1200" spc="120" dirty="0">
                <a:latin typeface="Arial"/>
                <a:cs typeface="Arial"/>
              </a:rPr>
              <a:t> </a:t>
            </a:r>
            <a:r>
              <a:rPr sz="1200" dirty="0">
                <a:latin typeface="Arial"/>
                <a:cs typeface="Arial"/>
              </a:rPr>
              <a:t>ONLY</a:t>
            </a:r>
            <a:r>
              <a:rPr sz="1200" spc="110" dirty="0">
                <a:latin typeface="Arial"/>
                <a:cs typeface="Arial"/>
              </a:rPr>
              <a:t> </a:t>
            </a:r>
            <a:r>
              <a:rPr sz="1200" dirty="0">
                <a:latin typeface="Arial"/>
                <a:cs typeface="Arial"/>
              </a:rPr>
              <a:t>AS</a:t>
            </a:r>
            <a:r>
              <a:rPr sz="1200" spc="80" dirty="0">
                <a:latin typeface="Arial"/>
                <a:cs typeface="Arial"/>
              </a:rPr>
              <a:t> </a:t>
            </a:r>
            <a:r>
              <a:rPr sz="1200" spc="-40" dirty="0">
                <a:latin typeface="Arial"/>
                <a:cs typeface="Arial"/>
              </a:rPr>
              <a:t>PREDICTIONS</a:t>
            </a:r>
            <a:r>
              <a:rPr sz="1200" spc="90" dirty="0">
                <a:latin typeface="Arial"/>
                <a:cs typeface="Arial"/>
              </a:rPr>
              <a:t> </a:t>
            </a:r>
            <a:r>
              <a:rPr sz="1200" dirty="0">
                <a:latin typeface="Arial"/>
                <a:cs typeface="Arial"/>
              </a:rPr>
              <a:t>THAT</a:t>
            </a:r>
            <a:r>
              <a:rPr sz="1200" spc="114" dirty="0">
                <a:latin typeface="Arial"/>
                <a:cs typeface="Arial"/>
              </a:rPr>
              <a:t> </a:t>
            </a:r>
            <a:r>
              <a:rPr sz="1200" dirty="0">
                <a:latin typeface="Arial"/>
                <a:cs typeface="Arial"/>
              </a:rPr>
              <a:t>INVOLVE</a:t>
            </a:r>
            <a:r>
              <a:rPr sz="1200" spc="90" dirty="0">
                <a:latin typeface="Arial"/>
                <a:cs typeface="Arial"/>
              </a:rPr>
              <a:t> </a:t>
            </a:r>
            <a:r>
              <a:rPr sz="1200" dirty="0">
                <a:latin typeface="Arial"/>
                <a:cs typeface="Arial"/>
              </a:rPr>
              <a:t>RISKS</a:t>
            </a:r>
            <a:r>
              <a:rPr sz="1200" spc="95" dirty="0">
                <a:latin typeface="Arial"/>
                <a:cs typeface="Arial"/>
              </a:rPr>
              <a:t> </a:t>
            </a:r>
            <a:r>
              <a:rPr sz="1200" dirty="0">
                <a:latin typeface="Arial"/>
                <a:cs typeface="Arial"/>
              </a:rPr>
              <a:t>AND</a:t>
            </a:r>
            <a:r>
              <a:rPr sz="1200" spc="100" dirty="0">
                <a:latin typeface="Arial"/>
                <a:cs typeface="Arial"/>
              </a:rPr>
              <a:t> </a:t>
            </a:r>
            <a:r>
              <a:rPr sz="1200" spc="-40" dirty="0">
                <a:latin typeface="Arial"/>
                <a:cs typeface="Arial"/>
              </a:rPr>
              <a:t>UNCERTAINTIES,</a:t>
            </a:r>
            <a:r>
              <a:rPr sz="1200" spc="125" dirty="0">
                <a:latin typeface="Arial"/>
                <a:cs typeface="Arial"/>
              </a:rPr>
              <a:t> </a:t>
            </a:r>
            <a:r>
              <a:rPr sz="1200" dirty="0">
                <a:latin typeface="Arial"/>
                <a:cs typeface="Arial"/>
              </a:rPr>
              <a:t>AND</a:t>
            </a:r>
            <a:r>
              <a:rPr sz="1200" spc="95" dirty="0">
                <a:latin typeface="Arial"/>
                <a:cs typeface="Arial"/>
              </a:rPr>
              <a:t> </a:t>
            </a:r>
            <a:r>
              <a:rPr sz="1200" dirty="0">
                <a:latin typeface="Arial"/>
                <a:cs typeface="Arial"/>
              </a:rPr>
              <a:t>THERE</a:t>
            </a:r>
            <a:r>
              <a:rPr sz="1200" spc="105" dirty="0">
                <a:latin typeface="Arial"/>
                <a:cs typeface="Arial"/>
              </a:rPr>
              <a:t> </a:t>
            </a:r>
            <a:r>
              <a:rPr sz="1200" dirty="0">
                <a:latin typeface="Arial"/>
                <a:cs typeface="Arial"/>
              </a:rPr>
              <a:t>CAN</a:t>
            </a:r>
            <a:r>
              <a:rPr sz="1200" spc="95" dirty="0">
                <a:latin typeface="Arial"/>
                <a:cs typeface="Arial"/>
              </a:rPr>
              <a:t> </a:t>
            </a:r>
            <a:r>
              <a:rPr sz="1200" dirty="0">
                <a:latin typeface="Arial"/>
                <a:cs typeface="Arial"/>
              </a:rPr>
              <a:t>BE</a:t>
            </a:r>
            <a:r>
              <a:rPr sz="1200" spc="110" dirty="0">
                <a:latin typeface="Arial"/>
                <a:cs typeface="Arial"/>
              </a:rPr>
              <a:t> </a:t>
            </a:r>
            <a:r>
              <a:rPr sz="1200" dirty="0">
                <a:latin typeface="Arial"/>
                <a:cs typeface="Arial"/>
              </a:rPr>
              <a:t>NO</a:t>
            </a:r>
            <a:r>
              <a:rPr sz="1200" spc="120" dirty="0">
                <a:latin typeface="Arial"/>
                <a:cs typeface="Arial"/>
              </a:rPr>
              <a:t> </a:t>
            </a:r>
            <a:r>
              <a:rPr sz="1200" spc="-35" dirty="0">
                <a:latin typeface="Arial"/>
                <a:cs typeface="Arial"/>
              </a:rPr>
              <a:t>ASSURANCE</a:t>
            </a:r>
            <a:r>
              <a:rPr sz="1200" spc="110" dirty="0">
                <a:latin typeface="Arial"/>
                <a:cs typeface="Arial"/>
              </a:rPr>
              <a:t> </a:t>
            </a:r>
            <a:r>
              <a:rPr sz="1200" dirty="0">
                <a:latin typeface="Arial"/>
                <a:cs typeface="Arial"/>
              </a:rPr>
              <a:t>THAT</a:t>
            </a:r>
            <a:r>
              <a:rPr sz="1200" spc="125" dirty="0">
                <a:latin typeface="Arial"/>
                <a:cs typeface="Arial"/>
              </a:rPr>
              <a:t> </a:t>
            </a:r>
            <a:r>
              <a:rPr sz="1200" spc="-10" dirty="0">
                <a:latin typeface="Arial"/>
                <a:cs typeface="Arial"/>
              </a:rPr>
              <a:t>THESE </a:t>
            </a:r>
            <a:r>
              <a:rPr sz="1200" spc="-40" dirty="0">
                <a:latin typeface="Arial"/>
                <a:cs typeface="Arial"/>
              </a:rPr>
              <a:t>PREDICTIONS</a:t>
            </a:r>
            <a:r>
              <a:rPr sz="1200" spc="40" dirty="0">
                <a:latin typeface="Arial"/>
                <a:cs typeface="Arial"/>
              </a:rPr>
              <a:t> </a:t>
            </a:r>
            <a:r>
              <a:rPr sz="1200" dirty="0">
                <a:latin typeface="Arial"/>
                <a:cs typeface="Arial"/>
              </a:rPr>
              <a:t>WILL</a:t>
            </a:r>
            <a:r>
              <a:rPr sz="1200" spc="75" dirty="0">
                <a:latin typeface="Arial"/>
                <a:cs typeface="Arial"/>
              </a:rPr>
              <a:t> </a:t>
            </a:r>
            <a:r>
              <a:rPr sz="1200" dirty="0">
                <a:latin typeface="Arial"/>
                <a:cs typeface="Arial"/>
              </a:rPr>
              <a:t>BE</a:t>
            </a:r>
            <a:r>
              <a:rPr sz="1200" spc="65" dirty="0">
                <a:latin typeface="Arial"/>
                <a:cs typeface="Arial"/>
              </a:rPr>
              <a:t> </a:t>
            </a:r>
            <a:r>
              <a:rPr sz="1200" spc="-25" dirty="0">
                <a:latin typeface="Arial"/>
                <a:cs typeface="Arial"/>
              </a:rPr>
              <a:t>ACHIEVED.</a:t>
            </a:r>
            <a:r>
              <a:rPr sz="1200" spc="55" dirty="0">
                <a:latin typeface="Arial"/>
                <a:cs typeface="Arial"/>
              </a:rPr>
              <a:t> </a:t>
            </a:r>
            <a:r>
              <a:rPr sz="1200" dirty="0">
                <a:latin typeface="Arial"/>
                <a:cs typeface="Arial"/>
              </a:rPr>
              <a:t>THE</a:t>
            </a:r>
            <a:r>
              <a:rPr sz="1200" spc="55" dirty="0">
                <a:latin typeface="Arial"/>
                <a:cs typeface="Arial"/>
              </a:rPr>
              <a:t> </a:t>
            </a:r>
            <a:r>
              <a:rPr sz="1200" dirty="0">
                <a:latin typeface="Arial"/>
                <a:cs typeface="Arial"/>
              </a:rPr>
              <a:t>BITFOLD</a:t>
            </a:r>
            <a:r>
              <a:rPr sz="1200" spc="75" dirty="0">
                <a:latin typeface="Arial"/>
                <a:cs typeface="Arial"/>
              </a:rPr>
              <a:t> </a:t>
            </a:r>
            <a:r>
              <a:rPr sz="1200" spc="-35" dirty="0">
                <a:latin typeface="Arial"/>
                <a:cs typeface="Arial"/>
              </a:rPr>
              <a:t>HARDWARE</a:t>
            </a:r>
            <a:r>
              <a:rPr sz="1200" spc="50" dirty="0">
                <a:latin typeface="Arial"/>
                <a:cs typeface="Arial"/>
              </a:rPr>
              <a:t> </a:t>
            </a:r>
            <a:r>
              <a:rPr sz="1200" dirty="0">
                <a:latin typeface="Arial"/>
                <a:cs typeface="Arial"/>
              </a:rPr>
              <a:t>WALLET</a:t>
            </a:r>
            <a:r>
              <a:rPr sz="1200" spc="70" dirty="0">
                <a:latin typeface="Arial"/>
                <a:cs typeface="Arial"/>
              </a:rPr>
              <a:t> </a:t>
            </a:r>
            <a:r>
              <a:rPr sz="1200" dirty="0">
                <a:latin typeface="Arial"/>
                <a:cs typeface="Arial"/>
              </a:rPr>
              <a:t>IS</a:t>
            </a:r>
            <a:r>
              <a:rPr sz="1200" spc="75" dirty="0">
                <a:latin typeface="Arial"/>
                <a:cs typeface="Arial"/>
              </a:rPr>
              <a:t> </a:t>
            </a:r>
            <a:r>
              <a:rPr sz="1200" dirty="0">
                <a:latin typeface="Arial"/>
                <a:cs typeface="Arial"/>
              </a:rPr>
              <a:t>A</a:t>
            </a:r>
            <a:r>
              <a:rPr sz="1200" spc="65" dirty="0">
                <a:latin typeface="Arial"/>
                <a:cs typeface="Arial"/>
              </a:rPr>
              <a:t> </a:t>
            </a:r>
            <a:r>
              <a:rPr sz="1200" spc="-20" dirty="0">
                <a:latin typeface="Arial"/>
                <a:cs typeface="Arial"/>
              </a:rPr>
              <a:t>DEVICE</a:t>
            </a:r>
            <a:r>
              <a:rPr sz="1200" spc="45" dirty="0">
                <a:latin typeface="Arial"/>
                <a:cs typeface="Arial"/>
              </a:rPr>
              <a:t> </a:t>
            </a:r>
            <a:r>
              <a:rPr sz="1200" spc="-10" dirty="0">
                <a:latin typeface="Arial"/>
                <a:cs typeface="Arial"/>
              </a:rPr>
              <a:t>UNDER</a:t>
            </a:r>
            <a:r>
              <a:rPr sz="1200" spc="75" dirty="0">
                <a:latin typeface="Arial"/>
                <a:cs typeface="Arial"/>
              </a:rPr>
              <a:t> </a:t>
            </a:r>
            <a:r>
              <a:rPr sz="1200" spc="-40" dirty="0">
                <a:latin typeface="Arial"/>
                <a:cs typeface="Arial"/>
              </a:rPr>
              <a:t>DEVELOPMENT,</a:t>
            </a:r>
            <a:r>
              <a:rPr sz="1200" spc="60" dirty="0">
                <a:latin typeface="Arial"/>
                <a:cs typeface="Arial"/>
              </a:rPr>
              <a:t> </a:t>
            </a:r>
            <a:r>
              <a:rPr sz="1200" spc="-60" dirty="0">
                <a:latin typeface="Arial"/>
                <a:cs typeface="Arial"/>
              </a:rPr>
              <a:t>THEREFORE</a:t>
            </a:r>
            <a:r>
              <a:rPr sz="1200" spc="45" dirty="0">
                <a:latin typeface="Arial"/>
                <a:cs typeface="Arial"/>
              </a:rPr>
              <a:t> </a:t>
            </a:r>
            <a:r>
              <a:rPr sz="1200" dirty="0">
                <a:latin typeface="Arial"/>
                <a:cs typeface="Arial"/>
              </a:rPr>
              <a:t>SOME</a:t>
            </a:r>
            <a:r>
              <a:rPr sz="1200" spc="40" dirty="0">
                <a:latin typeface="Arial"/>
                <a:cs typeface="Arial"/>
              </a:rPr>
              <a:t> </a:t>
            </a:r>
            <a:r>
              <a:rPr sz="1200" dirty="0">
                <a:latin typeface="Arial"/>
                <a:cs typeface="Arial"/>
              </a:rPr>
              <a:t>OF</a:t>
            </a:r>
            <a:r>
              <a:rPr sz="1200" spc="60" dirty="0">
                <a:latin typeface="Arial"/>
                <a:cs typeface="Arial"/>
              </a:rPr>
              <a:t> </a:t>
            </a:r>
            <a:r>
              <a:rPr sz="1200" spc="-25" dirty="0">
                <a:latin typeface="Arial"/>
                <a:cs typeface="Arial"/>
              </a:rPr>
              <a:t>THE </a:t>
            </a:r>
            <a:r>
              <a:rPr sz="1200" spc="-55" dirty="0">
                <a:latin typeface="Arial"/>
                <a:cs typeface="Arial"/>
              </a:rPr>
              <a:t>PRESENTED</a:t>
            </a:r>
            <a:r>
              <a:rPr sz="1200" spc="45" dirty="0">
                <a:latin typeface="Arial"/>
                <a:cs typeface="Arial"/>
              </a:rPr>
              <a:t> </a:t>
            </a:r>
            <a:r>
              <a:rPr sz="1200" spc="-60" dirty="0">
                <a:latin typeface="Arial"/>
                <a:cs typeface="Arial"/>
              </a:rPr>
              <a:t>FEATURES</a:t>
            </a:r>
            <a:r>
              <a:rPr sz="1200" spc="65" dirty="0">
                <a:latin typeface="Arial"/>
                <a:cs typeface="Arial"/>
              </a:rPr>
              <a:t> </a:t>
            </a:r>
            <a:r>
              <a:rPr sz="1200" dirty="0">
                <a:latin typeface="Arial"/>
                <a:cs typeface="Arial"/>
              </a:rPr>
              <a:t>AND</a:t>
            </a:r>
            <a:r>
              <a:rPr sz="1200" spc="45" dirty="0">
                <a:latin typeface="Arial"/>
                <a:cs typeface="Arial"/>
              </a:rPr>
              <a:t> </a:t>
            </a:r>
            <a:r>
              <a:rPr sz="1200" spc="-40" dirty="0">
                <a:latin typeface="Arial"/>
                <a:cs typeface="Arial"/>
              </a:rPr>
              <a:t>FUNCTIONALITIES</a:t>
            </a:r>
            <a:r>
              <a:rPr sz="1200" spc="30" dirty="0">
                <a:latin typeface="Arial"/>
                <a:cs typeface="Arial"/>
              </a:rPr>
              <a:t> </a:t>
            </a:r>
            <a:r>
              <a:rPr sz="1200" dirty="0">
                <a:latin typeface="Arial"/>
                <a:cs typeface="Arial"/>
              </a:rPr>
              <a:t>ARE</a:t>
            </a:r>
            <a:r>
              <a:rPr sz="1200" spc="65" dirty="0">
                <a:latin typeface="Arial"/>
                <a:cs typeface="Arial"/>
              </a:rPr>
              <a:t> </a:t>
            </a:r>
            <a:r>
              <a:rPr sz="1200" dirty="0">
                <a:latin typeface="Arial"/>
                <a:cs typeface="Arial"/>
              </a:rPr>
              <a:t>NOT</a:t>
            </a:r>
            <a:r>
              <a:rPr sz="1200" spc="65" dirty="0">
                <a:latin typeface="Arial"/>
                <a:cs typeface="Arial"/>
              </a:rPr>
              <a:t> </a:t>
            </a:r>
            <a:r>
              <a:rPr sz="1200" dirty="0">
                <a:latin typeface="Arial"/>
                <a:cs typeface="Arial"/>
              </a:rPr>
              <a:t>YET</a:t>
            </a:r>
            <a:r>
              <a:rPr sz="1200" spc="40" dirty="0">
                <a:latin typeface="Arial"/>
                <a:cs typeface="Arial"/>
              </a:rPr>
              <a:t> </a:t>
            </a:r>
            <a:r>
              <a:rPr sz="1200" dirty="0">
                <a:latin typeface="Arial"/>
                <a:cs typeface="Arial"/>
              </a:rPr>
              <a:t>AVAILABLE</a:t>
            </a:r>
            <a:r>
              <a:rPr sz="1200" spc="70" dirty="0">
                <a:latin typeface="Arial"/>
                <a:cs typeface="Arial"/>
              </a:rPr>
              <a:t> </a:t>
            </a:r>
            <a:r>
              <a:rPr sz="1200" dirty="0">
                <a:latin typeface="Arial"/>
                <a:cs typeface="Arial"/>
              </a:rPr>
              <a:t>AND</a:t>
            </a:r>
            <a:r>
              <a:rPr sz="1200" spc="45" dirty="0">
                <a:latin typeface="Arial"/>
                <a:cs typeface="Arial"/>
              </a:rPr>
              <a:t> </a:t>
            </a:r>
            <a:r>
              <a:rPr sz="1200" dirty="0">
                <a:latin typeface="Arial"/>
                <a:cs typeface="Arial"/>
              </a:rPr>
              <a:t>MAY</a:t>
            </a:r>
            <a:r>
              <a:rPr sz="1200" spc="25" dirty="0">
                <a:latin typeface="Arial"/>
                <a:cs typeface="Arial"/>
              </a:rPr>
              <a:t> </a:t>
            </a:r>
            <a:r>
              <a:rPr sz="1200" spc="-20" dirty="0">
                <a:latin typeface="Arial"/>
                <a:cs typeface="Arial"/>
              </a:rPr>
              <a:t>CHANGE.</a:t>
            </a:r>
            <a:r>
              <a:rPr sz="1200" spc="40" dirty="0">
                <a:latin typeface="Arial"/>
                <a:cs typeface="Arial"/>
              </a:rPr>
              <a:t> </a:t>
            </a:r>
            <a:r>
              <a:rPr sz="1200" dirty="0">
                <a:latin typeface="Arial"/>
                <a:cs typeface="Arial"/>
              </a:rPr>
              <a:t>THE</a:t>
            </a:r>
            <a:r>
              <a:rPr sz="1200" spc="45" dirty="0">
                <a:latin typeface="Arial"/>
                <a:cs typeface="Arial"/>
              </a:rPr>
              <a:t> </a:t>
            </a:r>
            <a:r>
              <a:rPr sz="1200" spc="-35" dirty="0">
                <a:latin typeface="Arial"/>
                <a:cs typeface="Arial"/>
              </a:rPr>
              <a:t>APPEARANCE</a:t>
            </a:r>
            <a:r>
              <a:rPr sz="1200" spc="35" dirty="0">
                <a:latin typeface="Arial"/>
                <a:cs typeface="Arial"/>
              </a:rPr>
              <a:t> </a:t>
            </a:r>
            <a:r>
              <a:rPr sz="1200" dirty="0">
                <a:latin typeface="Arial"/>
                <a:cs typeface="Arial"/>
              </a:rPr>
              <a:t>OF</a:t>
            </a:r>
            <a:r>
              <a:rPr sz="1200" spc="50" dirty="0">
                <a:latin typeface="Arial"/>
                <a:cs typeface="Arial"/>
              </a:rPr>
              <a:t> </a:t>
            </a:r>
            <a:r>
              <a:rPr sz="1200" dirty="0">
                <a:latin typeface="Arial"/>
                <a:cs typeface="Arial"/>
              </a:rPr>
              <a:t>THE</a:t>
            </a:r>
            <a:r>
              <a:rPr sz="1200" spc="45" dirty="0">
                <a:latin typeface="Arial"/>
                <a:cs typeface="Arial"/>
              </a:rPr>
              <a:t> </a:t>
            </a:r>
            <a:r>
              <a:rPr sz="1200" spc="-30" dirty="0">
                <a:latin typeface="Arial"/>
                <a:cs typeface="Arial"/>
              </a:rPr>
              <a:t>DEVICE</a:t>
            </a:r>
            <a:r>
              <a:rPr sz="1200" spc="30" dirty="0">
                <a:latin typeface="Arial"/>
                <a:cs typeface="Arial"/>
              </a:rPr>
              <a:t> </a:t>
            </a:r>
            <a:r>
              <a:rPr sz="1200" dirty="0">
                <a:latin typeface="Arial"/>
                <a:cs typeface="Arial"/>
              </a:rPr>
              <a:t>IS</a:t>
            </a:r>
            <a:r>
              <a:rPr sz="1200" spc="65" dirty="0">
                <a:latin typeface="Arial"/>
                <a:cs typeface="Arial"/>
              </a:rPr>
              <a:t> </a:t>
            </a:r>
            <a:r>
              <a:rPr sz="1200" spc="-25" dirty="0">
                <a:latin typeface="Arial"/>
                <a:cs typeface="Arial"/>
              </a:rPr>
              <a:t>AN </a:t>
            </a:r>
            <a:r>
              <a:rPr sz="1200" spc="-30" dirty="0">
                <a:latin typeface="Arial"/>
                <a:cs typeface="Arial"/>
              </a:rPr>
              <a:t>EXAMPLE</a:t>
            </a:r>
            <a:r>
              <a:rPr sz="1200" spc="-20" dirty="0">
                <a:latin typeface="Arial"/>
                <a:cs typeface="Arial"/>
              </a:rPr>
              <a:t> </a:t>
            </a:r>
            <a:r>
              <a:rPr sz="1200" dirty="0">
                <a:latin typeface="Arial"/>
                <a:cs typeface="Arial"/>
              </a:rPr>
              <a:t>AND</a:t>
            </a:r>
            <a:r>
              <a:rPr sz="1200" spc="5" dirty="0">
                <a:latin typeface="Arial"/>
                <a:cs typeface="Arial"/>
              </a:rPr>
              <a:t> </a:t>
            </a:r>
            <a:r>
              <a:rPr sz="1200" dirty="0">
                <a:latin typeface="Arial"/>
                <a:cs typeface="Arial"/>
              </a:rPr>
              <a:t>MAY</a:t>
            </a:r>
            <a:r>
              <a:rPr sz="1200" spc="-20" dirty="0">
                <a:latin typeface="Arial"/>
                <a:cs typeface="Arial"/>
              </a:rPr>
              <a:t> </a:t>
            </a:r>
            <a:r>
              <a:rPr sz="1200" spc="-55" dirty="0">
                <a:latin typeface="Arial"/>
                <a:cs typeface="Arial"/>
              </a:rPr>
              <a:t>CHANGE.</a:t>
            </a:r>
            <a:r>
              <a:rPr sz="1200" spc="15" dirty="0">
                <a:latin typeface="Arial"/>
                <a:cs typeface="Arial"/>
              </a:rPr>
              <a:t> </a:t>
            </a:r>
            <a:r>
              <a:rPr sz="1200" spc="-20" dirty="0">
                <a:latin typeface="Arial"/>
                <a:cs typeface="Arial"/>
              </a:rPr>
              <a:t>THE</a:t>
            </a:r>
            <a:r>
              <a:rPr sz="1200" spc="5" dirty="0">
                <a:latin typeface="Arial"/>
                <a:cs typeface="Arial"/>
              </a:rPr>
              <a:t> </a:t>
            </a:r>
            <a:r>
              <a:rPr sz="1200" spc="-85" dirty="0">
                <a:latin typeface="Arial"/>
                <a:cs typeface="Arial"/>
              </a:rPr>
              <a:t>PRESENTED</a:t>
            </a:r>
            <a:r>
              <a:rPr sz="1200" dirty="0">
                <a:latin typeface="Arial"/>
                <a:cs typeface="Arial"/>
              </a:rPr>
              <a:t> </a:t>
            </a:r>
            <a:r>
              <a:rPr sz="1200" spc="-35" dirty="0">
                <a:latin typeface="Arial"/>
                <a:cs typeface="Arial"/>
              </a:rPr>
              <a:t>MATERIALS</a:t>
            </a:r>
            <a:r>
              <a:rPr sz="1200" spc="-25" dirty="0">
                <a:latin typeface="Arial"/>
                <a:cs typeface="Arial"/>
              </a:rPr>
              <a:t> </a:t>
            </a:r>
            <a:r>
              <a:rPr sz="1200" dirty="0">
                <a:latin typeface="Arial"/>
                <a:cs typeface="Arial"/>
              </a:rPr>
              <a:t>AND </a:t>
            </a:r>
            <a:r>
              <a:rPr sz="1200" spc="-20" dirty="0">
                <a:latin typeface="Arial"/>
                <a:cs typeface="Arial"/>
              </a:rPr>
              <a:t>THE</a:t>
            </a:r>
            <a:r>
              <a:rPr sz="1200" spc="5" dirty="0">
                <a:latin typeface="Arial"/>
                <a:cs typeface="Arial"/>
              </a:rPr>
              <a:t> </a:t>
            </a:r>
            <a:r>
              <a:rPr sz="1200" spc="-65" dirty="0">
                <a:latin typeface="Arial"/>
                <a:cs typeface="Arial"/>
              </a:rPr>
              <a:t>ENTIRE</a:t>
            </a:r>
            <a:r>
              <a:rPr sz="1200" spc="40" dirty="0">
                <a:latin typeface="Arial"/>
                <a:cs typeface="Arial"/>
              </a:rPr>
              <a:t> </a:t>
            </a:r>
            <a:r>
              <a:rPr sz="1200" spc="-50" dirty="0">
                <a:latin typeface="Arial"/>
                <a:cs typeface="Arial"/>
              </a:rPr>
              <a:t>CONTENT</a:t>
            </a:r>
            <a:r>
              <a:rPr sz="1200" spc="-10" dirty="0">
                <a:latin typeface="Arial"/>
                <a:cs typeface="Arial"/>
              </a:rPr>
              <a:t> </a:t>
            </a:r>
            <a:r>
              <a:rPr sz="1200" spc="-50" dirty="0">
                <a:latin typeface="Arial"/>
                <a:cs typeface="Arial"/>
              </a:rPr>
              <a:t>OF</a:t>
            </a:r>
            <a:r>
              <a:rPr sz="1200" spc="10" dirty="0">
                <a:latin typeface="Arial"/>
                <a:cs typeface="Arial"/>
              </a:rPr>
              <a:t> </a:t>
            </a:r>
            <a:r>
              <a:rPr sz="1200" spc="-10" dirty="0">
                <a:latin typeface="Arial"/>
                <a:cs typeface="Arial"/>
              </a:rPr>
              <a:t>THE</a:t>
            </a:r>
            <a:r>
              <a:rPr sz="1200" spc="10" dirty="0">
                <a:latin typeface="Arial"/>
                <a:cs typeface="Arial"/>
              </a:rPr>
              <a:t> </a:t>
            </a:r>
            <a:r>
              <a:rPr sz="1200" spc="-45" dirty="0">
                <a:latin typeface="Arial"/>
                <a:cs typeface="Arial"/>
              </a:rPr>
              <a:t>BITFOLD</a:t>
            </a:r>
            <a:r>
              <a:rPr sz="1200" spc="40" dirty="0">
                <a:latin typeface="Arial"/>
                <a:cs typeface="Arial"/>
              </a:rPr>
              <a:t> </a:t>
            </a:r>
            <a:r>
              <a:rPr sz="1200" dirty="0">
                <a:latin typeface="Arial"/>
                <a:cs typeface="Arial"/>
              </a:rPr>
              <a:t>AG</a:t>
            </a:r>
            <a:r>
              <a:rPr sz="1200" spc="-25" dirty="0">
                <a:latin typeface="Arial"/>
                <a:cs typeface="Arial"/>
              </a:rPr>
              <a:t> </a:t>
            </a:r>
            <a:r>
              <a:rPr sz="1200" spc="-70" dirty="0">
                <a:latin typeface="Arial"/>
                <a:cs typeface="Arial"/>
              </a:rPr>
              <a:t>WEBSITE</a:t>
            </a:r>
            <a:r>
              <a:rPr sz="1200" dirty="0">
                <a:latin typeface="Arial"/>
                <a:cs typeface="Arial"/>
              </a:rPr>
              <a:t> </a:t>
            </a:r>
            <a:r>
              <a:rPr sz="1200" u="sng" dirty="0">
                <a:solidFill>
                  <a:srgbClr val="0462C1"/>
                </a:solidFill>
                <a:uFill>
                  <a:solidFill>
                    <a:srgbClr val="0462C1"/>
                  </a:solidFill>
                </a:uFill>
                <a:latin typeface="Arial"/>
                <a:cs typeface="Arial"/>
                <a:hlinkClick r:id="rId2"/>
              </a:rPr>
              <a:t>www.bitfold.com</a:t>
            </a:r>
            <a:r>
              <a:rPr sz="1200" spc="-25" dirty="0">
                <a:solidFill>
                  <a:srgbClr val="0462C1"/>
                </a:solidFill>
                <a:latin typeface="Arial"/>
                <a:cs typeface="Arial"/>
              </a:rPr>
              <a:t> </a:t>
            </a:r>
            <a:r>
              <a:rPr sz="1200" spc="-25" dirty="0">
                <a:latin typeface="Arial"/>
                <a:cs typeface="Arial"/>
              </a:rPr>
              <a:t>ARE </a:t>
            </a:r>
            <a:r>
              <a:rPr sz="1200" spc="-85" dirty="0">
                <a:latin typeface="Arial"/>
                <a:cs typeface="Arial"/>
              </a:rPr>
              <a:t>PROTECTED</a:t>
            </a:r>
            <a:r>
              <a:rPr sz="1200" spc="-30" dirty="0">
                <a:latin typeface="Arial"/>
                <a:cs typeface="Arial"/>
              </a:rPr>
              <a:t> </a:t>
            </a:r>
            <a:r>
              <a:rPr sz="1200" spc="-75" dirty="0">
                <a:latin typeface="Arial"/>
                <a:cs typeface="Arial"/>
              </a:rPr>
              <a:t>BY</a:t>
            </a:r>
            <a:r>
              <a:rPr sz="1200" spc="-10" dirty="0">
                <a:latin typeface="Arial"/>
                <a:cs typeface="Arial"/>
              </a:rPr>
              <a:t> </a:t>
            </a:r>
            <a:r>
              <a:rPr sz="1200" spc="-55" dirty="0">
                <a:latin typeface="Arial"/>
                <a:cs typeface="Arial"/>
              </a:rPr>
              <a:t>THE</a:t>
            </a:r>
            <a:r>
              <a:rPr sz="1200" spc="-10" dirty="0">
                <a:latin typeface="Arial"/>
                <a:cs typeface="Arial"/>
              </a:rPr>
              <a:t> </a:t>
            </a:r>
            <a:r>
              <a:rPr sz="1200" spc="-50" dirty="0">
                <a:latin typeface="Arial"/>
                <a:cs typeface="Arial"/>
              </a:rPr>
              <a:t>INTELLECTUAL</a:t>
            </a:r>
            <a:r>
              <a:rPr sz="1200" spc="-35" dirty="0">
                <a:latin typeface="Arial"/>
                <a:cs typeface="Arial"/>
              </a:rPr>
              <a:t> </a:t>
            </a:r>
            <a:r>
              <a:rPr sz="1200" spc="-90" dirty="0">
                <a:latin typeface="Arial"/>
                <a:cs typeface="Arial"/>
              </a:rPr>
              <a:t>PROPERTY</a:t>
            </a:r>
            <a:r>
              <a:rPr sz="1200" spc="-45" dirty="0">
                <a:latin typeface="Arial"/>
                <a:cs typeface="Arial"/>
              </a:rPr>
              <a:t> </a:t>
            </a:r>
            <a:r>
              <a:rPr sz="1200" spc="-10" dirty="0">
                <a:latin typeface="Arial"/>
                <a:cs typeface="Arial"/>
              </a:rPr>
              <a:t>RIGHTS.</a:t>
            </a:r>
            <a:endParaRPr sz="1200" dirty="0">
              <a:latin typeface="Arial"/>
              <a:cs typeface="Arial"/>
            </a:endParaRPr>
          </a:p>
        </p:txBody>
      </p:sp>
      <p:sp>
        <p:nvSpPr>
          <p:cNvPr id="3" name="object 3"/>
          <p:cNvSpPr txBox="1">
            <a:spLocks noGrp="1"/>
          </p:cNvSpPr>
          <p:nvPr>
            <p:ph type="title"/>
          </p:nvPr>
        </p:nvSpPr>
        <p:spPr>
          <a:xfrm>
            <a:off x="4860290" y="717549"/>
            <a:ext cx="2604135" cy="483870"/>
          </a:xfrm>
          <a:prstGeom prst="rect">
            <a:avLst/>
          </a:prstGeom>
        </p:spPr>
        <p:txBody>
          <a:bodyPr vert="horz" wrap="square" lIns="0" tIns="13335" rIns="0" bIns="0" rtlCol="0">
            <a:spAutoFit/>
          </a:bodyPr>
          <a:lstStyle/>
          <a:p>
            <a:pPr marL="12700">
              <a:lnSpc>
                <a:spcPct val="100000"/>
              </a:lnSpc>
              <a:spcBef>
                <a:spcPts val="105"/>
              </a:spcBef>
            </a:pPr>
            <a:r>
              <a:rPr sz="3000" spc="-254" dirty="0"/>
              <a:t>LEGAL</a:t>
            </a:r>
            <a:r>
              <a:rPr sz="3000" spc="-50" dirty="0"/>
              <a:t> </a:t>
            </a:r>
            <a:r>
              <a:rPr sz="3000" spc="-120" dirty="0"/>
              <a:t>NOTICE</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6CACB-E70C-7B7F-517B-51BBFE25F58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8A95E1D-3E18-7E54-0371-6D65C1F3E540}"/>
              </a:ext>
            </a:extLst>
          </p:cNvPr>
          <p:cNvSpPr>
            <a:spLocks noGrp="1"/>
          </p:cNvSpPr>
          <p:nvPr>
            <p:ph type="title"/>
          </p:nvPr>
        </p:nvSpPr>
        <p:spPr>
          <a:xfrm>
            <a:off x="849630" y="551562"/>
            <a:ext cx="10492739" cy="446276"/>
          </a:xfrm>
        </p:spPr>
        <p:txBody>
          <a:bodyPr/>
          <a:lstStyle/>
          <a:p>
            <a:r>
              <a:rPr lang="en-US" b="1" dirty="0"/>
              <a:t>Project Tokenization Goals</a:t>
            </a:r>
          </a:p>
        </p:txBody>
      </p:sp>
      <p:sp>
        <p:nvSpPr>
          <p:cNvPr id="3" name="Symbol zastępczy tekstu 2">
            <a:extLst>
              <a:ext uri="{FF2B5EF4-FFF2-40B4-BE49-F238E27FC236}">
                <a16:creationId xmlns:a16="http://schemas.microsoft.com/office/drawing/2014/main" id="{07929A21-0E6A-226B-9859-7A198E4EB54F}"/>
              </a:ext>
            </a:extLst>
          </p:cNvPr>
          <p:cNvSpPr>
            <a:spLocks noGrp="1"/>
          </p:cNvSpPr>
          <p:nvPr>
            <p:ph type="body" idx="1"/>
          </p:nvPr>
        </p:nvSpPr>
        <p:spPr>
          <a:xfrm>
            <a:off x="849630" y="1334628"/>
            <a:ext cx="10749703" cy="5523372"/>
          </a:xfrm>
        </p:spPr>
        <p:txBody>
          <a:bodyPr/>
          <a:lstStyle/>
          <a:p>
            <a:pPr algn="l">
              <a:lnSpc>
                <a:spcPct val="150000"/>
              </a:lnSpc>
              <a:buFont typeface="Arial" panose="020B0604020202020204" pitchFamily="34" charset="0"/>
              <a:buChar char="•"/>
            </a:pP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Flexible</a:t>
            </a:r>
            <a:r>
              <a:rPr lang="pl-PL" sz="2200" b="1" i="0" u="none" strike="noStrike" dirty="0">
                <a:solidFill>
                  <a:srgbClr val="000000"/>
                </a:solidFill>
                <a:effectLst/>
                <a:latin typeface="Arial" panose="020B0604020202020204" pitchFamily="34" charset="0"/>
                <a:cs typeface="Arial" panose="020B0604020202020204" pitchFamily="34" charset="0"/>
              </a:rPr>
              <a:t> Device Sales Model: </a:t>
            </a:r>
          </a:p>
          <a:p>
            <a:pPr algn="l">
              <a:lnSpc>
                <a:spcPct val="150000"/>
              </a:lnSpc>
            </a:pPr>
            <a:r>
              <a:rPr lang="pl-PL" sz="2200" b="0" i="0" u="none" strike="noStrike" dirty="0" err="1">
                <a:solidFill>
                  <a:srgbClr val="000000"/>
                </a:solidFill>
                <a:effectLst/>
                <a:latin typeface="Arial" panose="020B0604020202020204" pitchFamily="34" charset="0"/>
                <a:cs typeface="Arial" panose="020B0604020202020204" pitchFamily="34" charset="0"/>
              </a:rPr>
              <a:t>Enable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device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sales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through</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direct</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token</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payments</a:t>
            </a:r>
            <a:r>
              <a:rPr lang="pl-PL" sz="2200" b="0" i="0" u="none" strike="noStrike" dirty="0">
                <a:solidFill>
                  <a:srgbClr val="000000"/>
                </a:solidFill>
                <a:effectLst/>
                <a:latin typeface="Arial" panose="020B0604020202020204" pitchFamily="34" charset="0"/>
                <a:cs typeface="Arial" panose="020B0604020202020204" pitchFamily="34" charset="0"/>
              </a:rPr>
              <a:t> and </a:t>
            </a:r>
            <a:r>
              <a:rPr lang="pl-PL" sz="2200" b="0" i="0" u="none" strike="noStrike" dirty="0" err="1">
                <a:solidFill>
                  <a:srgbClr val="000000"/>
                </a:solidFill>
                <a:effectLst/>
                <a:latin typeface="Arial" panose="020B0604020202020204" pitchFamily="34" charset="0"/>
                <a:cs typeface="Arial" panose="020B0604020202020204" pitchFamily="34" charset="0"/>
              </a:rPr>
              <a:t>integrate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seamless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payment</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gateways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supporting</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multiple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currencies</a:t>
            </a:r>
            <a:r>
              <a:rPr lang="pl-PL" sz="2200" b="0" i="0" u="none" strike="noStrike" dirty="0">
                <a:solidFill>
                  <a:srgbClr val="000000"/>
                </a:solidFill>
                <a:effectLst/>
                <a:latin typeface="Arial" panose="020B0604020202020204" pitchFamily="34" charset="0"/>
                <a:cs typeface="Arial" panose="020B0604020202020204" pitchFamily="34" charset="0"/>
              </a:rPr>
              <a:t> with </a:t>
            </a:r>
            <a:r>
              <a:rPr lang="pl-PL" sz="2200" b="0" i="0" u="none" strike="noStrike" dirty="0" err="1">
                <a:solidFill>
                  <a:srgbClr val="000000"/>
                </a:solidFill>
                <a:effectLst/>
                <a:latin typeface="Arial" panose="020B0604020202020204" pitchFamily="34" charset="0"/>
                <a:cs typeface="Arial" panose="020B0604020202020204" pitchFamily="34" charset="0"/>
              </a:rPr>
              <a:t>settelment</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build</a:t>
            </a:r>
            <a:r>
              <a:rPr lang="pl-PL" sz="2200" b="0" i="0" u="none" strike="noStrike" dirty="0">
                <a:solidFill>
                  <a:srgbClr val="000000"/>
                </a:solidFill>
                <a:effectLst/>
                <a:latin typeface="Arial" panose="020B0604020202020204" pitchFamily="34" charset="0"/>
                <a:cs typeface="Arial" panose="020B0604020202020204" pitchFamily="34" charset="0"/>
              </a:rPr>
              <a:t> on </a:t>
            </a:r>
            <a:r>
              <a:rPr lang="pl-PL" sz="2200" b="0" i="0" u="none" strike="noStrike" dirty="0" err="1">
                <a:solidFill>
                  <a:srgbClr val="000000"/>
                </a:solidFill>
                <a:effectLst/>
                <a:latin typeface="Arial" panose="020B0604020202020204" pitchFamily="34" charset="0"/>
                <a:cs typeface="Arial" panose="020B0604020202020204" pitchFamily="34" charset="0"/>
              </a:rPr>
              <a:t>our</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token</a:t>
            </a:r>
            <a:r>
              <a:rPr lang="pl-PL" sz="2200" b="0" i="0" u="none" strike="noStrike" dirty="0">
                <a:solidFill>
                  <a:srgbClr val="000000"/>
                </a:solidFill>
                <a:effectLst/>
                <a:latin typeface="Arial" panose="020B0604020202020204" pitchFamily="34" charset="0"/>
                <a:cs typeface="Arial" panose="020B0604020202020204" pitchFamily="34" charset="0"/>
              </a:rPr>
              <a:t>.</a:t>
            </a:r>
          </a:p>
          <a:p>
            <a:pPr algn="l">
              <a:lnSpc>
                <a:spcPct val="150000"/>
              </a:lnSpc>
              <a:buFont typeface="Arial" panose="020B0604020202020204" pitchFamily="34" charset="0"/>
              <a:buChar char="•"/>
            </a:pP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Deflationary</a:t>
            </a: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Economic</a:t>
            </a:r>
            <a:r>
              <a:rPr lang="pl-PL" sz="2200" b="1" i="0" u="none" strike="noStrike" dirty="0">
                <a:solidFill>
                  <a:srgbClr val="000000"/>
                </a:solidFill>
                <a:effectLst/>
                <a:latin typeface="Arial" panose="020B0604020202020204" pitchFamily="34" charset="0"/>
                <a:cs typeface="Arial" panose="020B0604020202020204" pitchFamily="34" charset="0"/>
              </a:rPr>
              <a:t> Model: </a:t>
            </a:r>
          </a:p>
          <a:p>
            <a:pPr algn="l">
              <a:lnSpc>
                <a:spcPct val="150000"/>
              </a:lnSpc>
            </a:pPr>
            <a:r>
              <a:rPr lang="pl-PL" sz="2200" dirty="0" err="1">
                <a:solidFill>
                  <a:srgbClr val="000000"/>
                </a:solidFill>
                <a:latin typeface="Arial" panose="020B0604020202020204" pitchFamily="34" charset="0"/>
                <a:cs typeface="Arial" panose="020B0604020202020204" pitchFamily="34" charset="0"/>
              </a:rPr>
              <a:t>I</a:t>
            </a:r>
            <a:r>
              <a:rPr lang="pl-PL" sz="2200" b="0" i="0" u="none" strike="noStrike" dirty="0" err="1">
                <a:solidFill>
                  <a:srgbClr val="000000"/>
                </a:solidFill>
                <a:effectLst/>
                <a:latin typeface="Arial" panose="020B0604020202020204" pitchFamily="34" charset="0"/>
                <a:cs typeface="Arial" panose="020B0604020202020204" pitchFamily="34" charset="0"/>
              </a:rPr>
              <a:t>ntroduce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token</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scarcity</a:t>
            </a:r>
            <a:r>
              <a:rPr lang="pl-PL" sz="2200" b="0" i="0" u="none" strike="noStrike" dirty="0">
                <a:solidFill>
                  <a:srgbClr val="000000"/>
                </a:solidFill>
                <a:effectLst/>
                <a:latin typeface="Arial" panose="020B0604020202020204" pitchFamily="34" charset="0"/>
                <a:cs typeface="Arial" panose="020B0604020202020204" pitchFamily="34" charset="0"/>
              </a:rPr>
              <a:t> by </a:t>
            </a:r>
            <a:r>
              <a:rPr lang="pl-PL" sz="2200" b="0" i="0" u="none" strike="noStrike" dirty="0" err="1">
                <a:solidFill>
                  <a:srgbClr val="000000"/>
                </a:solidFill>
                <a:effectLst/>
                <a:latin typeface="Arial" panose="020B0604020202020204" pitchFamily="34" charset="0"/>
                <a:cs typeface="Arial" panose="020B0604020202020204" pitchFamily="34" charset="0"/>
              </a:rPr>
              <a:t>allocating</a:t>
            </a:r>
            <a:r>
              <a:rPr lang="pl-PL" sz="2200" b="0" i="0" u="none" strike="noStrike" dirty="0">
                <a:solidFill>
                  <a:srgbClr val="000000"/>
                </a:solidFill>
                <a:effectLst/>
                <a:latin typeface="Arial" panose="020B0604020202020204" pitchFamily="34" charset="0"/>
                <a:cs typeface="Arial" panose="020B0604020202020204" pitchFamily="34" charset="0"/>
              </a:rPr>
              <a:t> a </a:t>
            </a:r>
            <a:r>
              <a:rPr lang="pl-PL" sz="2200" b="0" i="0" u="none" strike="noStrike" dirty="0" err="1">
                <a:solidFill>
                  <a:srgbClr val="000000"/>
                </a:solidFill>
                <a:effectLst/>
                <a:latin typeface="Arial" panose="020B0604020202020204" pitchFamily="34" charset="0"/>
                <a:cs typeface="Arial" panose="020B0604020202020204" pitchFamily="34" charset="0"/>
              </a:rPr>
              <a:t>portion</a:t>
            </a:r>
            <a:r>
              <a:rPr lang="pl-PL" sz="2200" b="0" i="0" u="none" strike="noStrike" dirty="0">
                <a:solidFill>
                  <a:srgbClr val="000000"/>
                </a:solidFill>
                <a:effectLst/>
                <a:latin typeface="Arial" panose="020B0604020202020204" pitchFamily="34" charset="0"/>
                <a:cs typeface="Arial" panose="020B0604020202020204" pitchFamily="34" charset="0"/>
              </a:rPr>
              <a:t> of </a:t>
            </a:r>
            <a:r>
              <a:rPr lang="pl-PL" sz="2200" b="0" i="0" u="none" strike="noStrike" dirty="0" err="1">
                <a:solidFill>
                  <a:srgbClr val="000000"/>
                </a:solidFill>
                <a:effectLst/>
                <a:latin typeface="Arial" panose="020B0604020202020204" pitchFamily="34" charset="0"/>
                <a:cs typeface="Arial" panose="020B0604020202020204" pitchFamily="34" charset="0"/>
              </a:rPr>
              <a:t>tokens</a:t>
            </a:r>
            <a:r>
              <a:rPr lang="pl-PL" sz="2200" b="0" i="0" u="none" strike="noStrike" dirty="0">
                <a:solidFill>
                  <a:srgbClr val="000000"/>
                </a:solidFill>
                <a:effectLst/>
                <a:latin typeface="Arial" panose="020B0604020202020204" pitchFamily="34" charset="0"/>
                <a:cs typeface="Arial" panose="020B0604020202020204" pitchFamily="34" charset="0"/>
              </a:rPr>
              <a:t> to </a:t>
            </a:r>
            <a:r>
              <a:rPr lang="pl-PL" sz="2200" b="0" i="0" u="none" strike="noStrike" dirty="0" err="1">
                <a:solidFill>
                  <a:srgbClr val="000000"/>
                </a:solidFill>
                <a:effectLst/>
                <a:latin typeface="Arial" panose="020B0604020202020204" pitchFamily="34" charset="0"/>
                <a:cs typeface="Arial" panose="020B0604020202020204" pitchFamily="34" charset="0"/>
              </a:rPr>
              <a:t>treasury</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reserves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strengthening</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long</a:t>
            </a:r>
            <a:r>
              <a:rPr lang="pl-PL" sz="2200" b="0" i="0" u="none" strike="noStrike" dirty="0">
                <a:solidFill>
                  <a:srgbClr val="000000"/>
                </a:solidFill>
                <a:effectLst/>
                <a:latin typeface="Arial" panose="020B0604020202020204" pitchFamily="34" charset="0"/>
                <a:cs typeface="Arial" panose="020B0604020202020204" pitchFamily="34" charset="0"/>
              </a:rPr>
              <a:t>-term </a:t>
            </a:r>
            <a:r>
              <a:rPr lang="pl-PL" sz="2200" b="0" i="0" u="none" strike="noStrike" dirty="0" err="1">
                <a:solidFill>
                  <a:srgbClr val="000000"/>
                </a:solidFill>
                <a:effectLst/>
                <a:latin typeface="Arial" panose="020B0604020202020204" pitchFamily="34" charset="0"/>
                <a:cs typeface="Arial" panose="020B0604020202020204" pitchFamily="34" charset="0"/>
              </a:rPr>
              <a:t>token</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value</a:t>
            </a:r>
            <a:r>
              <a:rPr lang="pl-PL" sz="2200" b="0" i="0" u="none" strike="noStrike" dirty="0">
                <a:solidFill>
                  <a:srgbClr val="000000"/>
                </a:solidFill>
                <a:effectLst/>
                <a:latin typeface="Arial" panose="020B0604020202020204" pitchFamily="34" charset="0"/>
                <a:cs typeface="Arial" panose="020B0604020202020204" pitchFamily="34" charset="0"/>
              </a:rPr>
              <a:t>.</a:t>
            </a:r>
          </a:p>
          <a:p>
            <a:pPr algn="l">
              <a:lnSpc>
                <a:spcPct val="150000"/>
              </a:lnSpc>
              <a:buFont typeface="Arial" panose="020B0604020202020204" pitchFamily="34" charset="0"/>
              <a:buChar char="•"/>
            </a:pP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Maintain</a:t>
            </a: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Utility</a:t>
            </a:r>
            <a:r>
              <a:rPr lang="pl-PL" sz="2200" b="1" i="0" u="none" strike="noStrike" dirty="0">
                <a:solidFill>
                  <a:srgbClr val="000000"/>
                </a:solidFill>
                <a:effectLst/>
                <a:latin typeface="Arial" panose="020B0604020202020204" pitchFamily="34" charset="0"/>
                <a:cs typeface="Arial" panose="020B0604020202020204" pitchFamily="34" charset="0"/>
              </a:rPr>
              <a:t> </a:t>
            </a:r>
            <a:r>
              <a:rPr lang="pl-PL" sz="2200" b="1" i="0" u="none" strike="noStrike" dirty="0" err="1">
                <a:solidFill>
                  <a:srgbClr val="000000"/>
                </a:solidFill>
                <a:effectLst/>
                <a:latin typeface="Arial" panose="020B0604020202020204" pitchFamily="34" charset="0"/>
                <a:cs typeface="Arial" panose="020B0604020202020204" pitchFamily="34" charset="0"/>
              </a:rPr>
              <a:t>Token</a:t>
            </a:r>
            <a:r>
              <a:rPr lang="pl-PL" sz="2200" b="1" i="0" u="none" strike="noStrike" dirty="0">
                <a:solidFill>
                  <a:srgbClr val="000000"/>
                </a:solidFill>
                <a:effectLst/>
                <a:latin typeface="Arial" panose="020B0604020202020204" pitchFamily="34" charset="0"/>
                <a:cs typeface="Arial" panose="020B0604020202020204" pitchFamily="34" charset="0"/>
              </a:rPr>
              <a:t> Nature: </a:t>
            </a:r>
          </a:p>
          <a:p>
            <a:pPr algn="l">
              <a:lnSpc>
                <a:spcPct val="150000"/>
              </a:lnSpc>
            </a:pPr>
            <a:r>
              <a:rPr lang="pl-PL" sz="2200" b="0" i="0" u="none" strike="noStrike" dirty="0" err="1">
                <a:solidFill>
                  <a:srgbClr val="000000"/>
                </a:solidFill>
                <a:effectLst/>
                <a:latin typeface="Arial" panose="020B0604020202020204" pitchFamily="34" charset="0"/>
                <a:cs typeface="Arial" panose="020B0604020202020204" pitchFamily="34" charset="0"/>
              </a:rPr>
              <a:t>Ensure</a:t>
            </a:r>
            <a:r>
              <a:rPr lang="pl-PL" sz="2200" b="0" i="0" u="none" strike="noStrike" dirty="0">
                <a:solidFill>
                  <a:srgbClr val="000000"/>
                </a:solidFill>
                <a:effectLst/>
                <a:latin typeface="Arial" panose="020B0604020202020204" pitchFamily="34" charset="0"/>
                <a:cs typeface="Arial" panose="020B0604020202020204" pitchFamily="34" charset="0"/>
              </a:rPr>
              <a:t> the </a:t>
            </a:r>
            <a:r>
              <a:rPr lang="pl-PL" sz="2200" b="0" i="0" u="none" strike="noStrike" dirty="0" err="1">
                <a:solidFill>
                  <a:srgbClr val="000000"/>
                </a:solidFill>
                <a:effectLst/>
                <a:latin typeface="Arial" panose="020B0604020202020204" pitchFamily="34" charset="0"/>
                <a:cs typeface="Arial" panose="020B0604020202020204" pitchFamily="34" charset="0"/>
              </a:rPr>
              <a:t>token's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value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remains</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driven</a:t>
            </a:r>
            <a:r>
              <a:rPr lang="pl-PL" sz="2200" b="0" i="0" u="none" strike="noStrike" dirty="0">
                <a:solidFill>
                  <a:srgbClr val="000000"/>
                </a:solidFill>
                <a:effectLst/>
                <a:latin typeface="Arial" panose="020B0604020202020204" pitchFamily="34" charset="0"/>
                <a:cs typeface="Arial" panose="020B0604020202020204" pitchFamily="34" charset="0"/>
              </a:rPr>
              <a:t> by </a:t>
            </a:r>
            <a:r>
              <a:rPr lang="pl-PL" sz="2200" b="0" i="0" u="none" strike="noStrike" dirty="0" err="1">
                <a:solidFill>
                  <a:srgbClr val="000000"/>
                </a:solidFill>
                <a:effectLst/>
                <a:latin typeface="Arial" panose="020B0604020202020204" pitchFamily="34" charset="0"/>
                <a:cs typeface="Arial" panose="020B0604020202020204" pitchFamily="34" charset="0"/>
              </a:rPr>
              <a:t>genuine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use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cases</a:t>
            </a:r>
            <a:r>
              <a:rPr lang="pl-PL" sz="2200" b="0" i="0" u="none" strike="noStrike" dirty="0">
                <a:solidFill>
                  <a:srgbClr val="000000"/>
                </a:solidFill>
                <a:effectLst/>
                <a:latin typeface="Arial" panose="020B0604020202020204" pitchFamily="34" charset="0"/>
                <a:cs typeface="Arial" panose="020B0604020202020204" pitchFamily="34" charset="0"/>
              </a:rPr>
              <a:t> and market </a:t>
            </a:r>
            <a:r>
              <a:rPr lang="pl-PL" sz="2200" b="0" i="0" u="none" strike="noStrike" dirty="0" err="1">
                <a:solidFill>
                  <a:srgbClr val="000000"/>
                </a:solidFill>
                <a:effectLst/>
                <a:latin typeface="Arial" panose="020B0604020202020204" pitchFamily="34" charset="0"/>
                <a:cs typeface="Arial" panose="020B0604020202020204" pitchFamily="34" charset="0"/>
              </a:rPr>
              <a:t>demand</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explicitly</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avoiding</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security-like</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token</a:t>
            </a:r>
            <a:r>
              <a:rPr lang="pl-PL" sz="2200" b="0" i="0" u="none" strike="noStrike" dirty="0">
                <a:solidFill>
                  <a:srgbClr val="000000"/>
                </a:solidFill>
                <a:effectLst/>
                <a:latin typeface="Arial" panose="020B0604020202020204" pitchFamily="34" charset="0"/>
                <a:cs typeface="Arial" panose="020B0604020202020204" pitchFamily="34" charset="0"/>
              </a:rPr>
              <a:t> </a:t>
            </a:r>
            <a:r>
              <a:rPr lang="pl-PL" sz="2200" b="0" i="0" u="none" strike="noStrike" dirty="0" err="1">
                <a:solidFill>
                  <a:srgbClr val="000000"/>
                </a:solidFill>
                <a:effectLst/>
                <a:latin typeface="Arial" panose="020B0604020202020204" pitchFamily="34" charset="0"/>
                <a:cs typeface="Arial" panose="020B0604020202020204" pitchFamily="34" charset="0"/>
              </a:rPr>
              <a:t>features</a:t>
            </a:r>
            <a:r>
              <a:rPr lang="pl-PL" sz="2200" b="0" i="0" u="none" strike="noStrike" dirty="0">
                <a:solidFill>
                  <a:srgbClr val="000000"/>
                </a:solidFill>
                <a:effectLst/>
                <a:latin typeface="Arial" panose="020B0604020202020204" pitchFamily="34" charset="0"/>
                <a:cs typeface="Arial" panose="020B0604020202020204" pitchFamily="34" charset="0"/>
              </a:rPr>
              <a:t>.</a:t>
            </a:r>
          </a:p>
          <a:p>
            <a:pPr>
              <a:lnSpc>
                <a:spcPct val="150000"/>
              </a:lnSpc>
            </a:pPr>
            <a:endParaRPr lang="pl-PL" sz="2200" dirty="0">
              <a:latin typeface="Arial" panose="020B0604020202020204" pitchFamily="34" charset="0"/>
              <a:cs typeface="Arial" panose="020B0604020202020204" pitchFamily="34" charset="0"/>
            </a:endParaRPr>
          </a:p>
        </p:txBody>
      </p:sp>
      <p:grpSp>
        <p:nvGrpSpPr>
          <p:cNvPr id="4" name="object 16">
            <a:extLst>
              <a:ext uri="{FF2B5EF4-FFF2-40B4-BE49-F238E27FC236}">
                <a16:creationId xmlns:a16="http://schemas.microsoft.com/office/drawing/2014/main" id="{ED665DFE-FC39-2C59-6833-D76820C6838F}"/>
              </a:ext>
            </a:extLst>
          </p:cNvPr>
          <p:cNvGrpSpPr/>
          <p:nvPr/>
        </p:nvGrpSpPr>
        <p:grpSpPr>
          <a:xfrm>
            <a:off x="9525" y="6343650"/>
            <a:ext cx="12182475" cy="519430"/>
            <a:chOff x="9525" y="6343650"/>
            <a:chExt cx="12182475" cy="519430"/>
          </a:xfrm>
        </p:grpSpPr>
        <p:sp>
          <p:nvSpPr>
            <p:cNvPr id="5" name="object 17">
              <a:extLst>
                <a:ext uri="{FF2B5EF4-FFF2-40B4-BE49-F238E27FC236}">
                  <a16:creationId xmlns:a16="http://schemas.microsoft.com/office/drawing/2014/main" id="{A301BD04-D5C8-6B5A-4B01-5A6424175CFC}"/>
                </a:ext>
              </a:extLst>
            </p:cNvPr>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6" name="object 18">
              <a:extLst>
                <a:ext uri="{FF2B5EF4-FFF2-40B4-BE49-F238E27FC236}">
                  <a16:creationId xmlns:a16="http://schemas.microsoft.com/office/drawing/2014/main" id="{9234F715-7C64-372C-FC16-3E6745CDC46A}"/>
                </a:ext>
              </a:extLst>
            </p:cNvPr>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7" name="object 19">
            <a:extLst>
              <a:ext uri="{FF2B5EF4-FFF2-40B4-BE49-F238E27FC236}">
                <a16:creationId xmlns:a16="http://schemas.microsoft.com/office/drawing/2014/main" id="{6E3C527F-FE45-9193-AD8B-1FE545FF3F95}"/>
              </a:ext>
            </a:extLst>
          </p:cNvPr>
          <p:cNvSpPr txBox="1">
            <a:spLocks noGrp="1"/>
          </p:cNvSpPr>
          <p:nvPr>
            <p:ph type="ftr" sz="quarter" idx="5"/>
          </p:nvPr>
        </p:nvSpPr>
        <p:spPr>
          <a:xfrm>
            <a:off x="78739" y="6379850"/>
            <a:ext cx="11995150" cy="436245"/>
          </a:xfrm>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extLst>
      <p:ext uri="{BB962C8B-B14F-4D97-AF65-F5344CB8AC3E}">
        <p14:creationId xmlns:p14="http://schemas.microsoft.com/office/powerpoint/2010/main" val="1259042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7320" y="369569"/>
            <a:ext cx="6649084" cy="632460"/>
          </a:xfrm>
          <a:prstGeom prst="rect">
            <a:avLst/>
          </a:prstGeom>
        </p:spPr>
        <p:txBody>
          <a:bodyPr vert="horz" wrap="square" lIns="0" tIns="16510" rIns="0" bIns="0" rtlCol="0">
            <a:spAutoFit/>
          </a:bodyPr>
          <a:lstStyle/>
          <a:p>
            <a:pPr marL="12700">
              <a:lnSpc>
                <a:spcPct val="100000"/>
              </a:lnSpc>
              <a:spcBef>
                <a:spcPts val="130"/>
              </a:spcBef>
            </a:pPr>
            <a:r>
              <a:rPr sz="3950" spc="-200" dirty="0"/>
              <a:t>Key</a:t>
            </a:r>
            <a:r>
              <a:rPr sz="3950" spc="-100" dirty="0"/>
              <a:t> </a:t>
            </a:r>
            <a:r>
              <a:rPr sz="3950" dirty="0"/>
              <a:t>team</a:t>
            </a:r>
            <a:r>
              <a:rPr sz="3950" spc="-254" dirty="0"/>
              <a:t> </a:t>
            </a:r>
            <a:r>
              <a:rPr sz="3950" spc="-95" dirty="0"/>
              <a:t>members</a:t>
            </a:r>
            <a:r>
              <a:rPr sz="3950" spc="-180" dirty="0"/>
              <a:t> </a:t>
            </a:r>
            <a:r>
              <a:rPr sz="3950" spc="-60" dirty="0"/>
              <a:t>in</a:t>
            </a:r>
            <a:r>
              <a:rPr sz="3950" spc="-175" dirty="0"/>
              <a:t> </a:t>
            </a:r>
            <a:r>
              <a:rPr sz="3950" spc="-30" dirty="0"/>
              <a:t>Bitfold</a:t>
            </a:r>
            <a:endParaRPr sz="3950"/>
          </a:p>
        </p:txBody>
      </p:sp>
      <p:sp>
        <p:nvSpPr>
          <p:cNvPr id="3" name="object 3"/>
          <p:cNvSpPr txBox="1"/>
          <p:nvPr/>
        </p:nvSpPr>
        <p:spPr>
          <a:xfrm>
            <a:off x="1916610" y="2928786"/>
            <a:ext cx="2468880" cy="588010"/>
          </a:xfrm>
          <a:prstGeom prst="rect">
            <a:avLst/>
          </a:prstGeom>
        </p:spPr>
        <p:txBody>
          <a:bodyPr vert="horz" wrap="square" lIns="0" tIns="14604" rIns="0" bIns="0" rtlCol="0">
            <a:spAutoFit/>
          </a:bodyPr>
          <a:lstStyle/>
          <a:p>
            <a:pPr marL="12065" marR="5080" indent="5080" algn="ctr">
              <a:lnSpc>
                <a:spcPct val="114700"/>
              </a:lnSpc>
              <a:spcBef>
                <a:spcPts val="114"/>
              </a:spcBef>
            </a:pPr>
            <a:r>
              <a:rPr sz="800" spc="-10" dirty="0">
                <a:solidFill>
                  <a:srgbClr val="878787"/>
                </a:solidFill>
                <a:latin typeface="Arial"/>
                <a:cs typeface="Arial"/>
              </a:rPr>
              <a:t>Inventor</a:t>
            </a:r>
            <a:r>
              <a:rPr sz="800" spc="15" dirty="0">
                <a:solidFill>
                  <a:srgbClr val="878787"/>
                </a:solidFill>
                <a:latin typeface="Arial"/>
                <a:cs typeface="Arial"/>
              </a:rPr>
              <a:t> </a:t>
            </a:r>
            <a:r>
              <a:rPr sz="800" dirty="0">
                <a:solidFill>
                  <a:srgbClr val="878787"/>
                </a:solidFill>
                <a:latin typeface="Arial"/>
                <a:cs typeface="Arial"/>
              </a:rPr>
              <a:t>of</a:t>
            </a:r>
            <a:r>
              <a:rPr sz="800" spc="15" dirty="0">
                <a:solidFill>
                  <a:srgbClr val="878787"/>
                </a:solidFill>
                <a:latin typeface="Arial"/>
                <a:cs typeface="Arial"/>
              </a:rPr>
              <a:t> </a:t>
            </a:r>
            <a:r>
              <a:rPr sz="800" dirty="0">
                <a:solidFill>
                  <a:srgbClr val="878787"/>
                </a:solidFill>
                <a:latin typeface="Arial"/>
                <a:cs typeface="Arial"/>
              </a:rPr>
              <a:t>Bitfold's</a:t>
            </a:r>
            <a:r>
              <a:rPr sz="800" spc="20" dirty="0">
                <a:solidFill>
                  <a:srgbClr val="878787"/>
                </a:solidFill>
                <a:latin typeface="Arial"/>
                <a:cs typeface="Arial"/>
              </a:rPr>
              <a:t> </a:t>
            </a:r>
            <a:r>
              <a:rPr sz="800" dirty="0">
                <a:solidFill>
                  <a:srgbClr val="878787"/>
                </a:solidFill>
                <a:latin typeface="Arial"/>
                <a:cs typeface="Arial"/>
              </a:rPr>
              <a:t>core</a:t>
            </a:r>
            <a:r>
              <a:rPr sz="800" spc="-35" dirty="0">
                <a:solidFill>
                  <a:srgbClr val="878787"/>
                </a:solidFill>
                <a:latin typeface="Arial"/>
                <a:cs typeface="Arial"/>
              </a:rPr>
              <a:t> </a:t>
            </a:r>
            <a:r>
              <a:rPr sz="800" dirty="0">
                <a:solidFill>
                  <a:srgbClr val="878787"/>
                </a:solidFill>
                <a:latin typeface="Arial"/>
                <a:cs typeface="Arial"/>
              </a:rPr>
              <a:t>technology</a:t>
            </a:r>
            <a:r>
              <a:rPr sz="800" spc="-40" dirty="0">
                <a:solidFill>
                  <a:srgbClr val="878787"/>
                </a:solidFill>
                <a:latin typeface="Arial"/>
                <a:cs typeface="Arial"/>
              </a:rPr>
              <a:t> </a:t>
            </a:r>
            <a:r>
              <a:rPr sz="800" dirty="0">
                <a:solidFill>
                  <a:srgbClr val="878787"/>
                </a:solidFill>
                <a:latin typeface="Arial"/>
                <a:cs typeface="Arial"/>
              </a:rPr>
              <a:t>with</a:t>
            </a:r>
            <a:r>
              <a:rPr sz="800" spc="40" dirty="0">
                <a:solidFill>
                  <a:srgbClr val="878787"/>
                </a:solidFill>
                <a:latin typeface="Arial"/>
                <a:cs typeface="Arial"/>
              </a:rPr>
              <a:t> </a:t>
            </a:r>
            <a:r>
              <a:rPr sz="800" dirty="0">
                <a:solidFill>
                  <a:srgbClr val="878787"/>
                </a:solidFill>
                <a:latin typeface="Arial"/>
                <a:cs typeface="Arial"/>
              </a:rPr>
              <a:t>1</a:t>
            </a:r>
            <a:r>
              <a:rPr lang="pl-PL" sz="800" dirty="0">
                <a:solidFill>
                  <a:srgbClr val="878787"/>
                </a:solidFill>
                <a:latin typeface="Arial"/>
                <a:cs typeface="Arial"/>
              </a:rPr>
              <a:t>8</a:t>
            </a:r>
            <a:r>
              <a:rPr sz="800" spc="-25" dirty="0">
                <a:solidFill>
                  <a:srgbClr val="878787"/>
                </a:solidFill>
                <a:latin typeface="Arial"/>
                <a:cs typeface="Arial"/>
              </a:rPr>
              <a:t> </a:t>
            </a:r>
            <a:r>
              <a:rPr sz="800" spc="-10" dirty="0">
                <a:solidFill>
                  <a:srgbClr val="878787"/>
                </a:solidFill>
                <a:latin typeface="Arial"/>
                <a:cs typeface="Arial"/>
              </a:rPr>
              <a:t>years</a:t>
            </a:r>
            <a:r>
              <a:rPr sz="800" spc="20" dirty="0">
                <a:solidFill>
                  <a:srgbClr val="878787"/>
                </a:solidFill>
                <a:latin typeface="Arial"/>
                <a:cs typeface="Arial"/>
              </a:rPr>
              <a:t> </a:t>
            </a:r>
            <a:r>
              <a:rPr sz="800" spc="-25" dirty="0">
                <a:solidFill>
                  <a:srgbClr val="878787"/>
                </a:solidFill>
                <a:latin typeface="Arial"/>
                <a:cs typeface="Arial"/>
              </a:rPr>
              <a:t>in</a:t>
            </a:r>
            <a:r>
              <a:rPr sz="800" dirty="0">
                <a:solidFill>
                  <a:srgbClr val="878787"/>
                </a:solidFill>
                <a:latin typeface="Arial"/>
                <a:cs typeface="Arial"/>
              </a:rPr>
              <a:t> finance.</a:t>
            </a:r>
            <a:r>
              <a:rPr sz="800" spc="-20" dirty="0">
                <a:solidFill>
                  <a:srgbClr val="878787"/>
                </a:solidFill>
                <a:latin typeface="Arial"/>
                <a:cs typeface="Arial"/>
              </a:rPr>
              <a:t> </a:t>
            </a:r>
            <a:r>
              <a:rPr sz="800" spc="-10" dirty="0">
                <a:solidFill>
                  <a:srgbClr val="878787"/>
                </a:solidFill>
                <a:latin typeface="Arial"/>
                <a:cs typeface="Arial"/>
              </a:rPr>
              <a:t>Recognized</a:t>
            </a:r>
            <a:r>
              <a:rPr sz="800" spc="-65" dirty="0">
                <a:solidFill>
                  <a:srgbClr val="878787"/>
                </a:solidFill>
                <a:latin typeface="Arial"/>
                <a:cs typeface="Arial"/>
              </a:rPr>
              <a:t> </a:t>
            </a:r>
            <a:r>
              <a:rPr sz="800" dirty="0">
                <a:solidFill>
                  <a:srgbClr val="878787"/>
                </a:solidFill>
                <a:latin typeface="Arial"/>
                <a:cs typeface="Arial"/>
              </a:rPr>
              <a:t>crypto</a:t>
            </a:r>
            <a:r>
              <a:rPr sz="800" spc="-30" dirty="0">
                <a:solidFill>
                  <a:srgbClr val="878787"/>
                </a:solidFill>
                <a:latin typeface="Arial"/>
                <a:cs typeface="Arial"/>
              </a:rPr>
              <a:t> </a:t>
            </a:r>
            <a:r>
              <a:rPr sz="800" dirty="0">
                <a:solidFill>
                  <a:srgbClr val="878787"/>
                </a:solidFill>
                <a:latin typeface="Arial"/>
                <a:cs typeface="Arial"/>
              </a:rPr>
              <a:t>expert</a:t>
            </a:r>
            <a:r>
              <a:rPr sz="800" spc="10" dirty="0">
                <a:solidFill>
                  <a:srgbClr val="878787"/>
                </a:solidFill>
                <a:latin typeface="Arial"/>
                <a:cs typeface="Arial"/>
              </a:rPr>
              <a:t> </a:t>
            </a:r>
            <a:r>
              <a:rPr sz="800" spc="-10" dirty="0">
                <a:solidFill>
                  <a:srgbClr val="878787"/>
                </a:solidFill>
                <a:latin typeface="Arial"/>
                <a:cs typeface="Arial"/>
              </a:rPr>
              <a:t>and</a:t>
            </a:r>
            <a:r>
              <a:rPr sz="800" spc="-55" dirty="0">
                <a:solidFill>
                  <a:srgbClr val="878787"/>
                </a:solidFill>
                <a:latin typeface="Arial"/>
                <a:cs typeface="Arial"/>
              </a:rPr>
              <a:t> </a:t>
            </a:r>
            <a:r>
              <a:rPr sz="800" spc="-10" dirty="0">
                <a:solidFill>
                  <a:srgbClr val="878787"/>
                </a:solidFill>
                <a:latin typeface="Arial"/>
                <a:cs typeface="Arial"/>
              </a:rPr>
              <a:t>trainer,</a:t>
            </a:r>
            <a:r>
              <a:rPr sz="800" dirty="0">
                <a:solidFill>
                  <a:srgbClr val="878787"/>
                </a:solidFill>
                <a:latin typeface="Arial"/>
                <a:cs typeface="Arial"/>
              </a:rPr>
              <a:t> </a:t>
            </a:r>
            <a:r>
              <a:rPr sz="800" spc="-20" dirty="0">
                <a:solidFill>
                  <a:srgbClr val="878787"/>
                </a:solidFill>
                <a:latin typeface="Arial"/>
                <a:cs typeface="Arial"/>
              </a:rPr>
              <a:t>MENSA </a:t>
            </a:r>
            <a:r>
              <a:rPr sz="800" spc="-10" dirty="0">
                <a:solidFill>
                  <a:srgbClr val="878787"/>
                </a:solidFill>
                <a:latin typeface="Arial"/>
                <a:cs typeface="Arial"/>
              </a:rPr>
              <a:t>member,</a:t>
            </a:r>
            <a:r>
              <a:rPr sz="800" spc="15" dirty="0">
                <a:solidFill>
                  <a:srgbClr val="878787"/>
                </a:solidFill>
                <a:latin typeface="Arial"/>
                <a:cs typeface="Arial"/>
              </a:rPr>
              <a:t> </a:t>
            </a:r>
            <a:r>
              <a:rPr sz="800" dirty="0">
                <a:solidFill>
                  <a:srgbClr val="878787"/>
                </a:solidFill>
                <a:latin typeface="Arial"/>
                <a:cs typeface="Arial"/>
              </a:rPr>
              <a:t>financial</a:t>
            </a:r>
            <a:r>
              <a:rPr sz="800" spc="5" dirty="0">
                <a:solidFill>
                  <a:srgbClr val="878787"/>
                </a:solidFill>
                <a:latin typeface="Arial"/>
                <a:cs typeface="Arial"/>
              </a:rPr>
              <a:t> </a:t>
            </a:r>
            <a:r>
              <a:rPr sz="800" dirty="0">
                <a:solidFill>
                  <a:srgbClr val="878787"/>
                </a:solidFill>
                <a:latin typeface="Arial"/>
                <a:cs typeface="Arial"/>
              </a:rPr>
              <a:t>consultant,</a:t>
            </a:r>
            <a:r>
              <a:rPr sz="800" spc="30" dirty="0">
                <a:solidFill>
                  <a:srgbClr val="878787"/>
                </a:solidFill>
                <a:latin typeface="Arial"/>
                <a:cs typeface="Arial"/>
              </a:rPr>
              <a:t> </a:t>
            </a:r>
            <a:r>
              <a:rPr sz="800" dirty="0">
                <a:solidFill>
                  <a:srgbClr val="878787"/>
                </a:solidFill>
                <a:latin typeface="Arial"/>
                <a:cs typeface="Arial"/>
              </a:rPr>
              <a:t>and</a:t>
            </a:r>
            <a:r>
              <a:rPr sz="800" spc="-40" dirty="0">
                <a:solidFill>
                  <a:srgbClr val="878787"/>
                </a:solidFill>
                <a:latin typeface="Arial"/>
                <a:cs typeface="Arial"/>
              </a:rPr>
              <a:t> </a:t>
            </a:r>
            <a:r>
              <a:rPr sz="800" dirty="0">
                <a:solidFill>
                  <a:srgbClr val="878787"/>
                </a:solidFill>
                <a:latin typeface="Arial"/>
                <a:cs typeface="Arial"/>
              </a:rPr>
              <a:t>former</a:t>
            </a:r>
            <a:r>
              <a:rPr sz="800" spc="-25" dirty="0">
                <a:solidFill>
                  <a:srgbClr val="878787"/>
                </a:solidFill>
                <a:latin typeface="Arial"/>
                <a:cs typeface="Arial"/>
              </a:rPr>
              <a:t> </a:t>
            </a:r>
            <a:r>
              <a:rPr sz="800" dirty="0">
                <a:solidFill>
                  <a:srgbClr val="878787"/>
                </a:solidFill>
                <a:latin typeface="Arial"/>
                <a:cs typeface="Arial"/>
              </a:rPr>
              <a:t>trader</a:t>
            </a:r>
            <a:r>
              <a:rPr sz="800" spc="-10" dirty="0">
                <a:solidFill>
                  <a:srgbClr val="878787"/>
                </a:solidFill>
                <a:latin typeface="Arial"/>
                <a:cs typeface="Arial"/>
              </a:rPr>
              <a:t> </a:t>
            </a:r>
            <a:r>
              <a:rPr sz="800" spc="-20" dirty="0">
                <a:solidFill>
                  <a:srgbClr val="878787"/>
                </a:solidFill>
                <a:latin typeface="Arial"/>
                <a:cs typeface="Arial"/>
              </a:rPr>
              <a:t>with </a:t>
            </a:r>
            <a:r>
              <a:rPr sz="800" dirty="0">
                <a:solidFill>
                  <a:srgbClr val="878787"/>
                </a:solidFill>
                <a:latin typeface="Arial"/>
                <a:cs typeface="Arial"/>
              </a:rPr>
              <a:t>global</a:t>
            </a:r>
            <a:r>
              <a:rPr sz="800" spc="15" dirty="0">
                <a:solidFill>
                  <a:srgbClr val="878787"/>
                </a:solidFill>
                <a:latin typeface="Arial"/>
                <a:cs typeface="Arial"/>
              </a:rPr>
              <a:t> </a:t>
            </a:r>
            <a:r>
              <a:rPr sz="800" dirty="0">
                <a:solidFill>
                  <a:srgbClr val="878787"/>
                </a:solidFill>
                <a:latin typeface="Arial"/>
                <a:cs typeface="Arial"/>
              </a:rPr>
              <a:t>financial</a:t>
            </a:r>
            <a:r>
              <a:rPr sz="800" spc="30" dirty="0">
                <a:solidFill>
                  <a:srgbClr val="878787"/>
                </a:solidFill>
                <a:latin typeface="Arial"/>
                <a:cs typeface="Arial"/>
              </a:rPr>
              <a:t> </a:t>
            </a:r>
            <a:r>
              <a:rPr sz="800" spc="-10" dirty="0">
                <a:solidFill>
                  <a:srgbClr val="878787"/>
                </a:solidFill>
                <a:latin typeface="Arial"/>
                <a:cs typeface="Arial"/>
              </a:rPr>
              <a:t>institutions..</a:t>
            </a:r>
            <a:endParaRPr sz="800" dirty="0">
              <a:latin typeface="Arial"/>
              <a:cs typeface="Arial"/>
            </a:endParaRPr>
          </a:p>
        </p:txBody>
      </p:sp>
      <p:sp>
        <p:nvSpPr>
          <p:cNvPr id="4" name="object 4"/>
          <p:cNvSpPr txBox="1"/>
          <p:nvPr/>
        </p:nvSpPr>
        <p:spPr>
          <a:xfrm>
            <a:off x="1848665" y="2389485"/>
            <a:ext cx="2657475" cy="459740"/>
          </a:xfrm>
          <a:prstGeom prst="rect">
            <a:avLst/>
          </a:prstGeom>
        </p:spPr>
        <p:txBody>
          <a:bodyPr vert="horz" wrap="square" lIns="0" tIns="77470" rIns="0" bIns="0" rtlCol="0">
            <a:spAutoFit/>
          </a:bodyPr>
          <a:lstStyle/>
          <a:p>
            <a:pPr marR="24765" algn="ctr">
              <a:lnSpc>
                <a:spcPct val="100000"/>
              </a:lnSpc>
              <a:spcBef>
                <a:spcPts val="610"/>
              </a:spcBef>
            </a:pPr>
            <a:r>
              <a:rPr sz="1200" b="1" spc="-40" dirty="0">
                <a:solidFill>
                  <a:srgbClr val="2F44BA"/>
                </a:solidFill>
                <a:latin typeface="Arial"/>
                <a:cs typeface="Arial"/>
              </a:rPr>
              <a:t>Kamil</a:t>
            </a:r>
            <a:r>
              <a:rPr sz="1200" b="1" spc="-45" dirty="0">
                <a:solidFill>
                  <a:srgbClr val="2F44BA"/>
                </a:solidFill>
                <a:latin typeface="Arial"/>
                <a:cs typeface="Arial"/>
              </a:rPr>
              <a:t> </a:t>
            </a:r>
            <a:r>
              <a:rPr sz="1200" b="1" spc="-10" dirty="0">
                <a:solidFill>
                  <a:srgbClr val="2F44BA"/>
                </a:solidFill>
                <a:latin typeface="Arial"/>
                <a:cs typeface="Arial"/>
              </a:rPr>
              <a:t>Gancarz</a:t>
            </a:r>
            <a:endParaRPr sz="1200">
              <a:latin typeface="Arial"/>
              <a:cs typeface="Arial"/>
            </a:endParaRPr>
          </a:p>
          <a:p>
            <a:pPr algn="ctr">
              <a:lnSpc>
                <a:spcPct val="100000"/>
              </a:lnSpc>
              <a:spcBef>
                <a:spcPts val="385"/>
              </a:spcBef>
            </a:pPr>
            <a:r>
              <a:rPr sz="900" b="1" i="1" spc="-60" dirty="0">
                <a:solidFill>
                  <a:srgbClr val="878787"/>
                </a:solidFill>
                <a:latin typeface="Arial"/>
                <a:cs typeface="Arial"/>
              </a:rPr>
              <a:t>Founder,</a:t>
            </a:r>
            <a:r>
              <a:rPr sz="900" b="1" i="1" spc="-5" dirty="0">
                <a:solidFill>
                  <a:srgbClr val="878787"/>
                </a:solidFill>
                <a:latin typeface="Arial"/>
                <a:cs typeface="Arial"/>
              </a:rPr>
              <a:t> </a:t>
            </a:r>
            <a:r>
              <a:rPr sz="900" b="1" i="1" spc="-45" dirty="0">
                <a:solidFill>
                  <a:srgbClr val="878787"/>
                </a:solidFill>
                <a:latin typeface="Arial"/>
                <a:cs typeface="Arial"/>
              </a:rPr>
              <a:t>Inventorr,</a:t>
            </a:r>
            <a:r>
              <a:rPr sz="900" b="1" i="1" dirty="0">
                <a:solidFill>
                  <a:srgbClr val="878787"/>
                </a:solidFill>
                <a:latin typeface="Arial"/>
                <a:cs typeface="Arial"/>
              </a:rPr>
              <a:t> </a:t>
            </a:r>
            <a:r>
              <a:rPr sz="900" b="1" i="1" spc="-45" dirty="0">
                <a:solidFill>
                  <a:srgbClr val="878787"/>
                </a:solidFill>
                <a:latin typeface="Arial"/>
                <a:cs typeface="Arial"/>
              </a:rPr>
              <a:t>President</a:t>
            </a:r>
            <a:r>
              <a:rPr sz="900" b="1" i="1" spc="-30" dirty="0">
                <a:solidFill>
                  <a:srgbClr val="878787"/>
                </a:solidFill>
                <a:latin typeface="Arial"/>
                <a:cs typeface="Arial"/>
              </a:rPr>
              <a:t> </a:t>
            </a:r>
            <a:r>
              <a:rPr sz="900" b="1" i="1" dirty="0">
                <a:solidFill>
                  <a:srgbClr val="878787"/>
                </a:solidFill>
                <a:latin typeface="Arial"/>
                <a:cs typeface="Arial"/>
              </a:rPr>
              <a:t>of</a:t>
            </a:r>
            <a:r>
              <a:rPr sz="900" b="1" i="1" spc="-15" dirty="0">
                <a:solidFill>
                  <a:srgbClr val="878787"/>
                </a:solidFill>
                <a:latin typeface="Arial"/>
                <a:cs typeface="Arial"/>
              </a:rPr>
              <a:t> </a:t>
            </a:r>
            <a:r>
              <a:rPr sz="900" b="1" i="1" spc="-45" dirty="0">
                <a:solidFill>
                  <a:srgbClr val="878787"/>
                </a:solidFill>
                <a:latin typeface="Arial"/>
                <a:cs typeface="Arial"/>
              </a:rPr>
              <a:t>the</a:t>
            </a:r>
            <a:r>
              <a:rPr sz="900" b="1" i="1" spc="30" dirty="0">
                <a:solidFill>
                  <a:srgbClr val="878787"/>
                </a:solidFill>
                <a:latin typeface="Arial"/>
                <a:cs typeface="Arial"/>
              </a:rPr>
              <a:t> </a:t>
            </a:r>
            <a:r>
              <a:rPr sz="900" b="1" i="1" spc="-55" dirty="0">
                <a:solidFill>
                  <a:srgbClr val="878787"/>
                </a:solidFill>
                <a:latin typeface="Arial"/>
                <a:cs typeface="Arial"/>
              </a:rPr>
              <a:t>board</a:t>
            </a:r>
            <a:r>
              <a:rPr sz="900" b="1" i="1" spc="-40" dirty="0">
                <a:solidFill>
                  <a:srgbClr val="878787"/>
                </a:solidFill>
                <a:latin typeface="Arial"/>
                <a:cs typeface="Arial"/>
              </a:rPr>
              <a:t> </a:t>
            </a:r>
            <a:r>
              <a:rPr sz="900" b="1" i="1" spc="-45" dirty="0">
                <a:solidFill>
                  <a:srgbClr val="878787"/>
                </a:solidFill>
                <a:latin typeface="Arial"/>
                <a:cs typeface="Arial"/>
              </a:rPr>
              <a:t>Bitfold</a:t>
            </a:r>
            <a:r>
              <a:rPr sz="900" b="1" i="1" spc="15" dirty="0">
                <a:solidFill>
                  <a:srgbClr val="878787"/>
                </a:solidFill>
                <a:latin typeface="Arial"/>
                <a:cs typeface="Arial"/>
              </a:rPr>
              <a:t> </a:t>
            </a:r>
            <a:r>
              <a:rPr sz="900" b="1" i="1" spc="-25" dirty="0">
                <a:solidFill>
                  <a:srgbClr val="878787"/>
                </a:solidFill>
                <a:latin typeface="Arial"/>
                <a:cs typeface="Arial"/>
              </a:rPr>
              <a:t>AG</a:t>
            </a:r>
            <a:endParaRPr sz="900">
              <a:latin typeface="Arial"/>
              <a:cs typeface="Arial"/>
            </a:endParaRPr>
          </a:p>
        </p:txBody>
      </p:sp>
      <p:pic>
        <p:nvPicPr>
          <p:cNvPr id="5" name="object 5"/>
          <p:cNvPicPr/>
          <p:nvPr/>
        </p:nvPicPr>
        <p:blipFill>
          <a:blip r:embed="rId2" cstate="print"/>
          <a:stretch>
            <a:fillRect/>
          </a:stretch>
        </p:blipFill>
        <p:spPr>
          <a:xfrm>
            <a:off x="2544964" y="1367130"/>
            <a:ext cx="948285" cy="1014584"/>
          </a:xfrm>
          <a:prstGeom prst="rect">
            <a:avLst/>
          </a:prstGeom>
        </p:spPr>
      </p:pic>
      <p:sp>
        <p:nvSpPr>
          <p:cNvPr id="6" name="object 6"/>
          <p:cNvSpPr txBox="1"/>
          <p:nvPr/>
        </p:nvSpPr>
        <p:spPr>
          <a:xfrm>
            <a:off x="460692" y="4801616"/>
            <a:ext cx="2558415" cy="1219200"/>
          </a:xfrm>
          <a:prstGeom prst="rect">
            <a:avLst/>
          </a:prstGeom>
        </p:spPr>
        <p:txBody>
          <a:bodyPr vert="horz" wrap="square" lIns="0" tIns="12700" rIns="0" bIns="0" rtlCol="0">
            <a:spAutoFit/>
          </a:bodyPr>
          <a:lstStyle/>
          <a:p>
            <a:pPr marR="135255" algn="ctr">
              <a:lnSpc>
                <a:spcPct val="100000"/>
              </a:lnSpc>
              <a:spcBef>
                <a:spcPts val="100"/>
              </a:spcBef>
            </a:pPr>
            <a:r>
              <a:rPr sz="1200" b="1" spc="-25" dirty="0">
                <a:solidFill>
                  <a:srgbClr val="2F44BA"/>
                </a:solidFill>
                <a:latin typeface="Arial"/>
                <a:cs typeface="Arial"/>
              </a:rPr>
              <a:t>Marcin</a:t>
            </a:r>
            <a:r>
              <a:rPr sz="1200" b="1" spc="-30" dirty="0">
                <a:solidFill>
                  <a:srgbClr val="2F44BA"/>
                </a:solidFill>
                <a:latin typeface="Arial"/>
                <a:cs typeface="Arial"/>
              </a:rPr>
              <a:t> </a:t>
            </a:r>
            <a:r>
              <a:rPr sz="1200" b="1" spc="-50" dirty="0">
                <a:solidFill>
                  <a:srgbClr val="2F44BA"/>
                </a:solidFill>
                <a:latin typeface="Arial"/>
                <a:cs typeface="Arial"/>
              </a:rPr>
              <a:t>Podgórski,</a:t>
            </a:r>
            <a:r>
              <a:rPr sz="1200" b="1" spc="-25" dirty="0">
                <a:solidFill>
                  <a:srgbClr val="2F44BA"/>
                </a:solidFill>
                <a:latin typeface="Arial"/>
                <a:cs typeface="Arial"/>
              </a:rPr>
              <a:t> PhD</a:t>
            </a:r>
            <a:endParaRPr sz="1200">
              <a:latin typeface="Arial"/>
              <a:cs typeface="Arial"/>
            </a:endParaRPr>
          </a:p>
          <a:p>
            <a:pPr marR="76200" algn="ctr">
              <a:lnSpc>
                <a:spcPct val="100000"/>
              </a:lnSpc>
              <a:spcBef>
                <a:spcPts val="675"/>
              </a:spcBef>
            </a:pPr>
            <a:r>
              <a:rPr sz="900" b="1" i="1" spc="-45" dirty="0">
                <a:solidFill>
                  <a:srgbClr val="878787"/>
                </a:solidFill>
                <a:latin typeface="Arial"/>
                <a:cs typeface="Arial"/>
              </a:rPr>
              <a:t>Director</a:t>
            </a:r>
            <a:r>
              <a:rPr sz="900" b="1" i="1" spc="-35" dirty="0">
                <a:solidFill>
                  <a:srgbClr val="878787"/>
                </a:solidFill>
                <a:latin typeface="Arial"/>
                <a:cs typeface="Arial"/>
              </a:rPr>
              <a:t> </a:t>
            </a:r>
            <a:r>
              <a:rPr sz="900" b="1" i="1" dirty="0">
                <a:solidFill>
                  <a:srgbClr val="878787"/>
                </a:solidFill>
                <a:latin typeface="Arial"/>
                <a:cs typeface="Arial"/>
              </a:rPr>
              <a:t>of</a:t>
            </a:r>
            <a:r>
              <a:rPr sz="900" b="1" i="1" spc="204" dirty="0">
                <a:solidFill>
                  <a:srgbClr val="878787"/>
                </a:solidFill>
                <a:latin typeface="Arial"/>
                <a:cs typeface="Arial"/>
              </a:rPr>
              <a:t> </a:t>
            </a:r>
            <a:r>
              <a:rPr sz="900" b="1" i="1" spc="-100" dirty="0">
                <a:solidFill>
                  <a:srgbClr val="878787"/>
                </a:solidFill>
                <a:latin typeface="Arial"/>
                <a:cs typeface="Arial"/>
              </a:rPr>
              <a:t>R&amp;D</a:t>
            </a:r>
            <a:r>
              <a:rPr sz="900" b="1" i="1" spc="-25" dirty="0">
                <a:solidFill>
                  <a:srgbClr val="878787"/>
                </a:solidFill>
                <a:latin typeface="Arial"/>
                <a:cs typeface="Arial"/>
              </a:rPr>
              <a:t> </a:t>
            </a:r>
            <a:r>
              <a:rPr sz="900" b="1" i="1" spc="-45" dirty="0">
                <a:solidFill>
                  <a:srgbClr val="878787"/>
                </a:solidFill>
                <a:latin typeface="Arial"/>
                <a:cs typeface="Arial"/>
              </a:rPr>
              <a:t>Department</a:t>
            </a:r>
            <a:r>
              <a:rPr sz="900" b="1" i="1" spc="-20" dirty="0">
                <a:solidFill>
                  <a:srgbClr val="878787"/>
                </a:solidFill>
                <a:latin typeface="Arial"/>
                <a:cs typeface="Arial"/>
              </a:rPr>
              <a:t> </a:t>
            </a:r>
            <a:r>
              <a:rPr sz="900" b="1" i="1" spc="-40" dirty="0">
                <a:solidFill>
                  <a:srgbClr val="878787"/>
                </a:solidFill>
                <a:latin typeface="Arial"/>
                <a:cs typeface="Arial"/>
              </a:rPr>
              <a:t>Bitfold</a:t>
            </a:r>
            <a:r>
              <a:rPr sz="900" b="1" i="1" spc="20" dirty="0">
                <a:solidFill>
                  <a:srgbClr val="878787"/>
                </a:solidFill>
                <a:latin typeface="Arial"/>
                <a:cs typeface="Arial"/>
              </a:rPr>
              <a:t> </a:t>
            </a:r>
            <a:r>
              <a:rPr sz="900" b="1" i="1" spc="-25" dirty="0">
                <a:solidFill>
                  <a:srgbClr val="878787"/>
                </a:solidFill>
                <a:latin typeface="Arial"/>
                <a:cs typeface="Arial"/>
              </a:rPr>
              <a:t>R&amp;D</a:t>
            </a:r>
            <a:endParaRPr sz="900">
              <a:latin typeface="Arial"/>
              <a:cs typeface="Arial"/>
            </a:endParaRPr>
          </a:p>
          <a:p>
            <a:pPr marL="12700" marR="5080" indent="3175" algn="ctr">
              <a:lnSpc>
                <a:spcPct val="115399"/>
              </a:lnSpc>
              <a:spcBef>
                <a:spcPts val="660"/>
              </a:spcBef>
            </a:pPr>
            <a:r>
              <a:rPr sz="800" dirty="0">
                <a:solidFill>
                  <a:srgbClr val="878787"/>
                </a:solidFill>
                <a:latin typeface="Arial"/>
                <a:cs typeface="Arial"/>
              </a:rPr>
              <a:t>With</a:t>
            </a:r>
            <a:r>
              <a:rPr sz="800" spc="-55" dirty="0">
                <a:solidFill>
                  <a:srgbClr val="878787"/>
                </a:solidFill>
                <a:latin typeface="Arial"/>
                <a:cs typeface="Arial"/>
              </a:rPr>
              <a:t> </a:t>
            </a:r>
            <a:r>
              <a:rPr sz="800" spc="-10" dirty="0">
                <a:solidFill>
                  <a:srgbClr val="878787"/>
                </a:solidFill>
                <a:latin typeface="Arial"/>
                <a:cs typeface="Arial"/>
              </a:rPr>
              <a:t>extensive</a:t>
            </a:r>
            <a:r>
              <a:rPr sz="800" spc="10" dirty="0">
                <a:solidFill>
                  <a:srgbClr val="878787"/>
                </a:solidFill>
                <a:latin typeface="Arial"/>
                <a:cs typeface="Arial"/>
              </a:rPr>
              <a:t> </a:t>
            </a:r>
            <a:r>
              <a:rPr sz="800" spc="-10" dirty="0">
                <a:solidFill>
                  <a:srgbClr val="878787"/>
                </a:solidFill>
                <a:latin typeface="Arial"/>
                <a:cs typeface="Arial"/>
              </a:rPr>
              <a:t>experience</a:t>
            </a:r>
            <a:r>
              <a:rPr sz="800" spc="-5" dirty="0">
                <a:solidFill>
                  <a:srgbClr val="878787"/>
                </a:solidFill>
                <a:latin typeface="Arial"/>
                <a:cs typeface="Arial"/>
              </a:rPr>
              <a:t> </a:t>
            </a:r>
            <a:r>
              <a:rPr sz="800" dirty="0">
                <a:solidFill>
                  <a:srgbClr val="878787"/>
                </a:solidFill>
                <a:latin typeface="Arial"/>
                <a:cs typeface="Arial"/>
              </a:rPr>
              <a:t>in</a:t>
            </a:r>
            <a:r>
              <a:rPr sz="800" spc="-50" dirty="0">
                <a:solidFill>
                  <a:srgbClr val="878787"/>
                </a:solidFill>
                <a:latin typeface="Arial"/>
                <a:cs typeface="Arial"/>
              </a:rPr>
              <a:t> </a:t>
            </a:r>
            <a:r>
              <a:rPr sz="800" dirty="0">
                <a:solidFill>
                  <a:srgbClr val="878787"/>
                </a:solidFill>
                <a:latin typeface="Arial"/>
                <a:cs typeface="Arial"/>
              </a:rPr>
              <a:t>delivering</a:t>
            </a:r>
            <a:r>
              <a:rPr sz="800" spc="-15" dirty="0">
                <a:solidFill>
                  <a:srgbClr val="878787"/>
                </a:solidFill>
                <a:latin typeface="Arial"/>
                <a:cs typeface="Arial"/>
              </a:rPr>
              <a:t> </a:t>
            </a:r>
            <a:r>
              <a:rPr sz="800" spc="-10" dirty="0">
                <a:solidFill>
                  <a:srgbClr val="878787"/>
                </a:solidFill>
                <a:latin typeface="Arial"/>
                <a:cs typeface="Arial"/>
              </a:rPr>
              <a:t>engineering </a:t>
            </a:r>
            <a:r>
              <a:rPr sz="800" dirty="0">
                <a:solidFill>
                  <a:srgbClr val="878787"/>
                </a:solidFill>
                <a:latin typeface="Arial"/>
                <a:cs typeface="Arial"/>
              </a:rPr>
              <a:t>solutions</a:t>
            </a:r>
            <a:r>
              <a:rPr sz="800" spc="25" dirty="0">
                <a:solidFill>
                  <a:srgbClr val="878787"/>
                </a:solidFill>
                <a:latin typeface="Arial"/>
                <a:cs typeface="Arial"/>
              </a:rPr>
              <a:t> </a:t>
            </a:r>
            <a:r>
              <a:rPr sz="800" spc="-10" dirty="0">
                <a:solidFill>
                  <a:srgbClr val="878787"/>
                </a:solidFill>
                <a:latin typeface="Arial"/>
                <a:cs typeface="Arial"/>
              </a:rPr>
              <a:t>based </a:t>
            </a:r>
            <a:r>
              <a:rPr sz="800" dirty="0">
                <a:solidFill>
                  <a:srgbClr val="878787"/>
                </a:solidFill>
                <a:latin typeface="Arial"/>
                <a:cs typeface="Arial"/>
              </a:rPr>
              <a:t>on</a:t>
            </a:r>
            <a:r>
              <a:rPr sz="800" spc="35" dirty="0">
                <a:solidFill>
                  <a:srgbClr val="878787"/>
                </a:solidFill>
                <a:latin typeface="Arial"/>
                <a:cs typeface="Arial"/>
              </a:rPr>
              <a:t> </a:t>
            </a:r>
            <a:r>
              <a:rPr sz="800" dirty="0">
                <a:solidFill>
                  <a:srgbClr val="878787"/>
                </a:solidFill>
                <a:latin typeface="Arial"/>
                <a:cs typeface="Arial"/>
              </a:rPr>
              <a:t>blockchain</a:t>
            </a:r>
            <a:r>
              <a:rPr sz="800" spc="-70" dirty="0">
                <a:solidFill>
                  <a:srgbClr val="878787"/>
                </a:solidFill>
                <a:latin typeface="Arial"/>
                <a:cs typeface="Arial"/>
              </a:rPr>
              <a:t> </a:t>
            </a:r>
            <a:r>
              <a:rPr sz="800" spc="-10" dirty="0">
                <a:solidFill>
                  <a:srgbClr val="878787"/>
                </a:solidFill>
                <a:latin typeface="Arial"/>
                <a:cs typeface="Arial"/>
              </a:rPr>
              <a:t>technology,</a:t>
            </a:r>
            <a:r>
              <a:rPr sz="800" spc="20" dirty="0">
                <a:solidFill>
                  <a:srgbClr val="878787"/>
                </a:solidFill>
                <a:latin typeface="Arial"/>
                <a:cs typeface="Arial"/>
              </a:rPr>
              <a:t> </a:t>
            </a:r>
            <a:r>
              <a:rPr sz="800" spc="-10" dirty="0">
                <a:solidFill>
                  <a:srgbClr val="878787"/>
                </a:solidFill>
                <a:latin typeface="Arial"/>
                <a:cs typeface="Arial"/>
              </a:rPr>
              <a:t>he</a:t>
            </a:r>
            <a:r>
              <a:rPr sz="800" spc="-30" dirty="0">
                <a:solidFill>
                  <a:srgbClr val="878787"/>
                </a:solidFill>
                <a:latin typeface="Arial"/>
                <a:cs typeface="Arial"/>
              </a:rPr>
              <a:t> </a:t>
            </a:r>
            <a:r>
              <a:rPr sz="800" spc="-10" dirty="0">
                <a:solidFill>
                  <a:srgbClr val="878787"/>
                </a:solidFill>
                <a:latin typeface="Arial"/>
                <a:cs typeface="Arial"/>
              </a:rPr>
              <a:t>combines </a:t>
            </a:r>
            <a:r>
              <a:rPr sz="800" dirty="0">
                <a:solidFill>
                  <a:srgbClr val="878787"/>
                </a:solidFill>
                <a:latin typeface="Arial"/>
                <a:cs typeface="Arial"/>
              </a:rPr>
              <a:t>economic</a:t>
            </a:r>
            <a:r>
              <a:rPr sz="800" spc="-50" dirty="0">
                <a:solidFill>
                  <a:srgbClr val="878787"/>
                </a:solidFill>
                <a:latin typeface="Arial"/>
                <a:cs typeface="Arial"/>
              </a:rPr>
              <a:t> </a:t>
            </a:r>
            <a:r>
              <a:rPr sz="800" dirty="0">
                <a:solidFill>
                  <a:srgbClr val="878787"/>
                </a:solidFill>
                <a:latin typeface="Arial"/>
                <a:cs typeface="Arial"/>
              </a:rPr>
              <a:t>expertise</a:t>
            </a:r>
            <a:r>
              <a:rPr sz="800" spc="10" dirty="0">
                <a:solidFill>
                  <a:srgbClr val="878787"/>
                </a:solidFill>
                <a:latin typeface="Arial"/>
                <a:cs typeface="Arial"/>
              </a:rPr>
              <a:t> </a:t>
            </a:r>
            <a:r>
              <a:rPr sz="800" dirty="0">
                <a:solidFill>
                  <a:srgbClr val="878787"/>
                </a:solidFill>
                <a:latin typeface="Arial"/>
                <a:cs typeface="Arial"/>
              </a:rPr>
              <a:t>with</a:t>
            </a:r>
            <a:r>
              <a:rPr sz="800" spc="10" dirty="0">
                <a:solidFill>
                  <a:srgbClr val="878787"/>
                </a:solidFill>
                <a:latin typeface="Arial"/>
                <a:cs typeface="Arial"/>
              </a:rPr>
              <a:t> </a:t>
            </a:r>
            <a:r>
              <a:rPr sz="800" spc="-10" dirty="0">
                <a:solidFill>
                  <a:srgbClr val="878787"/>
                </a:solidFill>
                <a:latin typeface="Arial"/>
                <a:cs typeface="Arial"/>
              </a:rPr>
              <a:t>advanced</a:t>
            </a:r>
            <a:r>
              <a:rPr sz="800" dirty="0">
                <a:solidFill>
                  <a:srgbClr val="878787"/>
                </a:solidFill>
                <a:latin typeface="Arial"/>
                <a:cs typeface="Arial"/>
              </a:rPr>
              <a:t> technologies.</a:t>
            </a:r>
            <a:r>
              <a:rPr sz="800" spc="50" dirty="0">
                <a:solidFill>
                  <a:srgbClr val="878787"/>
                </a:solidFill>
                <a:latin typeface="Arial"/>
                <a:cs typeface="Arial"/>
              </a:rPr>
              <a:t> </a:t>
            </a:r>
            <a:r>
              <a:rPr sz="800" spc="-25" dirty="0">
                <a:solidFill>
                  <a:srgbClr val="878787"/>
                </a:solidFill>
                <a:latin typeface="Arial"/>
                <a:cs typeface="Arial"/>
              </a:rPr>
              <a:t>He</a:t>
            </a:r>
            <a:r>
              <a:rPr sz="800" dirty="0">
                <a:solidFill>
                  <a:srgbClr val="878787"/>
                </a:solidFill>
                <a:latin typeface="Arial"/>
                <a:cs typeface="Arial"/>
              </a:rPr>
              <a:t> creates</a:t>
            </a:r>
            <a:r>
              <a:rPr sz="800" spc="-25" dirty="0">
                <a:solidFill>
                  <a:srgbClr val="878787"/>
                </a:solidFill>
                <a:latin typeface="Arial"/>
                <a:cs typeface="Arial"/>
              </a:rPr>
              <a:t> </a:t>
            </a:r>
            <a:r>
              <a:rPr sz="800" dirty="0">
                <a:solidFill>
                  <a:srgbClr val="878787"/>
                </a:solidFill>
                <a:latin typeface="Arial"/>
                <a:cs typeface="Arial"/>
              </a:rPr>
              <a:t>innovative</a:t>
            </a:r>
            <a:r>
              <a:rPr sz="800" spc="-40" dirty="0">
                <a:solidFill>
                  <a:srgbClr val="878787"/>
                </a:solidFill>
                <a:latin typeface="Arial"/>
                <a:cs typeface="Arial"/>
              </a:rPr>
              <a:t> </a:t>
            </a:r>
            <a:r>
              <a:rPr sz="800" dirty="0">
                <a:solidFill>
                  <a:srgbClr val="878787"/>
                </a:solidFill>
                <a:latin typeface="Arial"/>
                <a:cs typeface="Arial"/>
              </a:rPr>
              <a:t>projects</a:t>
            </a:r>
            <a:r>
              <a:rPr sz="800" spc="-15" dirty="0">
                <a:solidFill>
                  <a:srgbClr val="878787"/>
                </a:solidFill>
                <a:latin typeface="Arial"/>
                <a:cs typeface="Arial"/>
              </a:rPr>
              <a:t> </a:t>
            </a:r>
            <a:r>
              <a:rPr sz="800" dirty="0">
                <a:solidFill>
                  <a:srgbClr val="878787"/>
                </a:solidFill>
                <a:latin typeface="Arial"/>
                <a:cs typeface="Arial"/>
              </a:rPr>
              <a:t>by</a:t>
            </a:r>
            <a:r>
              <a:rPr sz="800" spc="-30" dirty="0">
                <a:solidFill>
                  <a:srgbClr val="878787"/>
                </a:solidFill>
                <a:latin typeface="Arial"/>
                <a:cs typeface="Arial"/>
              </a:rPr>
              <a:t> </a:t>
            </a:r>
            <a:r>
              <a:rPr sz="800" dirty="0">
                <a:solidFill>
                  <a:srgbClr val="878787"/>
                </a:solidFill>
                <a:latin typeface="Arial"/>
                <a:cs typeface="Arial"/>
              </a:rPr>
              <a:t>bridging</a:t>
            </a:r>
            <a:r>
              <a:rPr sz="800" spc="-40" dirty="0">
                <a:solidFill>
                  <a:srgbClr val="878787"/>
                </a:solidFill>
                <a:latin typeface="Arial"/>
                <a:cs typeface="Arial"/>
              </a:rPr>
              <a:t> </a:t>
            </a:r>
            <a:r>
              <a:rPr sz="800" dirty="0">
                <a:solidFill>
                  <a:srgbClr val="878787"/>
                </a:solidFill>
                <a:latin typeface="Arial"/>
                <a:cs typeface="Arial"/>
              </a:rPr>
              <a:t>the</a:t>
            </a:r>
            <a:r>
              <a:rPr sz="800" spc="20" dirty="0">
                <a:solidFill>
                  <a:srgbClr val="878787"/>
                </a:solidFill>
                <a:latin typeface="Arial"/>
                <a:cs typeface="Arial"/>
              </a:rPr>
              <a:t> </a:t>
            </a:r>
            <a:r>
              <a:rPr sz="800" dirty="0">
                <a:solidFill>
                  <a:srgbClr val="878787"/>
                </a:solidFill>
                <a:latin typeface="Arial"/>
                <a:cs typeface="Arial"/>
              </a:rPr>
              <a:t>gap</a:t>
            </a:r>
            <a:r>
              <a:rPr sz="800" spc="-65" dirty="0">
                <a:solidFill>
                  <a:srgbClr val="878787"/>
                </a:solidFill>
                <a:latin typeface="Arial"/>
                <a:cs typeface="Arial"/>
              </a:rPr>
              <a:t> </a:t>
            </a:r>
            <a:r>
              <a:rPr sz="800" spc="-10" dirty="0">
                <a:solidFill>
                  <a:srgbClr val="878787"/>
                </a:solidFill>
                <a:latin typeface="Arial"/>
                <a:cs typeface="Arial"/>
              </a:rPr>
              <a:t>between </a:t>
            </a:r>
            <a:r>
              <a:rPr sz="800" dirty="0">
                <a:solidFill>
                  <a:srgbClr val="878787"/>
                </a:solidFill>
                <a:latin typeface="Arial"/>
                <a:cs typeface="Arial"/>
              </a:rPr>
              <a:t>economics</a:t>
            </a:r>
            <a:r>
              <a:rPr sz="800" spc="35" dirty="0">
                <a:solidFill>
                  <a:srgbClr val="878787"/>
                </a:solidFill>
                <a:latin typeface="Arial"/>
                <a:cs typeface="Arial"/>
              </a:rPr>
              <a:t> </a:t>
            </a:r>
            <a:r>
              <a:rPr sz="800" spc="-10" dirty="0">
                <a:solidFill>
                  <a:srgbClr val="878787"/>
                </a:solidFill>
                <a:latin typeface="Arial"/>
                <a:cs typeface="Arial"/>
              </a:rPr>
              <a:t>and</a:t>
            </a:r>
            <a:r>
              <a:rPr sz="800" spc="-25" dirty="0">
                <a:solidFill>
                  <a:srgbClr val="878787"/>
                </a:solidFill>
                <a:latin typeface="Arial"/>
                <a:cs typeface="Arial"/>
              </a:rPr>
              <a:t> </a:t>
            </a:r>
            <a:r>
              <a:rPr sz="800" dirty="0">
                <a:solidFill>
                  <a:srgbClr val="878787"/>
                </a:solidFill>
                <a:latin typeface="Arial"/>
                <a:cs typeface="Arial"/>
              </a:rPr>
              <a:t>cutting-</a:t>
            </a:r>
            <a:r>
              <a:rPr sz="800" spc="-10" dirty="0">
                <a:solidFill>
                  <a:srgbClr val="878787"/>
                </a:solidFill>
                <a:latin typeface="Arial"/>
                <a:cs typeface="Arial"/>
              </a:rPr>
              <a:t>edge</a:t>
            </a:r>
            <a:r>
              <a:rPr sz="800" spc="-20" dirty="0">
                <a:solidFill>
                  <a:srgbClr val="878787"/>
                </a:solidFill>
                <a:latin typeface="Arial"/>
                <a:cs typeface="Arial"/>
              </a:rPr>
              <a:t> </a:t>
            </a:r>
            <a:r>
              <a:rPr sz="800" spc="-10" dirty="0">
                <a:solidFill>
                  <a:srgbClr val="878787"/>
                </a:solidFill>
                <a:latin typeface="Arial"/>
                <a:cs typeface="Arial"/>
              </a:rPr>
              <a:t>technology.</a:t>
            </a:r>
            <a:endParaRPr sz="800">
              <a:latin typeface="Arial"/>
              <a:cs typeface="Arial"/>
            </a:endParaRPr>
          </a:p>
        </p:txBody>
      </p:sp>
      <p:sp>
        <p:nvSpPr>
          <p:cNvPr id="7" name="object 7"/>
          <p:cNvSpPr txBox="1"/>
          <p:nvPr/>
        </p:nvSpPr>
        <p:spPr>
          <a:xfrm>
            <a:off x="4582291" y="2837426"/>
            <a:ext cx="2639695" cy="732155"/>
          </a:xfrm>
          <a:prstGeom prst="rect">
            <a:avLst/>
          </a:prstGeom>
        </p:spPr>
        <p:txBody>
          <a:bodyPr vert="horz" wrap="square" lIns="0" tIns="14604" rIns="0" bIns="0" rtlCol="0">
            <a:spAutoFit/>
          </a:bodyPr>
          <a:lstStyle/>
          <a:p>
            <a:pPr marL="12700" marR="5080" indent="-635" algn="ctr">
              <a:lnSpc>
                <a:spcPct val="115399"/>
              </a:lnSpc>
              <a:spcBef>
                <a:spcPts val="114"/>
              </a:spcBef>
            </a:pPr>
            <a:r>
              <a:rPr sz="800" spc="-25" dirty="0">
                <a:solidFill>
                  <a:srgbClr val="878787"/>
                </a:solidFill>
                <a:latin typeface="Arial"/>
                <a:cs typeface="Arial"/>
              </a:rPr>
              <a:t>Engineer</a:t>
            </a:r>
            <a:r>
              <a:rPr sz="800" spc="-5" dirty="0">
                <a:solidFill>
                  <a:srgbClr val="878787"/>
                </a:solidFill>
                <a:latin typeface="Arial"/>
                <a:cs typeface="Arial"/>
              </a:rPr>
              <a:t> </a:t>
            </a:r>
            <a:r>
              <a:rPr sz="800" dirty="0">
                <a:solidFill>
                  <a:srgbClr val="878787"/>
                </a:solidFill>
                <a:latin typeface="Arial"/>
                <a:cs typeface="Arial"/>
              </a:rPr>
              <a:t>with</a:t>
            </a:r>
            <a:r>
              <a:rPr sz="800" spc="60" dirty="0">
                <a:solidFill>
                  <a:srgbClr val="878787"/>
                </a:solidFill>
                <a:latin typeface="Arial"/>
                <a:cs typeface="Arial"/>
              </a:rPr>
              <a:t> </a:t>
            </a:r>
            <a:r>
              <a:rPr sz="800" spc="-30" dirty="0">
                <a:solidFill>
                  <a:srgbClr val="878787"/>
                </a:solidFill>
                <a:latin typeface="Arial"/>
                <a:cs typeface="Arial"/>
              </a:rPr>
              <a:t>in-</a:t>
            </a:r>
            <a:r>
              <a:rPr sz="800" dirty="0">
                <a:solidFill>
                  <a:srgbClr val="878787"/>
                </a:solidFill>
                <a:latin typeface="Arial"/>
                <a:cs typeface="Arial"/>
              </a:rPr>
              <a:t>depth</a:t>
            </a:r>
            <a:r>
              <a:rPr sz="800" spc="30" dirty="0">
                <a:solidFill>
                  <a:srgbClr val="878787"/>
                </a:solidFill>
                <a:latin typeface="Arial"/>
                <a:cs typeface="Arial"/>
              </a:rPr>
              <a:t> </a:t>
            </a:r>
            <a:r>
              <a:rPr sz="800" spc="-10" dirty="0">
                <a:solidFill>
                  <a:srgbClr val="878787"/>
                </a:solidFill>
                <a:latin typeface="Arial"/>
                <a:cs typeface="Arial"/>
              </a:rPr>
              <a:t>knowledge </a:t>
            </a:r>
            <a:r>
              <a:rPr sz="800" dirty="0">
                <a:solidFill>
                  <a:srgbClr val="878787"/>
                </a:solidFill>
                <a:latin typeface="Arial"/>
                <a:cs typeface="Arial"/>
              </a:rPr>
              <a:t>of</a:t>
            </a:r>
            <a:r>
              <a:rPr sz="800" spc="75" dirty="0">
                <a:solidFill>
                  <a:srgbClr val="878787"/>
                </a:solidFill>
                <a:latin typeface="Arial"/>
                <a:cs typeface="Arial"/>
              </a:rPr>
              <a:t> </a:t>
            </a:r>
            <a:r>
              <a:rPr sz="800" spc="-35" dirty="0">
                <a:solidFill>
                  <a:srgbClr val="878787"/>
                </a:solidFill>
                <a:latin typeface="Arial"/>
                <a:cs typeface="Arial"/>
              </a:rPr>
              <a:t>CAD/EDA</a:t>
            </a:r>
            <a:r>
              <a:rPr sz="800" dirty="0">
                <a:solidFill>
                  <a:srgbClr val="878787"/>
                </a:solidFill>
                <a:latin typeface="Arial"/>
                <a:cs typeface="Arial"/>
              </a:rPr>
              <a:t> </a:t>
            </a:r>
            <a:r>
              <a:rPr sz="800" spc="-10" dirty="0">
                <a:solidFill>
                  <a:srgbClr val="878787"/>
                </a:solidFill>
                <a:latin typeface="Arial"/>
                <a:cs typeface="Arial"/>
              </a:rPr>
              <a:t>tools,</a:t>
            </a:r>
            <a:r>
              <a:rPr sz="800" spc="500" dirty="0">
                <a:solidFill>
                  <a:srgbClr val="878787"/>
                </a:solidFill>
                <a:latin typeface="Arial"/>
                <a:cs typeface="Arial"/>
              </a:rPr>
              <a:t> </a:t>
            </a:r>
            <a:r>
              <a:rPr sz="800" spc="-60" dirty="0">
                <a:solidFill>
                  <a:srgbClr val="878787"/>
                </a:solidFill>
                <a:latin typeface="Arial"/>
                <a:cs typeface="Arial"/>
              </a:rPr>
              <a:t>FPGA,</a:t>
            </a:r>
            <a:r>
              <a:rPr sz="800" spc="35" dirty="0">
                <a:solidFill>
                  <a:srgbClr val="878787"/>
                </a:solidFill>
                <a:latin typeface="Arial"/>
                <a:cs typeface="Arial"/>
              </a:rPr>
              <a:t> </a:t>
            </a:r>
            <a:r>
              <a:rPr sz="800" dirty="0">
                <a:solidFill>
                  <a:srgbClr val="878787"/>
                </a:solidFill>
                <a:latin typeface="Arial"/>
                <a:cs typeface="Arial"/>
              </a:rPr>
              <a:t>image</a:t>
            </a:r>
            <a:r>
              <a:rPr sz="800" spc="-25" dirty="0">
                <a:solidFill>
                  <a:srgbClr val="878787"/>
                </a:solidFill>
                <a:latin typeface="Arial"/>
                <a:cs typeface="Arial"/>
              </a:rPr>
              <a:t> </a:t>
            </a:r>
            <a:r>
              <a:rPr sz="800" spc="-10" dirty="0">
                <a:solidFill>
                  <a:srgbClr val="878787"/>
                </a:solidFill>
                <a:latin typeface="Arial"/>
                <a:cs typeface="Arial"/>
              </a:rPr>
              <a:t>processing,</a:t>
            </a:r>
            <a:r>
              <a:rPr sz="800" spc="35" dirty="0">
                <a:solidFill>
                  <a:srgbClr val="878787"/>
                </a:solidFill>
                <a:latin typeface="Arial"/>
                <a:cs typeface="Arial"/>
              </a:rPr>
              <a:t> </a:t>
            </a:r>
            <a:r>
              <a:rPr sz="800" spc="-40" dirty="0">
                <a:solidFill>
                  <a:srgbClr val="878787"/>
                </a:solidFill>
                <a:latin typeface="Arial"/>
                <a:cs typeface="Arial"/>
              </a:rPr>
              <a:t>PCB</a:t>
            </a:r>
            <a:r>
              <a:rPr sz="800" spc="-25" dirty="0">
                <a:solidFill>
                  <a:srgbClr val="878787"/>
                </a:solidFill>
                <a:latin typeface="Arial"/>
                <a:cs typeface="Arial"/>
              </a:rPr>
              <a:t> </a:t>
            </a:r>
            <a:r>
              <a:rPr sz="800" spc="-20" dirty="0">
                <a:solidFill>
                  <a:srgbClr val="878787"/>
                </a:solidFill>
                <a:latin typeface="Arial"/>
                <a:cs typeface="Arial"/>
              </a:rPr>
              <a:t>design,</a:t>
            </a:r>
            <a:r>
              <a:rPr sz="800" spc="-15" dirty="0">
                <a:solidFill>
                  <a:srgbClr val="878787"/>
                </a:solidFill>
                <a:latin typeface="Arial"/>
                <a:cs typeface="Arial"/>
              </a:rPr>
              <a:t> </a:t>
            </a:r>
            <a:r>
              <a:rPr sz="800" spc="-10" dirty="0">
                <a:solidFill>
                  <a:srgbClr val="878787"/>
                </a:solidFill>
                <a:latin typeface="Arial"/>
                <a:cs typeface="Arial"/>
              </a:rPr>
              <a:t>product</a:t>
            </a:r>
            <a:r>
              <a:rPr sz="800" spc="500" dirty="0">
                <a:solidFill>
                  <a:srgbClr val="878787"/>
                </a:solidFill>
                <a:latin typeface="Arial"/>
                <a:cs typeface="Arial"/>
              </a:rPr>
              <a:t> </a:t>
            </a:r>
            <a:r>
              <a:rPr sz="800" spc="-10" dirty="0">
                <a:solidFill>
                  <a:srgbClr val="878787"/>
                </a:solidFill>
                <a:latin typeface="Arial"/>
                <a:cs typeface="Arial"/>
              </a:rPr>
              <a:t>development</a:t>
            </a:r>
            <a:r>
              <a:rPr sz="800" spc="50" dirty="0">
                <a:solidFill>
                  <a:srgbClr val="878787"/>
                </a:solidFill>
                <a:latin typeface="Arial"/>
                <a:cs typeface="Arial"/>
              </a:rPr>
              <a:t> </a:t>
            </a:r>
            <a:r>
              <a:rPr sz="800" dirty="0">
                <a:solidFill>
                  <a:srgbClr val="878787"/>
                </a:solidFill>
                <a:latin typeface="Arial"/>
                <a:cs typeface="Arial"/>
              </a:rPr>
              <a:t>process</a:t>
            </a:r>
            <a:r>
              <a:rPr sz="800" spc="-25" dirty="0">
                <a:solidFill>
                  <a:srgbClr val="878787"/>
                </a:solidFill>
                <a:latin typeface="Arial"/>
                <a:cs typeface="Arial"/>
              </a:rPr>
              <a:t> </a:t>
            </a:r>
            <a:r>
              <a:rPr sz="800" spc="-10" dirty="0">
                <a:solidFill>
                  <a:srgbClr val="878787"/>
                </a:solidFill>
                <a:latin typeface="Arial"/>
                <a:cs typeface="Arial"/>
              </a:rPr>
              <a:t>and</a:t>
            </a:r>
            <a:r>
              <a:rPr sz="800" spc="-15" dirty="0">
                <a:solidFill>
                  <a:srgbClr val="878787"/>
                </a:solidFill>
                <a:latin typeface="Arial"/>
                <a:cs typeface="Arial"/>
              </a:rPr>
              <a:t> </a:t>
            </a:r>
            <a:r>
              <a:rPr sz="800" dirty="0">
                <a:solidFill>
                  <a:srgbClr val="878787"/>
                </a:solidFill>
                <a:latin typeface="Arial"/>
                <a:cs typeface="Arial"/>
              </a:rPr>
              <a:t>project </a:t>
            </a:r>
            <a:r>
              <a:rPr sz="800" spc="-10" dirty="0">
                <a:solidFill>
                  <a:srgbClr val="878787"/>
                </a:solidFill>
                <a:latin typeface="Arial"/>
                <a:cs typeface="Arial"/>
              </a:rPr>
              <a:t>management.</a:t>
            </a:r>
            <a:r>
              <a:rPr sz="800" spc="-20" dirty="0">
                <a:solidFill>
                  <a:srgbClr val="878787"/>
                </a:solidFill>
                <a:latin typeface="Arial"/>
                <a:cs typeface="Arial"/>
              </a:rPr>
              <a:t> </a:t>
            </a:r>
            <a:r>
              <a:rPr sz="800" dirty="0">
                <a:solidFill>
                  <a:srgbClr val="878787"/>
                </a:solidFill>
                <a:latin typeface="Arial"/>
                <a:cs typeface="Arial"/>
              </a:rPr>
              <a:t>At</a:t>
            </a:r>
            <a:r>
              <a:rPr sz="800" spc="65" dirty="0">
                <a:solidFill>
                  <a:srgbClr val="878787"/>
                </a:solidFill>
                <a:latin typeface="Arial"/>
                <a:cs typeface="Arial"/>
              </a:rPr>
              <a:t> </a:t>
            </a:r>
            <a:r>
              <a:rPr sz="800" spc="-10" dirty="0">
                <a:solidFill>
                  <a:srgbClr val="878787"/>
                </a:solidFill>
                <a:latin typeface="Arial"/>
                <a:cs typeface="Arial"/>
              </a:rPr>
              <a:t>Bitfold </a:t>
            </a:r>
            <a:r>
              <a:rPr sz="800" spc="-75" dirty="0">
                <a:solidFill>
                  <a:srgbClr val="878787"/>
                </a:solidFill>
                <a:latin typeface="Arial"/>
                <a:cs typeface="Arial"/>
              </a:rPr>
              <a:t>R&amp;D,</a:t>
            </a:r>
            <a:r>
              <a:rPr sz="800" spc="30" dirty="0">
                <a:solidFill>
                  <a:srgbClr val="878787"/>
                </a:solidFill>
                <a:latin typeface="Arial"/>
                <a:cs typeface="Arial"/>
              </a:rPr>
              <a:t> </a:t>
            </a:r>
            <a:r>
              <a:rPr sz="800" spc="-10" dirty="0">
                <a:solidFill>
                  <a:srgbClr val="878787"/>
                </a:solidFill>
                <a:latin typeface="Arial"/>
                <a:cs typeface="Arial"/>
              </a:rPr>
              <a:t>he</a:t>
            </a:r>
            <a:r>
              <a:rPr sz="800" spc="-5" dirty="0">
                <a:solidFill>
                  <a:srgbClr val="878787"/>
                </a:solidFill>
                <a:latin typeface="Arial"/>
                <a:cs typeface="Arial"/>
              </a:rPr>
              <a:t> </a:t>
            </a:r>
            <a:r>
              <a:rPr sz="800" dirty="0">
                <a:solidFill>
                  <a:srgbClr val="878787"/>
                </a:solidFill>
                <a:latin typeface="Arial"/>
                <a:cs typeface="Arial"/>
              </a:rPr>
              <a:t>is</a:t>
            </a:r>
            <a:r>
              <a:rPr sz="800" spc="-30" dirty="0">
                <a:solidFill>
                  <a:srgbClr val="878787"/>
                </a:solidFill>
                <a:latin typeface="Arial"/>
                <a:cs typeface="Arial"/>
              </a:rPr>
              <a:t> </a:t>
            </a:r>
            <a:r>
              <a:rPr sz="800" spc="-10" dirty="0">
                <a:solidFill>
                  <a:srgbClr val="878787"/>
                </a:solidFill>
                <a:latin typeface="Arial"/>
                <a:cs typeface="Arial"/>
              </a:rPr>
              <a:t>involved</a:t>
            </a:r>
            <a:r>
              <a:rPr sz="800" spc="30" dirty="0">
                <a:solidFill>
                  <a:srgbClr val="878787"/>
                </a:solidFill>
                <a:latin typeface="Arial"/>
                <a:cs typeface="Arial"/>
              </a:rPr>
              <a:t> </a:t>
            </a:r>
            <a:r>
              <a:rPr sz="800" dirty="0">
                <a:solidFill>
                  <a:srgbClr val="878787"/>
                </a:solidFill>
                <a:latin typeface="Arial"/>
                <a:cs typeface="Arial"/>
              </a:rPr>
              <a:t>in</a:t>
            </a:r>
            <a:r>
              <a:rPr sz="800" spc="-50" dirty="0">
                <a:solidFill>
                  <a:srgbClr val="878787"/>
                </a:solidFill>
                <a:latin typeface="Arial"/>
                <a:cs typeface="Arial"/>
              </a:rPr>
              <a:t> </a:t>
            </a:r>
            <a:r>
              <a:rPr sz="800" dirty="0">
                <a:solidFill>
                  <a:srgbClr val="878787"/>
                </a:solidFill>
                <a:latin typeface="Arial"/>
                <a:cs typeface="Arial"/>
              </a:rPr>
              <a:t>the</a:t>
            </a:r>
            <a:r>
              <a:rPr sz="800" spc="-30" dirty="0">
                <a:solidFill>
                  <a:srgbClr val="878787"/>
                </a:solidFill>
                <a:latin typeface="Arial"/>
                <a:cs typeface="Arial"/>
              </a:rPr>
              <a:t> </a:t>
            </a:r>
            <a:r>
              <a:rPr sz="800" dirty="0">
                <a:solidFill>
                  <a:srgbClr val="878787"/>
                </a:solidFill>
                <a:latin typeface="Arial"/>
                <a:cs typeface="Arial"/>
              </a:rPr>
              <a:t>design</a:t>
            </a:r>
            <a:r>
              <a:rPr sz="800" spc="-45" dirty="0">
                <a:solidFill>
                  <a:srgbClr val="878787"/>
                </a:solidFill>
                <a:latin typeface="Arial"/>
                <a:cs typeface="Arial"/>
              </a:rPr>
              <a:t> </a:t>
            </a:r>
            <a:r>
              <a:rPr sz="800" dirty="0">
                <a:solidFill>
                  <a:srgbClr val="878787"/>
                </a:solidFill>
                <a:latin typeface="Arial"/>
                <a:cs typeface="Arial"/>
              </a:rPr>
              <a:t>of</a:t>
            </a:r>
            <a:r>
              <a:rPr sz="800" spc="60" dirty="0">
                <a:solidFill>
                  <a:srgbClr val="878787"/>
                </a:solidFill>
                <a:latin typeface="Arial"/>
                <a:cs typeface="Arial"/>
              </a:rPr>
              <a:t> </a:t>
            </a:r>
            <a:r>
              <a:rPr sz="800" spc="-10" dirty="0">
                <a:solidFill>
                  <a:srgbClr val="878787"/>
                </a:solidFill>
                <a:latin typeface="Arial"/>
                <a:cs typeface="Arial"/>
              </a:rPr>
              <a:t>hardware</a:t>
            </a:r>
            <a:r>
              <a:rPr sz="800" spc="-30" dirty="0">
                <a:solidFill>
                  <a:srgbClr val="878787"/>
                </a:solidFill>
                <a:latin typeface="Arial"/>
                <a:cs typeface="Arial"/>
              </a:rPr>
              <a:t> </a:t>
            </a:r>
            <a:r>
              <a:rPr sz="800" spc="-10" dirty="0">
                <a:solidFill>
                  <a:srgbClr val="878787"/>
                </a:solidFill>
                <a:latin typeface="Arial"/>
                <a:cs typeface="Arial"/>
              </a:rPr>
              <a:t>architecture, device</a:t>
            </a:r>
            <a:r>
              <a:rPr sz="800" spc="15" dirty="0">
                <a:solidFill>
                  <a:srgbClr val="878787"/>
                </a:solidFill>
                <a:latin typeface="Arial"/>
                <a:cs typeface="Arial"/>
              </a:rPr>
              <a:t> </a:t>
            </a:r>
            <a:r>
              <a:rPr sz="800" dirty="0">
                <a:solidFill>
                  <a:srgbClr val="878787"/>
                </a:solidFill>
                <a:latin typeface="Arial"/>
                <a:cs typeface="Arial"/>
              </a:rPr>
              <a:t>miniaturisation,</a:t>
            </a:r>
            <a:r>
              <a:rPr sz="800" spc="20" dirty="0">
                <a:solidFill>
                  <a:srgbClr val="878787"/>
                </a:solidFill>
                <a:latin typeface="Arial"/>
                <a:cs typeface="Arial"/>
              </a:rPr>
              <a:t> </a:t>
            </a:r>
            <a:r>
              <a:rPr sz="800" dirty="0">
                <a:solidFill>
                  <a:srgbClr val="878787"/>
                </a:solidFill>
                <a:latin typeface="Arial"/>
                <a:cs typeface="Arial"/>
              </a:rPr>
              <a:t>and</a:t>
            </a:r>
            <a:r>
              <a:rPr sz="800" spc="-45" dirty="0">
                <a:solidFill>
                  <a:srgbClr val="878787"/>
                </a:solidFill>
                <a:latin typeface="Arial"/>
                <a:cs typeface="Arial"/>
              </a:rPr>
              <a:t> </a:t>
            </a:r>
            <a:r>
              <a:rPr sz="800" dirty="0">
                <a:solidFill>
                  <a:srgbClr val="878787"/>
                </a:solidFill>
                <a:latin typeface="Arial"/>
                <a:cs typeface="Arial"/>
              </a:rPr>
              <a:t>thermal</a:t>
            </a:r>
            <a:r>
              <a:rPr sz="800" spc="-5" dirty="0">
                <a:solidFill>
                  <a:srgbClr val="878787"/>
                </a:solidFill>
                <a:latin typeface="Arial"/>
                <a:cs typeface="Arial"/>
              </a:rPr>
              <a:t> </a:t>
            </a:r>
            <a:r>
              <a:rPr sz="800" dirty="0">
                <a:solidFill>
                  <a:srgbClr val="878787"/>
                </a:solidFill>
                <a:latin typeface="Arial"/>
                <a:cs typeface="Arial"/>
              </a:rPr>
              <a:t>process</a:t>
            </a:r>
            <a:r>
              <a:rPr sz="800" spc="-25" dirty="0">
                <a:solidFill>
                  <a:srgbClr val="878787"/>
                </a:solidFill>
                <a:latin typeface="Arial"/>
                <a:cs typeface="Arial"/>
              </a:rPr>
              <a:t> </a:t>
            </a:r>
            <a:r>
              <a:rPr sz="800" spc="-10" dirty="0">
                <a:solidFill>
                  <a:srgbClr val="878787"/>
                </a:solidFill>
                <a:latin typeface="Arial"/>
                <a:cs typeface="Arial"/>
              </a:rPr>
              <a:t>optimisation.</a:t>
            </a:r>
            <a:endParaRPr sz="800" dirty="0">
              <a:latin typeface="Arial"/>
              <a:cs typeface="Arial"/>
            </a:endParaRPr>
          </a:p>
        </p:txBody>
      </p:sp>
      <p:sp>
        <p:nvSpPr>
          <p:cNvPr id="8" name="object 8"/>
          <p:cNvSpPr txBox="1"/>
          <p:nvPr/>
        </p:nvSpPr>
        <p:spPr>
          <a:xfrm>
            <a:off x="5044317" y="2234281"/>
            <a:ext cx="1914525" cy="534035"/>
          </a:xfrm>
          <a:prstGeom prst="rect">
            <a:avLst/>
          </a:prstGeom>
        </p:spPr>
        <p:txBody>
          <a:bodyPr vert="horz" wrap="square" lIns="0" tIns="120015" rIns="0" bIns="0" rtlCol="0">
            <a:spAutoFit/>
          </a:bodyPr>
          <a:lstStyle/>
          <a:p>
            <a:pPr marL="31115" algn="ctr">
              <a:lnSpc>
                <a:spcPct val="100000"/>
              </a:lnSpc>
              <a:spcBef>
                <a:spcPts val="945"/>
              </a:spcBef>
            </a:pPr>
            <a:r>
              <a:rPr sz="1200" b="1" spc="-20" dirty="0">
                <a:solidFill>
                  <a:srgbClr val="2F44BA"/>
                </a:solidFill>
                <a:latin typeface="Arial"/>
                <a:cs typeface="Arial"/>
              </a:rPr>
              <a:t>Marcin</a:t>
            </a:r>
            <a:r>
              <a:rPr sz="1200" b="1" spc="-55" dirty="0">
                <a:solidFill>
                  <a:srgbClr val="2F44BA"/>
                </a:solidFill>
                <a:latin typeface="Arial"/>
                <a:cs typeface="Arial"/>
              </a:rPr>
              <a:t> </a:t>
            </a:r>
            <a:r>
              <a:rPr sz="1200" b="1" spc="-10" dirty="0">
                <a:solidFill>
                  <a:srgbClr val="2F44BA"/>
                </a:solidFill>
                <a:latin typeface="Arial"/>
                <a:cs typeface="Arial"/>
              </a:rPr>
              <a:t>Chojnacki</a:t>
            </a:r>
            <a:endParaRPr sz="1200" dirty="0">
              <a:latin typeface="Arial"/>
              <a:cs typeface="Arial"/>
            </a:endParaRPr>
          </a:p>
          <a:p>
            <a:pPr algn="ctr">
              <a:lnSpc>
                <a:spcPct val="100000"/>
              </a:lnSpc>
              <a:spcBef>
                <a:spcPts val="635"/>
              </a:spcBef>
            </a:pPr>
            <a:r>
              <a:rPr sz="900" b="1" i="1" spc="-45" dirty="0">
                <a:solidFill>
                  <a:srgbClr val="878787"/>
                </a:solidFill>
                <a:latin typeface="Arial"/>
                <a:cs typeface="Arial"/>
              </a:rPr>
              <a:t>Senior</a:t>
            </a:r>
            <a:r>
              <a:rPr sz="900" b="1" i="1" spc="-25" dirty="0">
                <a:solidFill>
                  <a:srgbClr val="878787"/>
                </a:solidFill>
                <a:latin typeface="Arial"/>
                <a:cs typeface="Arial"/>
              </a:rPr>
              <a:t> </a:t>
            </a:r>
            <a:r>
              <a:rPr sz="900" b="1" i="1" spc="-55" dirty="0">
                <a:solidFill>
                  <a:srgbClr val="878787"/>
                </a:solidFill>
                <a:latin typeface="Arial"/>
                <a:cs typeface="Arial"/>
              </a:rPr>
              <a:t>hardware</a:t>
            </a:r>
            <a:r>
              <a:rPr sz="900" b="1" i="1" spc="5" dirty="0">
                <a:solidFill>
                  <a:srgbClr val="878787"/>
                </a:solidFill>
                <a:latin typeface="Arial"/>
                <a:cs typeface="Arial"/>
              </a:rPr>
              <a:t> </a:t>
            </a:r>
            <a:r>
              <a:rPr sz="900" b="1" i="1" spc="-45" dirty="0">
                <a:solidFill>
                  <a:srgbClr val="878787"/>
                </a:solidFill>
                <a:latin typeface="Arial"/>
                <a:cs typeface="Arial"/>
              </a:rPr>
              <a:t>engineer</a:t>
            </a:r>
            <a:r>
              <a:rPr sz="900" b="1" i="1" spc="-30" dirty="0">
                <a:solidFill>
                  <a:srgbClr val="878787"/>
                </a:solidFill>
                <a:latin typeface="Arial"/>
                <a:cs typeface="Arial"/>
              </a:rPr>
              <a:t> </a:t>
            </a:r>
            <a:r>
              <a:rPr sz="900" b="1" i="1" spc="-40" dirty="0">
                <a:solidFill>
                  <a:srgbClr val="878787"/>
                </a:solidFill>
                <a:latin typeface="Arial"/>
                <a:cs typeface="Arial"/>
              </a:rPr>
              <a:t>Bitfold</a:t>
            </a:r>
            <a:r>
              <a:rPr sz="900" b="1" i="1" spc="30" dirty="0">
                <a:solidFill>
                  <a:srgbClr val="878787"/>
                </a:solidFill>
                <a:latin typeface="Arial"/>
                <a:cs typeface="Arial"/>
              </a:rPr>
              <a:t> </a:t>
            </a:r>
            <a:r>
              <a:rPr sz="900" b="1" i="1" spc="-25" dirty="0">
                <a:solidFill>
                  <a:srgbClr val="878787"/>
                </a:solidFill>
                <a:latin typeface="Arial"/>
                <a:cs typeface="Arial"/>
              </a:rPr>
              <a:t>R&amp;D</a:t>
            </a:r>
            <a:endParaRPr sz="900" dirty="0">
              <a:latin typeface="Arial"/>
              <a:cs typeface="Arial"/>
            </a:endParaRPr>
          </a:p>
        </p:txBody>
      </p:sp>
      <p:pic>
        <p:nvPicPr>
          <p:cNvPr id="14" name="object 14"/>
          <p:cNvPicPr/>
          <p:nvPr/>
        </p:nvPicPr>
        <p:blipFill>
          <a:blip r:embed="rId3" cstate="print"/>
          <a:stretch>
            <a:fillRect/>
          </a:stretch>
        </p:blipFill>
        <p:spPr>
          <a:xfrm>
            <a:off x="5573712" y="1371600"/>
            <a:ext cx="876300" cy="885825"/>
          </a:xfrm>
          <a:prstGeom prst="rect">
            <a:avLst/>
          </a:prstGeom>
        </p:spPr>
      </p:pic>
      <p:sp>
        <p:nvSpPr>
          <p:cNvPr id="17" name="object 17"/>
          <p:cNvSpPr txBox="1"/>
          <p:nvPr/>
        </p:nvSpPr>
        <p:spPr>
          <a:xfrm>
            <a:off x="3266760" y="4838740"/>
            <a:ext cx="2633980" cy="1200150"/>
          </a:xfrm>
          <a:prstGeom prst="rect">
            <a:avLst/>
          </a:prstGeom>
        </p:spPr>
        <p:txBody>
          <a:bodyPr vert="horz" wrap="square" lIns="0" tIns="12700" rIns="0" bIns="0" rtlCol="0">
            <a:spAutoFit/>
          </a:bodyPr>
          <a:lstStyle/>
          <a:p>
            <a:pPr marL="920115">
              <a:lnSpc>
                <a:spcPct val="100000"/>
              </a:lnSpc>
              <a:spcBef>
                <a:spcPts val="100"/>
              </a:spcBef>
            </a:pPr>
            <a:r>
              <a:rPr sz="1200" b="1" spc="-30" dirty="0">
                <a:solidFill>
                  <a:srgbClr val="2F44BA"/>
                </a:solidFill>
                <a:latin typeface="Arial"/>
                <a:cs typeface="Arial"/>
              </a:rPr>
              <a:t>Cezary</a:t>
            </a:r>
            <a:r>
              <a:rPr sz="1200" b="1" spc="-50" dirty="0">
                <a:solidFill>
                  <a:srgbClr val="2F44BA"/>
                </a:solidFill>
                <a:latin typeface="Arial"/>
                <a:cs typeface="Arial"/>
              </a:rPr>
              <a:t> </a:t>
            </a:r>
            <a:r>
              <a:rPr sz="1200" b="1" spc="-10" dirty="0">
                <a:solidFill>
                  <a:srgbClr val="2F44BA"/>
                </a:solidFill>
                <a:latin typeface="Arial"/>
                <a:cs typeface="Arial"/>
              </a:rPr>
              <a:t>Reszel</a:t>
            </a:r>
            <a:endParaRPr sz="1200">
              <a:latin typeface="Arial"/>
              <a:cs typeface="Arial"/>
            </a:endParaRPr>
          </a:p>
          <a:p>
            <a:pPr marL="81915" algn="ctr">
              <a:lnSpc>
                <a:spcPct val="100000"/>
              </a:lnSpc>
              <a:spcBef>
                <a:spcPts val="710"/>
              </a:spcBef>
            </a:pPr>
            <a:r>
              <a:rPr sz="900" b="1" i="1" spc="-45" dirty="0">
                <a:solidFill>
                  <a:srgbClr val="878787"/>
                </a:solidFill>
                <a:latin typeface="Arial"/>
                <a:cs typeface="Arial"/>
              </a:rPr>
              <a:t>Head </a:t>
            </a:r>
            <a:r>
              <a:rPr sz="900" b="1" i="1" dirty="0">
                <a:solidFill>
                  <a:srgbClr val="878787"/>
                </a:solidFill>
                <a:latin typeface="Arial"/>
                <a:cs typeface="Arial"/>
              </a:rPr>
              <a:t>of</a:t>
            </a:r>
            <a:r>
              <a:rPr sz="900" b="1" i="1" spc="-30" dirty="0">
                <a:solidFill>
                  <a:srgbClr val="878787"/>
                </a:solidFill>
                <a:latin typeface="Arial"/>
                <a:cs typeface="Arial"/>
              </a:rPr>
              <a:t> </a:t>
            </a:r>
            <a:r>
              <a:rPr sz="900" b="1" i="1" spc="-60" dirty="0">
                <a:solidFill>
                  <a:srgbClr val="878787"/>
                </a:solidFill>
                <a:latin typeface="Arial"/>
                <a:cs typeface="Arial"/>
              </a:rPr>
              <a:t>Business</a:t>
            </a:r>
            <a:r>
              <a:rPr sz="900" b="1" i="1" spc="-10" dirty="0">
                <a:solidFill>
                  <a:srgbClr val="878787"/>
                </a:solidFill>
                <a:latin typeface="Arial"/>
                <a:cs typeface="Arial"/>
              </a:rPr>
              <a:t> Development</a:t>
            </a:r>
            <a:endParaRPr sz="900">
              <a:latin typeface="Arial"/>
              <a:cs typeface="Arial"/>
            </a:endParaRPr>
          </a:p>
          <a:p>
            <a:pPr marL="12700" marR="5080" indent="3810" algn="ctr">
              <a:lnSpc>
                <a:spcPct val="115399"/>
              </a:lnSpc>
              <a:spcBef>
                <a:spcPts val="470"/>
              </a:spcBef>
            </a:pPr>
            <a:r>
              <a:rPr sz="800" dirty="0">
                <a:solidFill>
                  <a:srgbClr val="878787"/>
                </a:solidFill>
                <a:latin typeface="Arial"/>
                <a:cs typeface="Arial"/>
              </a:rPr>
              <a:t>A</a:t>
            </a:r>
            <a:r>
              <a:rPr sz="800" spc="5" dirty="0">
                <a:solidFill>
                  <a:srgbClr val="878787"/>
                </a:solidFill>
                <a:latin typeface="Arial"/>
                <a:cs typeface="Arial"/>
              </a:rPr>
              <a:t> </a:t>
            </a:r>
            <a:r>
              <a:rPr sz="800" dirty="0">
                <a:solidFill>
                  <a:srgbClr val="878787"/>
                </a:solidFill>
                <a:latin typeface="Arial"/>
                <a:cs typeface="Arial"/>
              </a:rPr>
              <a:t>specialist</a:t>
            </a:r>
            <a:r>
              <a:rPr sz="800" spc="40" dirty="0">
                <a:solidFill>
                  <a:srgbClr val="878787"/>
                </a:solidFill>
                <a:latin typeface="Arial"/>
                <a:cs typeface="Arial"/>
              </a:rPr>
              <a:t> </a:t>
            </a:r>
            <a:r>
              <a:rPr sz="800" dirty="0">
                <a:solidFill>
                  <a:srgbClr val="878787"/>
                </a:solidFill>
                <a:latin typeface="Arial"/>
                <a:cs typeface="Arial"/>
              </a:rPr>
              <a:t>in</a:t>
            </a:r>
            <a:r>
              <a:rPr sz="800" spc="-45" dirty="0">
                <a:solidFill>
                  <a:srgbClr val="878787"/>
                </a:solidFill>
                <a:latin typeface="Arial"/>
                <a:cs typeface="Arial"/>
              </a:rPr>
              <a:t> </a:t>
            </a:r>
            <a:r>
              <a:rPr sz="800" spc="-10" dirty="0">
                <a:solidFill>
                  <a:srgbClr val="878787"/>
                </a:solidFill>
                <a:latin typeface="Arial"/>
                <a:cs typeface="Arial"/>
              </a:rPr>
              <a:t>go-to-</a:t>
            </a:r>
            <a:r>
              <a:rPr sz="800" dirty="0">
                <a:solidFill>
                  <a:srgbClr val="878787"/>
                </a:solidFill>
                <a:latin typeface="Arial"/>
                <a:cs typeface="Arial"/>
              </a:rPr>
              <a:t>market</a:t>
            </a:r>
            <a:r>
              <a:rPr sz="800" spc="10" dirty="0">
                <a:solidFill>
                  <a:srgbClr val="878787"/>
                </a:solidFill>
                <a:latin typeface="Arial"/>
                <a:cs typeface="Arial"/>
              </a:rPr>
              <a:t> </a:t>
            </a:r>
            <a:r>
              <a:rPr sz="800" spc="-10" dirty="0">
                <a:solidFill>
                  <a:srgbClr val="878787"/>
                </a:solidFill>
                <a:latin typeface="Arial"/>
                <a:cs typeface="Arial"/>
              </a:rPr>
              <a:t>strategy,</a:t>
            </a:r>
            <a:r>
              <a:rPr sz="800" spc="25" dirty="0">
                <a:solidFill>
                  <a:srgbClr val="878787"/>
                </a:solidFill>
                <a:latin typeface="Arial"/>
                <a:cs typeface="Arial"/>
              </a:rPr>
              <a:t> </a:t>
            </a:r>
            <a:r>
              <a:rPr sz="800" dirty="0">
                <a:solidFill>
                  <a:srgbClr val="878787"/>
                </a:solidFill>
                <a:latin typeface="Arial"/>
                <a:cs typeface="Arial"/>
              </a:rPr>
              <a:t>building</a:t>
            </a:r>
            <a:r>
              <a:rPr sz="800" spc="-20" dirty="0">
                <a:solidFill>
                  <a:srgbClr val="878787"/>
                </a:solidFill>
                <a:latin typeface="Arial"/>
                <a:cs typeface="Arial"/>
              </a:rPr>
              <a:t> </a:t>
            </a:r>
            <a:r>
              <a:rPr sz="800" spc="-10" dirty="0">
                <a:solidFill>
                  <a:srgbClr val="878787"/>
                </a:solidFill>
                <a:latin typeface="Arial"/>
                <a:cs typeface="Arial"/>
              </a:rPr>
              <a:t>effective </a:t>
            </a:r>
            <a:r>
              <a:rPr sz="800" dirty="0">
                <a:solidFill>
                  <a:srgbClr val="878787"/>
                </a:solidFill>
                <a:latin typeface="Arial"/>
                <a:cs typeface="Arial"/>
              </a:rPr>
              <a:t>sales</a:t>
            </a:r>
            <a:r>
              <a:rPr sz="800" spc="-40" dirty="0">
                <a:solidFill>
                  <a:srgbClr val="878787"/>
                </a:solidFill>
                <a:latin typeface="Arial"/>
                <a:cs typeface="Arial"/>
              </a:rPr>
              <a:t> </a:t>
            </a:r>
            <a:r>
              <a:rPr sz="800" spc="-10" dirty="0">
                <a:solidFill>
                  <a:srgbClr val="878787"/>
                </a:solidFill>
                <a:latin typeface="Arial"/>
                <a:cs typeface="Arial"/>
              </a:rPr>
              <a:t>departments,</a:t>
            </a:r>
            <a:r>
              <a:rPr sz="800" spc="10" dirty="0">
                <a:solidFill>
                  <a:srgbClr val="878787"/>
                </a:solidFill>
                <a:latin typeface="Arial"/>
                <a:cs typeface="Arial"/>
              </a:rPr>
              <a:t> </a:t>
            </a:r>
            <a:r>
              <a:rPr sz="800" spc="-10" dirty="0">
                <a:solidFill>
                  <a:srgbClr val="878787"/>
                </a:solidFill>
                <a:latin typeface="Arial"/>
                <a:cs typeface="Arial"/>
              </a:rPr>
              <a:t>and</a:t>
            </a:r>
            <a:r>
              <a:rPr sz="800" spc="-70" dirty="0">
                <a:solidFill>
                  <a:srgbClr val="878787"/>
                </a:solidFill>
                <a:latin typeface="Arial"/>
                <a:cs typeface="Arial"/>
              </a:rPr>
              <a:t> </a:t>
            </a:r>
            <a:r>
              <a:rPr sz="800" dirty="0">
                <a:solidFill>
                  <a:srgbClr val="878787"/>
                </a:solidFill>
                <a:latin typeface="Arial"/>
                <a:cs typeface="Arial"/>
              </a:rPr>
              <a:t>market strategies.</a:t>
            </a:r>
            <a:r>
              <a:rPr sz="800" spc="35" dirty="0">
                <a:solidFill>
                  <a:srgbClr val="878787"/>
                </a:solidFill>
                <a:latin typeface="Arial"/>
                <a:cs typeface="Arial"/>
              </a:rPr>
              <a:t> </a:t>
            </a:r>
            <a:r>
              <a:rPr sz="800" spc="-40" dirty="0">
                <a:solidFill>
                  <a:srgbClr val="878787"/>
                </a:solidFill>
                <a:latin typeface="Arial"/>
                <a:cs typeface="Arial"/>
              </a:rPr>
              <a:t>He</a:t>
            </a:r>
            <a:r>
              <a:rPr sz="800" dirty="0">
                <a:solidFill>
                  <a:srgbClr val="878787"/>
                </a:solidFill>
                <a:latin typeface="Arial"/>
                <a:cs typeface="Arial"/>
              </a:rPr>
              <a:t> has</a:t>
            </a:r>
            <a:r>
              <a:rPr sz="800" spc="-40" dirty="0">
                <a:solidFill>
                  <a:srgbClr val="878787"/>
                </a:solidFill>
                <a:latin typeface="Arial"/>
                <a:cs typeface="Arial"/>
              </a:rPr>
              <a:t> </a:t>
            </a:r>
            <a:r>
              <a:rPr sz="800" dirty="0">
                <a:solidFill>
                  <a:srgbClr val="878787"/>
                </a:solidFill>
                <a:latin typeface="Arial"/>
                <a:cs typeface="Arial"/>
              </a:rPr>
              <a:t>over</a:t>
            </a:r>
            <a:r>
              <a:rPr sz="800" spc="-5" dirty="0">
                <a:solidFill>
                  <a:srgbClr val="878787"/>
                </a:solidFill>
                <a:latin typeface="Arial"/>
                <a:cs typeface="Arial"/>
              </a:rPr>
              <a:t> </a:t>
            </a:r>
            <a:r>
              <a:rPr sz="800" spc="-25" dirty="0">
                <a:solidFill>
                  <a:srgbClr val="878787"/>
                </a:solidFill>
                <a:latin typeface="Arial"/>
                <a:cs typeface="Arial"/>
              </a:rPr>
              <a:t>10</a:t>
            </a:r>
            <a:r>
              <a:rPr sz="800" spc="-10" dirty="0">
                <a:solidFill>
                  <a:srgbClr val="878787"/>
                </a:solidFill>
                <a:latin typeface="Arial"/>
                <a:cs typeface="Arial"/>
              </a:rPr>
              <a:t> years </a:t>
            </a:r>
            <a:r>
              <a:rPr sz="800" dirty="0">
                <a:solidFill>
                  <a:srgbClr val="878787"/>
                </a:solidFill>
                <a:latin typeface="Arial"/>
                <a:cs typeface="Arial"/>
              </a:rPr>
              <a:t>of</a:t>
            </a:r>
            <a:r>
              <a:rPr sz="800" spc="-5" dirty="0">
                <a:solidFill>
                  <a:srgbClr val="878787"/>
                </a:solidFill>
                <a:latin typeface="Arial"/>
                <a:cs typeface="Arial"/>
              </a:rPr>
              <a:t> </a:t>
            </a:r>
            <a:r>
              <a:rPr sz="800" spc="-10" dirty="0">
                <a:solidFill>
                  <a:srgbClr val="878787"/>
                </a:solidFill>
                <a:latin typeface="Arial"/>
                <a:cs typeface="Arial"/>
              </a:rPr>
              <a:t>experience</a:t>
            </a:r>
            <a:r>
              <a:rPr sz="800" spc="-20" dirty="0">
                <a:solidFill>
                  <a:srgbClr val="878787"/>
                </a:solidFill>
                <a:latin typeface="Arial"/>
                <a:cs typeface="Arial"/>
              </a:rPr>
              <a:t> </a:t>
            </a:r>
            <a:r>
              <a:rPr sz="800" dirty="0">
                <a:solidFill>
                  <a:srgbClr val="878787"/>
                </a:solidFill>
                <a:latin typeface="Arial"/>
                <a:cs typeface="Arial"/>
              </a:rPr>
              <a:t>in</a:t>
            </a:r>
            <a:r>
              <a:rPr sz="800" spc="-55" dirty="0">
                <a:solidFill>
                  <a:srgbClr val="878787"/>
                </a:solidFill>
                <a:latin typeface="Arial"/>
                <a:cs typeface="Arial"/>
              </a:rPr>
              <a:t> </a:t>
            </a:r>
            <a:r>
              <a:rPr sz="800" dirty="0">
                <a:solidFill>
                  <a:srgbClr val="878787"/>
                </a:solidFill>
                <a:latin typeface="Arial"/>
                <a:cs typeface="Arial"/>
              </a:rPr>
              <a:t>sales</a:t>
            </a:r>
            <a:r>
              <a:rPr sz="800" spc="-45" dirty="0">
                <a:solidFill>
                  <a:srgbClr val="878787"/>
                </a:solidFill>
                <a:latin typeface="Arial"/>
                <a:cs typeface="Arial"/>
              </a:rPr>
              <a:t> </a:t>
            </a:r>
            <a:r>
              <a:rPr sz="800" dirty="0">
                <a:solidFill>
                  <a:srgbClr val="878787"/>
                </a:solidFill>
                <a:latin typeface="Arial"/>
                <a:cs typeface="Arial"/>
              </a:rPr>
              <a:t>and</a:t>
            </a:r>
            <a:r>
              <a:rPr sz="800" spc="-50" dirty="0">
                <a:solidFill>
                  <a:srgbClr val="878787"/>
                </a:solidFill>
                <a:latin typeface="Arial"/>
                <a:cs typeface="Arial"/>
              </a:rPr>
              <a:t> </a:t>
            </a:r>
            <a:r>
              <a:rPr sz="800" dirty="0">
                <a:solidFill>
                  <a:srgbClr val="878787"/>
                </a:solidFill>
                <a:latin typeface="Arial"/>
                <a:cs typeface="Arial"/>
              </a:rPr>
              <a:t>managing</a:t>
            </a:r>
            <a:r>
              <a:rPr sz="800" spc="10" dirty="0">
                <a:solidFill>
                  <a:srgbClr val="878787"/>
                </a:solidFill>
                <a:latin typeface="Arial"/>
                <a:cs typeface="Arial"/>
              </a:rPr>
              <a:t> </a:t>
            </a:r>
            <a:r>
              <a:rPr sz="800" dirty="0">
                <a:solidFill>
                  <a:srgbClr val="878787"/>
                </a:solidFill>
                <a:latin typeface="Arial"/>
                <a:cs typeface="Arial"/>
              </a:rPr>
              <a:t>IT</a:t>
            </a:r>
            <a:r>
              <a:rPr sz="800" spc="-40" dirty="0">
                <a:solidFill>
                  <a:srgbClr val="878787"/>
                </a:solidFill>
                <a:latin typeface="Arial"/>
                <a:cs typeface="Arial"/>
              </a:rPr>
              <a:t> </a:t>
            </a:r>
            <a:r>
              <a:rPr sz="800" spc="-10" dirty="0">
                <a:solidFill>
                  <a:srgbClr val="878787"/>
                </a:solidFill>
                <a:latin typeface="Arial"/>
                <a:cs typeface="Arial"/>
              </a:rPr>
              <a:t>projects, </a:t>
            </a:r>
            <a:r>
              <a:rPr sz="800" dirty="0">
                <a:solidFill>
                  <a:srgbClr val="878787"/>
                </a:solidFill>
                <a:latin typeface="Arial"/>
                <a:cs typeface="Arial"/>
              </a:rPr>
              <a:t>along</a:t>
            </a:r>
            <a:r>
              <a:rPr sz="800" spc="-50" dirty="0">
                <a:solidFill>
                  <a:srgbClr val="878787"/>
                </a:solidFill>
                <a:latin typeface="Arial"/>
                <a:cs typeface="Arial"/>
              </a:rPr>
              <a:t> </a:t>
            </a:r>
            <a:r>
              <a:rPr sz="800" dirty="0">
                <a:solidFill>
                  <a:srgbClr val="878787"/>
                </a:solidFill>
                <a:latin typeface="Arial"/>
                <a:cs typeface="Arial"/>
              </a:rPr>
              <a:t>with</a:t>
            </a:r>
            <a:r>
              <a:rPr sz="800" spc="30" dirty="0">
                <a:solidFill>
                  <a:srgbClr val="878787"/>
                </a:solidFill>
                <a:latin typeface="Arial"/>
                <a:cs typeface="Arial"/>
              </a:rPr>
              <a:t> </a:t>
            </a:r>
            <a:r>
              <a:rPr sz="800" spc="-10" dirty="0">
                <a:solidFill>
                  <a:srgbClr val="878787"/>
                </a:solidFill>
                <a:latin typeface="Arial"/>
                <a:cs typeface="Arial"/>
              </a:rPr>
              <a:t>a</a:t>
            </a:r>
            <a:r>
              <a:rPr sz="800" spc="-30" dirty="0">
                <a:solidFill>
                  <a:srgbClr val="878787"/>
                </a:solidFill>
                <a:latin typeface="Arial"/>
                <a:cs typeface="Arial"/>
              </a:rPr>
              <a:t> </a:t>
            </a:r>
            <a:r>
              <a:rPr sz="800" spc="-20" dirty="0">
                <a:solidFill>
                  <a:srgbClr val="878787"/>
                </a:solidFill>
                <a:latin typeface="Arial"/>
                <a:cs typeface="Arial"/>
              </a:rPr>
              <a:t>deep</a:t>
            </a:r>
            <a:r>
              <a:rPr sz="800" spc="25" dirty="0">
                <a:solidFill>
                  <a:srgbClr val="878787"/>
                </a:solidFill>
                <a:latin typeface="Arial"/>
                <a:cs typeface="Arial"/>
              </a:rPr>
              <a:t> </a:t>
            </a:r>
            <a:r>
              <a:rPr sz="800" spc="-10" dirty="0">
                <a:solidFill>
                  <a:srgbClr val="878787"/>
                </a:solidFill>
                <a:latin typeface="Arial"/>
                <a:cs typeface="Arial"/>
              </a:rPr>
              <a:t>understanding</a:t>
            </a:r>
            <a:r>
              <a:rPr sz="800" spc="15" dirty="0">
                <a:solidFill>
                  <a:srgbClr val="878787"/>
                </a:solidFill>
                <a:latin typeface="Arial"/>
                <a:cs typeface="Arial"/>
              </a:rPr>
              <a:t> </a:t>
            </a:r>
            <a:r>
              <a:rPr sz="800" dirty="0">
                <a:solidFill>
                  <a:srgbClr val="878787"/>
                </a:solidFill>
                <a:latin typeface="Arial"/>
                <a:cs typeface="Arial"/>
              </a:rPr>
              <a:t>of</a:t>
            </a:r>
            <a:r>
              <a:rPr sz="800" spc="15" dirty="0">
                <a:solidFill>
                  <a:srgbClr val="878787"/>
                </a:solidFill>
                <a:latin typeface="Arial"/>
                <a:cs typeface="Arial"/>
              </a:rPr>
              <a:t> </a:t>
            </a:r>
            <a:r>
              <a:rPr sz="800" dirty="0">
                <a:solidFill>
                  <a:srgbClr val="878787"/>
                </a:solidFill>
                <a:latin typeface="Arial"/>
                <a:cs typeface="Arial"/>
              </a:rPr>
              <a:t>technologies</a:t>
            </a:r>
            <a:r>
              <a:rPr sz="800" spc="-10" dirty="0">
                <a:solidFill>
                  <a:srgbClr val="878787"/>
                </a:solidFill>
                <a:latin typeface="Arial"/>
                <a:cs typeface="Arial"/>
              </a:rPr>
              <a:t> </a:t>
            </a:r>
            <a:r>
              <a:rPr sz="800" dirty="0">
                <a:solidFill>
                  <a:srgbClr val="878787"/>
                </a:solidFill>
                <a:latin typeface="Arial"/>
                <a:cs typeface="Arial"/>
              </a:rPr>
              <a:t>such</a:t>
            </a:r>
            <a:r>
              <a:rPr sz="800" spc="-5" dirty="0">
                <a:solidFill>
                  <a:srgbClr val="878787"/>
                </a:solidFill>
                <a:latin typeface="Arial"/>
                <a:cs typeface="Arial"/>
              </a:rPr>
              <a:t> </a:t>
            </a:r>
            <a:r>
              <a:rPr sz="800" spc="-25" dirty="0">
                <a:solidFill>
                  <a:srgbClr val="878787"/>
                </a:solidFill>
                <a:latin typeface="Arial"/>
                <a:cs typeface="Arial"/>
              </a:rPr>
              <a:t>as</a:t>
            </a:r>
            <a:r>
              <a:rPr sz="800" dirty="0">
                <a:solidFill>
                  <a:srgbClr val="878787"/>
                </a:solidFill>
                <a:latin typeface="Arial"/>
                <a:cs typeface="Arial"/>
              </a:rPr>
              <a:t> AI</a:t>
            </a:r>
            <a:r>
              <a:rPr sz="800" spc="-20" dirty="0">
                <a:solidFill>
                  <a:srgbClr val="878787"/>
                </a:solidFill>
                <a:latin typeface="Arial"/>
                <a:cs typeface="Arial"/>
              </a:rPr>
              <a:t> and</a:t>
            </a:r>
            <a:r>
              <a:rPr sz="800" spc="-30" dirty="0">
                <a:solidFill>
                  <a:srgbClr val="878787"/>
                </a:solidFill>
                <a:latin typeface="Arial"/>
                <a:cs typeface="Arial"/>
              </a:rPr>
              <a:t> </a:t>
            </a:r>
            <a:r>
              <a:rPr sz="800" spc="-10" dirty="0">
                <a:solidFill>
                  <a:srgbClr val="878787"/>
                </a:solidFill>
                <a:latin typeface="Arial"/>
                <a:cs typeface="Arial"/>
              </a:rPr>
              <a:t>blockchain</a:t>
            </a:r>
            <a:endParaRPr sz="800">
              <a:latin typeface="Arial"/>
              <a:cs typeface="Arial"/>
            </a:endParaRPr>
          </a:p>
        </p:txBody>
      </p:sp>
      <p:pic>
        <p:nvPicPr>
          <p:cNvPr id="18" name="object 18"/>
          <p:cNvPicPr/>
          <p:nvPr/>
        </p:nvPicPr>
        <p:blipFill>
          <a:blip r:embed="rId4" cstate="print"/>
          <a:stretch>
            <a:fillRect/>
          </a:stretch>
        </p:blipFill>
        <p:spPr>
          <a:xfrm>
            <a:off x="4160459" y="3859253"/>
            <a:ext cx="876300" cy="866775"/>
          </a:xfrm>
          <a:prstGeom prst="rect">
            <a:avLst/>
          </a:prstGeom>
        </p:spPr>
      </p:pic>
      <p:sp>
        <p:nvSpPr>
          <p:cNvPr id="19" name="object 19"/>
          <p:cNvSpPr txBox="1"/>
          <p:nvPr/>
        </p:nvSpPr>
        <p:spPr>
          <a:xfrm>
            <a:off x="9182927" y="5378354"/>
            <a:ext cx="2665095" cy="589280"/>
          </a:xfrm>
          <a:prstGeom prst="rect">
            <a:avLst/>
          </a:prstGeom>
        </p:spPr>
        <p:txBody>
          <a:bodyPr vert="horz" wrap="square" lIns="0" tIns="15240" rIns="0" bIns="0" rtlCol="0">
            <a:spAutoFit/>
          </a:bodyPr>
          <a:lstStyle/>
          <a:p>
            <a:pPr marL="12700" marR="5080" indent="-6350" algn="ctr">
              <a:lnSpc>
                <a:spcPct val="114799"/>
              </a:lnSpc>
              <a:spcBef>
                <a:spcPts val="120"/>
              </a:spcBef>
            </a:pPr>
            <a:r>
              <a:rPr sz="800" spc="-10" dirty="0">
                <a:solidFill>
                  <a:srgbClr val="878787"/>
                </a:solidFill>
                <a:latin typeface="Arial"/>
                <a:cs typeface="Arial"/>
              </a:rPr>
              <a:t>Leading</a:t>
            </a:r>
            <a:r>
              <a:rPr sz="800" spc="-30" dirty="0">
                <a:solidFill>
                  <a:srgbClr val="878787"/>
                </a:solidFill>
                <a:latin typeface="Arial"/>
                <a:cs typeface="Arial"/>
              </a:rPr>
              <a:t> </a:t>
            </a:r>
            <a:r>
              <a:rPr sz="800" dirty="0">
                <a:solidFill>
                  <a:srgbClr val="878787"/>
                </a:solidFill>
                <a:latin typeface="Arial"/>
                <a:cs typeface="Arial"/>
              </a:rPr>
              <a:t>Blockchain</a:t>
            </a:r>
            <a:r>
              <a:rPr sz="800" spc="-45" dirty="0">
                <a:solidFill>
                  <a:srgbClr val="878787"/>
                </a:solidFill>
                <a:latin typeface="Arial"/>
                <a:cs typeface="Arial"/>
              </a:rPr>
              <a:t> </a:t>
            </a:r>
            <a:r>
              <a:rPr sz="800" dirty="0">
                <a:solidFill>
                  <a:srgbClr val="878787"/>
                </a:solidFill>
                <a:latin typeface="Arial"/>
                <a:cs typeface="Arial"/>
              </a:rPr>
              <a:t>expert</a:t>
            </a:r>
            <a:r>
              <a:rPr sz="800" spc="40" dirty="0">
                <a:solidFill>
                  <a:srgbClr val="878787"/>
                </a:solidFill>
                <a:latin typeface="Arial"/>
                <a:cs typeface="Arial"/>
              </a:rPr>
              <a:t> </a:t>
            </a:r>
            <a:r>
              <a:rPr sz="800" dirty="0">
                <a:solidFill>
                  <a:srgbClr val="878787"/>
                </a:solidFill>
                <a:latin typeface="Arial"/>
                <a:cs typeface="Arial"/>
              </a:rPr>
              <a:t>in</a:t>
            </a:r>
            <a:r>
              <a:rPr sz="800" spc="-40" dirty="0">
                <a:solidFill>
                  <a:srgbClr val="878787"/>
                </a:solidFill>
                <a:latin typeface="Arial"/>
                <a:cs typeface="Arial"/>
              </a:rPr>
              <a:t> </a:t>
            </a:r>
            <a:r>
              <a:rPr sz="800" dirty="0">
                <a:solidFill>
                  <a:srgbClr val="878787"/>
                </a:solidFill>
                <a:latin typeface="Arial"/>
                <a:cs typeface="Arial"/>
              </a:rPr>
              <a:t>digital</a:t>
            </a:r>
            <a:r>
              <a:rPr sz="800" spc="-15" dirty="0">
                <a:solidFill>
                  <a:srgbClr val="878787"/>
                </a:solidFill>
                <a:latin typeface="Arial"/>
                <a:cs typeface="Arial"/>
              </a:rPr>
              <a:t> </a:t>
            </a:r>
            <a:r>
              <a:rPr sz="800" spc="-10" dirty="0">
                <a:solidFill>
                  <a:srgbClr val="878787"/>
                </a:solidFill>
                <a:latin typeface="Arial"/>
                <a:cs typeface="Arial"/>
              </a:rPr>
              <a:t>currencies,</a:t>
            </a:r>
            <a:r>
              <a:rPr sz="800" spc="30" dirty="0">
                <a:solidFill>
                  <a:srgbClr val="878787"/>
                </a:solidFill>
                <a:latin typeface="Arial"/>
                <a:cs typeface="Arial"/>
              </a:rPr>
              <a:t> </a:t>
            </a:r>
            <a:r>
              <a:rPr sz="800" spc="-20" dirty="0">
                <a:solidFill>
                  <a:srgbClr val="878787"/>
                </a:solidFill>
                <a:latin typeface="Arial"/>
                <a:cs typeface="Arial"/>
              </a:rPr>
              <a:t>smart </a:t>
            </a:r>
            <a:r>
              <a:rPr sz="800" dirty="0">
                <a:solidFill>
                  <a:srgbClr val="878787"/>
                </a:solidFill>
                <a:latin typeface="Arial"/>
                <a:cs typeface="Arial"/>
              </a:rPr>
              <a:t>contracts,</a:t>
            </a:r>
            <a:r>
              <a:rPr sz="800" spc="-10" dirty="0">
                <a:solidFill>
                  <a:srgbClr val="878787"/>
                </a:solidFill>
                <a:latin typeface="Arial"/>
                <a:cs typeface="Arial"/>
              </a:rPr>
              <a:t> </a:t>
            </a:r>
            <a:r>
              <a:rPr sz="800" dirty="0">
                <a:solidFill>
                  <a:srgbClr val="878787"/>
                </a:solidFill>
                <a:latin typeface="Arial"/>
                <a:cs typeface="Arial"/>
              </a:rPr>
              <a:t>Lightning</a:t>
            </a:r>
            <a:r>
              <a:rPr sz="800" spc="-10" dirty="0">
                <a:solidFill>
                  <a:srgbClr val="878787"/>
                </a:solidFill>
                <a:latin typeface="Arial"/>
                <a:cs typeface="Arial"/>
              </a:rPr>
              <a:t> Network,</a:t>
            </a:r>
            <a:r>
              <a:rPr sz="800" spc="5" dirty="0">
                <a:solidFill>
                  <a:srgbClr val="878787"/>
                </a:solidFill>
                <a:latin typeface="Arial"/>
                <a:cs typeface="Arial"/>
              </a:rPr>
              <a:t> </a:t>
            </a:r>
            <a:r>
              <a:rPr sz="800" dirty="0">
                <a:solidFill>
                  <a:srgbClr val="878787"/>
                </a:solidFill>
                <a:latin typeface="Arial"/>
                <a:cs typeface="Arial"/>
              </a:rPr>
              <a:t>and</a:t>
            </a:r>
            <a:r>
              <a:rPr sz="800" spc="-55" dirty="0">
                <a:solidFill>
                  <a:srgbClr val="878787"/>
                </a:solidFill>
                <a:latin typeface="Arial"/>
                <a:cs typeface="Arial"/>
              </a:rPr>
              <a:t> </a:t>
            </a:r>
            <a:r>
              <a:rPr sz="800" dirty="0">
                <a:solidFill>
                  <a:srgbClr val="878787"/>
                </a:solidFill>
                <a:latin typeface="Arial"/>
                <a:cs typeface="Arial"/>
              </a:rPr>
              <a:t>wallet</a:t>
            </a:r>
            <a:r>
              <a:rPr sz="800" spc="-20" dirty="0">
                <a:solidFill>
                  <a:srgbClr val="878787"/>
                </a:solidFill>
                <a:latin typeface="Arial"/>
                <a:cs typeface="Arial"/>
              </a:rPr>
              <a:t> </a:t>
            </a:r>
            <a:r>
              <a:rPr sz="800" dirty="0">
                <a:solidFill>
                  <a:srgbClr val="878787"/>
                </a:solidFill>
                <a:latin typeface="Arial"/>
                <a:cs typeface="Arial"/>
              </a:rPr>
              <a:t>security.</a:t>
            </a:r>
            <a:r>
              <a:rPr sz="800" spc="-10" dirty="0">
                <a:solidFill>
                  <a:srgbClr val="878787"/>
                </a:solidFill>
                <a:latin typeface="Arial"/>
                <a:cs typeface="Arial"/>
              </a:rPr>
              <a:t> Bitcoin Core</a:t>
            </a:r>
            <a:r>
              <a:rPr sz="800" spc="-15" dirty="0">
                <a:solidFill>
                  <a:srgbClr val="878787"/>
                </a:solidFill>
                <a:latin typeface="Arial"/>
                <a:cs typeface="Arial"/>
              </a:rPr>
              <a:t> </a:t>
            </a:r>
            <a:r>
              <a:rPr sz="800" dirty="0">
                <a:solidFill>
                  <a:srgbClr val="878787"/>
                </a:solidFill>
                <a:latin typeface="Arial"/>
                <a:cs typeface="Arial"/>
              </a:rPr>
              <a:t>contributor</a:t>
            </a:r>
            <a:r>
              <a:rPr sz="800" spc="15" dirty="0">
                <a:solidFill>
                  <a:srgbClr val="878787"/>
                </a:solidFill>
                <a:latin typeface="Arial"/>
                <a:cs typeface="Arial"/>
              </a:rPr>
              <a:t> </a:t>
            </a:r>
            <a:r>
              <a:rPr sz="800" spc="-10" dirty="0">
                <a:solidFill>
                  <a:srgbClr val="878787"/>
                </a:solidFill>
                <a:latin typeface="Arial"/>
                <a:cs typeface="Arial"/>
              </a:rPr>
              <a:t>and</a:t>
            </a:r>
            <a:r>
              <a:rPr sz="800" spc="-30" dirty="0">
                <a:solidFill>
                  <a:srgbClr val="878787"/>
                </a:solidFill>
                <a:latin typeface="Arial"/>
                <a:cs typeface="Arial"/>
              </a:rPr>
              <a:t> </a:t>
            </a:r>
            <a:r>
              <a:rPr sz="800" dirty="0">
                <a:solidFill>
                  <a:srgbClr val="878787"/>
                </a:solidFill>
                <a:latin typeface="Arial"/>
                <a:cs typeface="Arial"/>
              </a:rPr>
              <a:t>board</a:t>
            </a:r>
            <a:r>
              <a:rPr sz="800" spc="-30" dirty="0">
                <a:solidFill>
                  <a:srgbClr val="878787"/>
                </a:solidFill>
                <a:latin typeface="Arial"/>
                <a:cs typeface="Arial"/>
              </a:rPr>
              <a:t> </a:t>
            </a:r>
            <a:r>
              <a:rPr sz="800" dirty="0">
                <a:solidFill>
                  <a:srgbClr val="878787"/>
                </a:solidFill>
                <a:latin typeface="Arial"/>
                <a:cs typeface="Arial"/>
              </a:rPr>
              <a:t>member</a:t>
            </a:r>
            <a:r>
              <a:rPr sz="800" spc="-5" dirty="0">
                <a:solidFill>
                  <a:srgbClr val="878787"/>
                </a:solidFill>
                <a:latin typeface="Arial"/>
                <a:cs typeface="Arial"/>
              </a:rPr>
              <a:t> </a:t>
            </a:r>
            <a:r>
              <a:rPr sz="800" dirty="0">
                <a:solidFill>
                  <a:srgbClr val="878787"/>
                </a:solidFill>
                <a:latin typeface="Arial"/>
                <a:cs typeface="Arial"/>
              </a:rPr>
              <a:t>of</a:t>
            </a:r>
            <a:r>
              <a:rPr sz="800" spc="60" dirty="0">
                <a:solidFill>
                  <a:srgbClr val="878787"/>
                </a:solidFill>
                <a:latin typeface="Arial"/>
                <a:cs typeface="Arial"/>
              </a:rPr>
              <a:t> </a:t>
            </a:r>
            <a:r>
              <a:rPr sz="800" spc="-10" dirty="0">
                <a:solidFill>
                  <a:srgbClr val="878787"/>
                </a:solidFill>
                <a:latin typeface="Arial"/>
                <a:cs typeface="Arial"/>
              </a:rPr>
              <a:t>the</a:t>
            </a:r>
            <a:r>
              <a:rPr sz="800" spc="-20" dirty="0">
                <a:solidFill>
                  <a:srgbClr val="878787"/>
                </a:solidFill>
                <a:latin typeface="Arial"/>
                <a:cs typeface="Arial"/>
              </a:rPr>
              <a:t> </a:t>
            </a:r>
            <a:r>
              <a:rPr sz="800" dirty="0">
                <a:solidFill>
                  <a:srgbClr val="878787"/>
                </a:solidFill>
                <a:latin typeface="Arial"/>
                <a:cs typeface="Arial"/>
              </a:rPr>
              <a:t>Blockchain</a:t>
            </a:r>
            <a:r>
              <a:rPr sz="800" spc="-40" dirty="0">
                <a:solidFill>
                  <a:srgbClr val="878787"/>
                </a:solidFill>
                <a:latin typeface="Arial"/>
                <a:cs typeface="Arial"/>
              </a:rPr>
              <a:t> </a:t>
            </a:r>
            <a:r>
              <a:rPr sz="800" spc="-25" dirty="0">
                <a:solidFill>
                  <a:srgbClr val="878787"/>
                </a:solidFill>
                <a:latin typeface="Arial"/>
                <a:cs typeface="Arial"/>
              </a:rPr>
              <a:t>and</a:t>
            </a:r>
            <a:r>
              <a:rPr sz="800" dirty="0">
                <a:solidFill>
                  <a:srgbClr val="878787"/>
                </a:solidFill>
                <a:latin typeface="Arial"/>
                <a:cs typeface="Arial"/>
              </a:rPr>
              <a:t> New</a:t>
            </a:r>
            <a:r>
              <a:rPr sz="800" spc="-5" dirty="0">
                <a:solidFill>
                  <a:srgbClr val="878787"/>
                </a:solidFill>
                <a:latin typeface="Arial"/>
                <a:cs typeface="Arial"/>
              </a:rPr>
              <a:t> </a:t>
            </a:r>
            <a:r>
              <a:rPr sz="800" dirty="0">
                <a:solidFill>
                  <a:srgbClr val="878787"/>
                </a:solidFill>
                <a:latin typeface="Arial"/>
                <a:cs typeface="Arial"/>
              </a:rPr>
              <a:t>Technologies</a:t>
            </a:r>
            <a:r>
              <a:rPr sz="800" spc="-35" dirty="0">
                <a:solidFill>
                  <a:srgbClr val="878787"/>
                </a:solidFill>
                <a:latin typeface="Arial"/>
                <a:cs typeface="Arial"/>
              </a:rPr>
              <a:t> </a:t>
            </a:r>
            <a:r>
              <a:rPr sz="800" spc="-10" dirty="0">
                <a:solidFill>
                  <a:srgbClr val="878787"/>
                </a:solidFill>
                <a:latin typeface="Arial"/>
                <a:cs typeface="Arial"/>
              </a:rPr>
              <a:t>Chamber</a:t>
            </a:r>
            <a:r>
              <a:rPr sz="800" spc="-35" dirty="0">
                <a:solidFill>
                  <a:srgbClr val="878787"/>
                </a:solidFill>
                <a:latin typeface="Arial"/>
                <a:cs typeface="Arial"/>
              </a:rPr>
              <a:t> </a:t>
            </a:r>
            <a:r>
              <a:rPr sz="800" dirty="0">
                <a:solidFill>
                  <a:srgbClr val="878787"/>
                </a:solidFill>
                <a:latin typeface="Arial"/>
                <a:cs typeface="Arial"/>
              </a:rPr>
              <a:t>of</a:t>
            </a:r>
            <a:r>
              <a:rPr sz="800" spc="30" dirty="0">
                <a:solidFill>
                  <a:srgbClr val="878787"/>
                </a:solidFill>
                <a:latin typeface="Arial"/>
                <a:cs typeface="Arial"/>
              </a:rPr>
              <a:t> </a:t>
            </a:r>
            <a:r>
              <a:rPr sz="800" spc="-10" dirty="0">
                <a:solidFill>
                  <a:srgbClr val="878787"/>
                </a:solidFill>
                <a:latin typeface="Arial"/>
                <a:cs typeface="Arial"/>
              </a:rPr>
              <a:t>Commerce.</a:t>
            </a:r>
            <a:endParaRPr sz="800" dirty="0">
              <a:latin typeface="Arial"/>
              <a:cs typeface="Arial"/>
            </a:endParaRPr>
          </a:p>
        </p:txBody>
      </p:sp>
      <p:sp>
        <p:nvSpPr>
          <p:cNvPr id="20" name="object 20"/>
          <p:cNvSpPr txBox="1"/>
          <p:nvPr/>
        </p:nvSpPr>
        <p:spPr>
          <a:xfrm>
            <a:off x="9761159" y="4747361"/>
            <a:ext cx="1597660" cy="504825"/>
          </a:xfrm>
          <a:prstGeom prst="rect">
            <a:avLst/>
          </a:prstGeom>
        </p:spPr>
        <p:txBody>
          <a:bodyPr vert="horz" wrap="square" lIns="0" tIns="102870" rIns="0" bIns="0" rtlCol="0">
            <a:spAutoFit/>
          </a:bodyPr>
          <a:lstStyle/>
          <a:p>
            <a:pPr marL="1270" algn="ctr">
              <a:lnSpc>
                <a:spcPct val="100000"/>
              </a:lnSpc>
              <a:spcBef>
                <a:spcPts val="810"/>
              </a:spcBef>
            </a:pPr>
            <a:r>
              <a:rPr sz="1200" b="1" spc="-20" dirty="0">
                <a:solidFill>
                  <a:srgbClr val="2F44BA"/>
                </a:solidFill>
                <a:latin typeface="Arial"/>
                <a:cs typeface="Arial"/>
              </a:rPr>
              <a:t>Rafał</a:t>
            </a:r>
            <a:r>
              <a:rPr sz="1200" b="1" spc="-25" dirty="0">
                <a:solidFill>
                  <a:srgbClr val="2F44BA"/>
                </a:solidFill>
                <a:latin typeface="Arial"/>
                <a:cs typeface="Arial"/>
              </a:rPr>
              <a:t> </a:t>
            </a:r>
            <a:r>
              <a:rPr sz="1200" b="1" spc="-10" dirty="0">
                <a:solidFill>
                  <a:srgbClr val="2F44BA"/>
                </a:solidFill>
                <a:latin typeface="Arial"/>
                <a:cs typeface="Arial"/>
              </a:rPr>
              <a:t>Kiełbus</a:t>
            </a:r>
            <a:endParaRPr sz="1200">
              <a:latin typeface="Arial"/>
              <a:cs typeface="Arial"/>
            </a:endParaRPr>
          </a:p>
          <a:p>
            <a:pPr algn="ctr">
              <a:lnSpc>
                <a:spcPct val="100000"/>
              </a:lnSpc>
              <a:spcBef>
                <a:spcPts val="540"/>
              </a:spcBef>
            </a:pPr>
            <a:r>
              <a:rPr sz="900" b="1" i="1" spc="-45" dirty="0">
                <a:solidFill>
                  <a:srgbClr val="878787"/>
                </a:solidFill>
                <a:latin typeface="Arial"/>
                <a:cs typeface="Arial"/>
              </a:rPr>
              <a:t>Head</a:t>
            </a:r>
            <a:r>
              <a:rPr sz="900" b="1" i="1" spc="-40" dirty="0">
                <a:solidFill>
                  <a:srgbClr val="878787"/>
                </a:solidFill>
                <a:latin typeface="Arial"/>
                <a:cs typeface="Arial"/>
              </a:rPr>
              <a:t> </a:t>
            </a:r>
            <a:r>
              <a:rPr sz="900" b="1" i="1" dirty="0">
                <a:solidFill>
                  <a:srgbClr val="878787"/>
                </a:solidFill>
                <a:latin typeface="Arial"/>
                <a:cs typeface="Arial"/>
              </a:rPr>
              <a:t>of</a:t>
            </a:r>
            <a:r>
              <a:rPr sz="900" b="1" i="1" spc="-20" dirty="0">
                <a:solidFill>
                  <a:srgbClr val="878787"/>
                </a:solidFill>
                <a:latin typeface="Arial"/>
                <a:cs typeface="Arial"/>
              </a:rPr>
              <a:t> </a:t>
            </a:r>
            <a:r>
              <a:rPr sz="900" b="1" i="1" spc="-60" dirty="0">
                <a:solidFill>
                  <a:srgbClr val="878787"/>
                </a:solidFill>
                <a:latin typeface="Arial"/>
                <a:cs typeface="Arial"/>
              </a:rPr>
              <a:t>Blockchain</a:t>
            </a:r>
            <a:r>
              <a:rPr sz="900" b="1" i="1" spc="-45" dirty="0">
                <a:solidFill>
                  <a:srgbClr val="878787"/>
                </a:solidFill>
                <a:latin typeface="Arial"/>
                <a:cs typeface="Arial"/>
              </a:rPr>
              <a:t> </a:t>
            </a:r>
            <a:r>
              <a:rPr sz="900" b="1" i="1" spc="-40" dirty="0">
                <a:solidFill>
                  <a:srgbClr val="878787"/>
                </a:solidFill>
                <a:latin typeface="Arial"/>
                <a:cs typeface="Arial"/>
              </a:rPr>
              <a:t>Bitfold</a:t>
            </a:r>
            <a:r>
              <a:rPr sz="900" b="1" i="1" spc="30" dirty="0">
                <a:solidFill>
                  <a:srgbClr val="878787"/>
                </a:solidFill>
                <a:latin typeface="Arial"/>
                <a:cs typeface="Arial"/>
              </a:rPr>
              <a:t> </a:t>
            </a:r>
            <a:r>
              <a:rPr sz="900" b="1" i="1" spc="-25" dirty="0">
                <a:solidFill>
                  <a:srgbClr val="878787"/>
                </a:solidFill>
                <a:latin typeface="Arial"/>
                <a:cs typeface="Arial"/>
              </a:rPr>
              <a:t>R&amp;D</a:t>
            </a:r>
            <a:endParaRPr sz="900">
              <a:latin typeface="Arial"/>
              <a:cs typeface="Arial"/>
            </a:endParaRPr>
          </a:p>
        </p:txBody>
      </p:sp>
      <p:pic>
        <p:nvPicPr>
          <p:cNvPr id="21" name="object 21"/>
          <p:cNvPicPr/>
          <p:nvPr/>
        </p:nvPicPr>
        <p:blipFill>
          <a:blip r:embed="rId5" cstate="print"/>
          <a:stretch>
            <a:fillRect/>
          </a:stretch>
        </p:blipFill>
        <p:spPr>
          <a:xfrm>
            <a:off x="10121839" y="3803293"/>
            <a:ext cx="876300" cy="866775"/>
          </a:xfrm>
          <a:prstGeom prst="rect">
            <a:avLst/>
          </a:prstGeom>
        </p:spPr>
      </p:pic>
      <p:pic>
        <p:nvPicPr>
          <p:cNvPr id="22" name="object 22"/>
          <p:cNvPicPr/>
          <p:nvPr/>
        </p:nvPicPr>
        <p:blipFill>
          <a:blip r:embed="rId6" cstate="print"/>
          <a:stretch>
            <a:fillRect/>
          </a:stretch>
        </p:blipFill>
        <p:spPr>
          <a:xfrm>
            <a:off x="1102934" y="3859253"/>
            <a:ext cx="876300" cy="876300"/>
          </a:xfrm>
          <a:prstGeom prst="rect">
            <a:avLst/>
          </a:prstGeom>
        </p:spPr>
      </p:pic>
      <p:grpSp>
        <p:nvGrpSpPr>
          <p:cNvPr id="9" name="Google Shape;457;p35">
            <a:extLst>
              <a:ext uri="{FF2B5EF4-FFF2-40B4-BE49-F238E27FC236}">
                <a16:creationId xmlns:a16="http://schemas.microsoft.com/office/drawing/2014/main" id="{A0065DAA-3FBB-1D47-45E7-37D557310C5B}"/>
              </a:ext>
            </a:extLst>
          </p:cNvPr>
          <p:cNvGrpSpPr/>
          <p:nvPr/>
        </p:nvGrpSpPr>
        <p:grpSpPr>
          <a:xfrm>
            <a:off x="6924170" y="3810570"/>
            <a:ext cx="1602900" cy="1064204"/>
            <a:chOff x="6423688" y="3170907"/>
            <a:chExt cx="1602900" cy="1064204"/>
          </a:xfrm>
        </p:grpSpPr>
        <p:sp>
          <p:nvSpPr>
            <p:cNvPr id="15" name="Google Shape;459;p35">
              <a:extLst>
                <a:ext uri="{FF2B5EF4-FFF2-40B4-BE49-F238E27FC236}">
                  <a16:creationId xmlns:a16="http://schemas.microsoft.com/office/drawing/2014/main" id="{A1E1B992-A0A7-8B43-7506-CE700143C79F}"/>
                </a:ext>
              </a:extLst>
            </p:cNvPr>
            <p:cNvSpPr txBox="1"/>
            <p:nvPr/>
          </p:nvSpPr>
          <p:spPr>
            <a:xfrm>
              <a:off x="6423688" y="4050475"/>
              <a:ext cx="1602900" cy="184636"/>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SzPts val="1100"/>
                <a:buNone/>
              </a:pPr>
              <a:endParaRPr sz="500" b="1" i="1" dirty="0">
                <a:solidFill>
                  <a:srgbClr val="888888"/>
                </a:solidFill>
                <a:latin typeface="Roboto"/>
                <a:ea typeface="Roboto"/>
                <a:cs typeface="Roboto"/>
                <a:sym typeface="Roboto"/>
              </a:endParaRPr>
            </a:p>
          </p:txBody>
        </p:sp>
        <p:sp>
          <p:nvSpPr>
            <p:cNvPr id="16" name="Google Shape;460;p35">
              <a:extLst>
                <a:ext uri="{FF2B5EF4-FFF2-40B4-BE49-F238E27FC236}">
                  <a16:creationId xmlns:a16="http://schemas.microsoft.com/office/drawing/2014/main" id="{62E005E4-FE4A-D1CB-5108-1D4CBEC18AA1}"/>
                </a:ext>
              </a:extLst>
            </p:cNvPr>
            <p:cNvSpPr txBox="1"/>
            <p:nvPr/>
          </p:nvSpPr>
          <p:spPr>
            <a:xfrm>
              <a:off x="6480238" y="3868525"/>
              <a:ext cx="1489800" cy="276969"/>
            </a:xfrm>
            <a:prstGeom prst="rect">
              <a:avLst/>
            </a:prstGeom>
            <a:noFill/>
            <a:ln>
              <a:noFill/>
            </a:ln>
          </p:spPr>
          <p:txBody>
            <a:bodyPr spcFirstLastPara="1" wrap="square" lIns="68575" tIns="34275" rIns="68575" bIns="34275" anchor="t" anchorCtr="0">
              <a:spAutoFit/>
            </a:bodyPr>
            <a:lstStyle/>
            <a:p>
              <a:pPr marL="0" marR="0" lvl="0" indent="0" algn="ctr" rtl="0">
                <a:lnSpc>
                  <a:spcPct val="150000"/>
                </a:lnSpc>
                <a:spcBef>
                  <a:spcPts val="0"/>
                </a:spcBef>
                <a:spcAft>
                  <a:spcPts val="0"/>
                </a:spcAft>
                <a:buSzPts val="1100"/>
                <a:buNone/>
              </a:pPr>
              <a:endParaRPr sz="900" b="1" dirty="0">
                <a:solidFill>
                  <a:srgbClr val="3044BB"/>
                </a:solidFill>
                <a:latin typeface="Roboto"/>
                <a:ea typeface="Roboto"/>
                <a:cs typeface="Roboto"/>
                <a:sym typeface="Roboto"/>
              </a:endParaRPr>
            </a:p>
          </p:txBody>
        </p:sp>
        <p:pic>
          <p:nvPicPr>
            <p:cNvPr id="23" name="Google Shape;461;p35">
              <a:extLst>
                <a:ext uri="{FF2B5EF4-FFF2-40B4-BE49-F238E27FC236}">
                  <a16:creationId xmlns:a16="http://schemas.microsoft.com/office/drawing/2014/main" id="{865DCFB5-8F5D-697D-A45D-39821A441D8E}"/>
                </a:ext>
              </a:extLst>
            </p:cNvPr>
            <p:cNvPicPr preferRelativeResize="0"/>
            <p:nvPr/>
          </p:nvPicPr>
          <p:blipFill rotWithShape="1">
            <a:blip r:embed="rId7">
              <a:alphaModFix/>
            </a:blip>
            <a:srcRect l="22326" r="11579" b="53179"/>
            <a:stretch/>
          </p:blipFill>
          <p:spPr>
            <a:xfrm>
              <a:off x="6656714" y="3170907"/>
              <a:ext cx="876301" cy="868292"/>
            </a:xfrm>
            <a:prstGeom prst="roundRect">
              <a:avLst>
                <a:gd name="adj" fmla="val 16667"/>
              </a:avLst>
            </a:prstGeom>
            <a:noFill/>
            <a:ln>
              <a:noFill/>
            </a:ln>
          </p:spPr>
        </p:pic>
      </p:grpSp>
      <p:sp>
        <p:nvSpPr>
          <p:cNvPr id="25" name="Google Shape;463;p35">
            <a:extLst>
              <a:ext uri="{FF2B5EF4-FFF2-40B4-BE49-F238E27FC236}">
                <a16:creationId xmlns:a16="http://schemas.microsoft.com/office/drawing/2014/main" id="{FFD4940B-9FFF-0DDB-81A4-7BC4988650A2}"/>
              </a:ext>
            </a:extLst>
          </p:cNvPr>
          <p:cNvSpPr txBox="1"/>
          <p:nvPr/>
        </p:nvSpPr>
        <p:spPr>
          <a:xfrm>
            <a:off x="7221986" y="3039635"/>
            <a:ext cx="2899853" cy="230924"/>
          </a:xfrm>
          <a:prstGeom prst="rect">
            <a:avLst/>
          </a:prstGeom>
          <a:noFill/>
          <a:ln>
            <a:noFill/>
          </a:ln>
        </p:spPr>
        <p:txBody>
          <a:bodyPr spcFirstLastPara="1" wrap="square" lIns="68575" tIns="34275" rIns="68575" bIns="34275" anchor="t" anchorCtr="0">
            <a:spAutoFit/>
          </a:bodyPr>
          <a:lstStyle/>
          <a:p>
            <a:pPr marL="0" marR="0" lvl="0" indent="0" algn="ctr" rtl="0">
              <a:lnSpc>
                <a:spcPct val="115000"/>
              </a:lnSpc>
              <a:spcBef>
                <a:spcPts val="0"/>
              </a:spcBef>
              <a:spcAft>
                <a:spcPts val="0"/>
              </a:spcAft>
              <a:buSzPts val="1100"/>
              <a:buNone/>
            </a:pPr>
            <a:endParaRPr lang="pl-PL" sz="800" dirty="0">
              <a:solidFill>
                <a:srgbClr val="888888"/>
              </a:solidFill>
              <a:latin typeface="Arial" panose="020B0604020202020204" pitchFamily="34" charset="0"/>
              <a:ea typeface="Roboto"/>
              <a:cs typeface="Arial" panose="020B0604020202020204" pitchFamily="34" charset="0"/>
              <a:sym typeface="Roboto"/>
            </a:endParaRPr>
          </a:p>
        </p:txBody>
      </p:sp>
      <p:sp>
        <p:nvSpPr>
          <p:cNvPr id="36" name="object 7">
            <a:extLst>
              <a:ext uri="{FF2B5EF4-FFF2-40B4-BE49-F238E27FC236}">
                <a16:creationId xmlns:a16="http://schemas.microsoft.com/office/drawing/2014/main" id="{43D88086-ABB2-FB4F-8D1C-BA4190EACF5A}"/>
              </a:ext>
            </a:extLst>
          </p:cNvPr>
          <p:cNvSpPr txBox="1"/>
          <p:nvPr/>
        </p:nvSpPr>
        <p:spPr>
          <a:xfrm>
            <a:off x="8048329" y="2832830"/>
            <a:ext cx="2639695" cy="571950"/>
          </a:xfrm>
          <a:prstGeom prst="rect">
            <a:avLst/>
          </a:prstGeom>
        </p:spPr>
        <p:txBody>
          <a:bodyPr vert="horz" wrap="square" lIns="0" tIns="14604" rIns="0" bIns="0" rtlCol="0">
            <a:spAutoFit/>
          </a:bodyPr>
          <a:lstStyle/>
          <a:p>
            <a:pPr marL="0" marR="0" lvl="0" indent="0" algn="ctr" rtl="0">
              <a:lnSpc>
                <a:spcPct val="115000"/>
              </a:lnSpc>
              <a:spcBef>
                <a:spcPts val="0"/>
              </a:spcBef>
              <a:spcAft>
                <a:spcPts val="0"/>
              </a:spcAft>
              <a:buSzPts val="1100"/>
              <a:buNone/>
            </a:pPr>
            <a:r>
              <a:rPr lang="pl-PL" sz="800" spc="-10" dirty="0" err="1">
                <a:solidFill>
                  <a:srgbClr val="878787"/>
                </a:solidFill>
                <a:latin typeface="Arial"/>
                <a:cs typeface="Arial"/>
              </a:rPr>
              <a:t>Fintech</a:t>
            </a:r>
            <a:r>
              <a:rPr lang="pl-PL" sz="800" spc="-10" dirty="0">
                <a:solidFill>
                  <a:srgbClr val="878787"/>
                </a:solidFill>
                <a:latin typeface="Arial"/>
                <a:cs typeface="Arial"/>
              </a:rPr>
              <a:t> &amp; Web3 business developer. Advisor to </a:t>
            </a:r>
            <a:r>
              <a:rPr lang="pl-PL" sz="800" spc="-10" dirty="0" err="1">
                <a:solidFill>
                  <a:srgbClr val="878787"/>
                </a:solidFill>
                <a:latin typeface="Arial"/>
                <a:cs typeface="Arial"/>
              </a:rPr>
              <a:t>digital</a:t>
            </a:r>
            <a:r>
              <a:rPr lang="pl-PL" sz="800" spc="-10" dirty="0">
                <a:solidFill>
                  <a:srgbClr val="878787"/>
                </a:solidFill>
                <a:latin typeface="Arial"/>
                <a:cs typeface="Arial"/>
              </a:rPr>
              <a:t> </a:t>
            </a:r>
            <a:r>
              <a:rPr lang="pl-PL" sz="800" spc="-10" dirty="0" err="1">
                <a:solidFill>
                  <a:srgbClr val="878787"/>
                </a:solidFill>
                <a:latin typeface="Arial"/>
                <a:cs typeface="Arial"/>
              </a:rPr>
              <a:t>finance</a:t>
            </a:r>
            <a:r>
              <a:rPr lang="pl-PL" sz="800" spc="-10" dirty="0">
                <a:solidFill>
                  <a:srgbClr val="878787"/>
                </a:solidFill>
                <a:latin typeface="Arial"/>
                <a:cs typeface="Arial"/>
              </a:rPr>
              <a:t> and Web3 </a:t>
            </a:r>
            <a:r>
              <a:rPr lang="pl-PL" sz="800" spc="-10" dirty="0" err="1">
                <a:solidFill>
                  <a:srgbClr val="878787"/>
                </a:solidFill>
                <a:latin typeface="Arial"/>
                <a:cs typeface="Arial"/>
              </a:rPr>
              <a:t>projects</a:t>
            </a:r>
            <a:r>
              <a:rPr lang="pl-PL" sz="800" spc="-10" dirty="0">
                <a:solidFill>
                  <a:srgbClr val="878787"/>
                </a:solidFill>
                <a:latin typeface="Arial"/>
                <a:cs typeface="Arial"/>
              </a:rPr>
              <a:t>. </a:t>
            </a:r>
            <a:r>
              <a:rPr lang="pl-PL" sz="800" spc="-10" dirty="0" err="1">
                <a:solidFill>
                  <a:srgbClr val="878787"/>
                </a:solidFill>
                <a:latin typeface="Arial"/>
                <a:cs typeface="Arial"/>
              </a:rPr>
              <a:t>Thought</a:t>
            </a:r>
            <a:r>
              <a:rPr lang="pl-PL" sz="800" spc="-10" dirty="0">
                <a:solidFill>
                  <a:srgbClr val="878787"/>
                </a:solidFill>
                <a:latin typeface="Arial"/>
                <a:cs typeface="Arial"/>
              </a:rPr>
              <a:t> leader in </a:t>
            </a:r>
            <a:r>
              <a:rPr lang="pl-PL" sz="800" spc="-10" dirty="0" err="1">
                <a:solidFill>
                  <a:srgbClr val="878787"/>
                </a:solidFill>
                <a:latin typeface="Arial"/>
                <a:cs typeface="Arial"/>
              </a:rPr>
              <a:t>blockchain</a:t>
            </a:r>
            <a:r>
              <a:rPr lang="pl-PL" sz="800" spc="-10" dirty="0">
                <a:solidFill>
                  <a:srgbClr val="878787"/>
                </a:solidFill>
                <a:latin typeface="Arial"/>
                <a:cs typeface="Arial"/>
              </a:rPr>
              <a:t>, </a:t>
            </a:r>
            <a:r>
              <a:rPr lang="pl-PL" sz="800" spc="-10" dirty="0" err="1">
                <a:solidFill>
                  <a:srgbClr val="878787"/>
                </a:solidFill>
                <a:latin typeface="Arial"/>
                <a:cs typeface="Arial"/>
              </a:rPr>
              <a:t>crypto</a:t>
            </a:r>
            <a:r>
              <a:rPr lang="pl-PL" sz="800" spc="-10" dirty="0">
                <a:solidFill>
                  <a:srgbClr val="878787"/>
                </a:solidFill>
                <a:latin typeface="Arial"/>
                <a:cs typeface="Arial"/>
              </a:rPr>
              <a:t> </a:t>
            </a:r>
            <a:r>
              <a:rPr lang="pl-PL" sz="800" spc="-10" dirty="0" err="1">
                <a:solidFill>
                  <a:srgbClr val="878787"/>
                </a:solidFill>
                <a:latin typeface="Arial"/>
                <a:cs typeface="Arial"/>
              </a:rPr>
              <a:t>finance</a:t>
            </a:r>
            <a:r>
              <a:rPr lang="pl-PL" sz="800" spc="-10" dirty="0">
                <a:solidFill>
                  <a:srgbClr val="878787"/>
                </a:solidFill>
                <a:latin typeface="Arial"/>
                <a:cs typeface="Arial"/>
              </a:rPr>
              <a:t>, </a:t>
            </a:r>
            <a:r>
              <a:rPr lang="pl-PL" sz="800" spc="-10" dirty="0" err="1">
                <a:solidFill>
                  <a:srgbClr val="878787"/>
                </a:solidFill>
                <a:latin typeface="Arial"/>
                <a:cs typeface="Arial"/>
              </a:rPr>
              <a:t>digital</a:t>
            </a:r>
            <a:r>
              <a:rPr lang="pl-PL" sz="800" spc="-10" dirty="0">
                <a:solidFill>
                  <a:srgbClr val="878787"/>
                </a:solidFill>
                <a:latin typeface="Arial"/>
                <a:cs typeface="Arial"/>
              </a:rPr>
              <a:t> </a:t>
            </a:r>
            <a:r>
              <a:rPr lang="pl-PL" sz="800" spc="-10" dirty="0" err="1">
                <a:solidFill>
                  <a:srgbClr val="878787"/>
                </a:solidFill>
                <a:latin typeface="Arial"/>
                <a:cs typeface="Arial"/>
              </a:rPr>
              <a:t>assets</a:t>
            </a:r>
            <a:r>
              <a:rPr lang="pl-PL" sz="800" spc="-10" dirty="0">
                <a:solidFill>
                  <a:srgbClr val="878787"/>
                </a:solidFill>
                <a:latin typeface="Arial"/>
                <a:cs typeface="Arial"/>
              </a:rPr>
              <a:t>, AI. </a:t>
            </a:r>
            <a:r>
              <a:rPr lang="pl-PL" sz="800" spc="-10" dirty="0" err="1">
                <a:solidFill>
                  <a:srgbClr val="878787"/>
                </a:solidFill>
                <a:latin typeface="Arial"/>
                <a:cs typeface="Arial"/>
              </a:rPr>
              <a:t>Education</a:t>
            </a:r>
            <a:r>
              <a:rPr lang="pl-PL" sz="800" spc="-10" dirty="0">
                <a:solidFill>
                  <a:srgbClr val="878787"/>
                </a:solidFill>
                <a:latin typeface="Arial"/>
                <a:cs typeface="Arial"/>
              </a:rPr>
              <a:t> </a:t>
            </a:r>
            <a:r>
              <a:rPr lang="pl-PL" sz="800" spc="-10" dirty="0" err="1">
                <a:solidFill>
                  <a:srgbClr val="878787"/>
                </a:solidFill>
                <a:latin typeface="Arial"/>
                <a:cs typeface="Arial"/>
              </a:rPr>
              <a:t>at</a:t>
            </a:r>
            <a:r>
              <a:rPr lang="pl-PL" sz="800" spc="-10" dirty="0">
                <a:solidFill>
                  <a:srgbClr val="878787"/>
                </a:solidFill>
                <a:latin typeface="Arial"/>
                <a:cs typeface="Arial"/>
              </a:rPr>
              <a:t> University of </a:t>
            </a:r>
            <a:r>
              <a:rPr lang="pl-PL" sz="800" spc="-10" dirty="0" err="1">
                <a:solidFill>
                  <a:srgbClr val="878787"/>
                </a:solidFill>
                <a:latin typeface="Arial"/>
                <a:cs typeface="Arial"/>
              </a:rPr>
              <a:t>Fribourg</a:t>
            </a:r>
            <a:r>
              <a:rPr lang="pl-PL" sz="800" spc="-10" dirty="0">
                <a:solidFill>
                  <a:srgbClr val="878787"/>
                </a:solidFill>
                <a:latin typeface="Arial"/>
                <a:cs typeface="Arial"/>
              </a:rPr>
              <a:t> and University of Cambridge</a:t>
            </a:r>
            <a:endParaRPr lang="pl-PL" sz="800" spc="-10" dirty="0">
              <a:solidFill>
                <a:srgbClr val="878787"/>
              </a:solidFill>
              <a:latin typeface="Arial"/>
              <a:cs typeface="Arial"/>
              <a:sym typeface="Roboto"/>
            </a:endParaRPr>
          </a:p>
        </p:txBody>
      </p:sp>
      <p:sp>
        <p:nvSpPr>
          <p:cNvPr id="37" name="object 8">
            <a:extLst>
              <a:ext uri="{FF2B5EF4-FFF2-40B4-BE49-F238E27FC236}">
                <a16:creationId xmlns:a16="http://schemas.microsoft.com/office/drawing/2014/main" id="{1E1DAA92-7FCE-70EB-7BA7-AD13AB44802A}"/>
              </a:ext>
            </a:extLst>
          </p:cNvPr>
          <p:cNvSpPr txBox="1"/>
          <p:nvPr/>
        </p:nvSpPr>
        <p:spPr>
          <a:xfrm>
            <a:off x="8382161" y="2172685"/>
            <a:ext cx="1914525" cy="582852"/>
          </a:xfrm>
          <a:prstGeom prst="rect">
            <a:avLst/>
          </a:prstGeom>
        </p:spPr>
        <p:txBody>
          <a:bodyPr vert="horz" wrap="square" lIns="0" tIns="120015" rIns="0" bIns="0" rtlCol="0">
            <a:spAutoFit/>
          </a:bodyPr>
          <a:lstStyle/>
          <a:p>
            <a:pPr marL="0" marR="0" lvl="0" indent="0" algn="ctr" rtl="0">
              <a:lnSpc>
                <a:spcPct val="150000"/>
              </a:lnSpc>
              <a:spcBef>
                <a:spcPts val="0"/>
              </a:spcBef>
              <a:spcAft>
                <a:spcPts val="0"/>
              </a:spcAft>
              <a:buSzPts val="1100"/>
              <a:buNone/>
            </a:pPr>
            <a:r>
              <a:rPr lang="pl-PL" sz="1200" b="1" dirty="0">
                <a:solidFill>
                  <a:srgbClr val="3044BB"/>
                </a:solidFill>
                <a:latin typeface="Arial" panose="020B0604020202020204" pitchFamily="34" charset="0"/>
                <a:ea typeface="Roboto"/>
                <a:cs typeface="Arial" panose="020B0604020202020204" pitchFamily="34" charset="0"/>
              </a:rPr>
              <a:t>Mattia L. </a:t>
            </a:r>
            <a:r>
              <a:rPr lang="pl-PL" sz="1200" b="1" dirty="0" err="1">
                <a:solidFill>
                  <a:srgbClr val="3044BB"/>
                </a:solidFill>
                <a:latin typeface="Arial" panose="020B0604020202020204" pitchFamily="34" charset="0"/>
                <a:ea typeface="Roboto"/>
                <a:cs typeface="Arial" panose="020B0604020202020204" pitchFamily="34" charset="0"/>
              </a:rPr>
              <a:t>Rattaggi</a:t>
            </a:r>
            <a:r>
              <a:rPr lang="pl-PL" sz="1200" b="1" dirty="0">
                <a:solidFill>
                  <a:srgbClr val="3044BB"/>
                </a:solidFill>
                <a:latin typeface="Arial" panose="020B0604020202020204" pitchFamily="34" charset="0"/>
                <a:ea typeface="Roboto"/>
                <a:cs typeface="Arial" panose="020B0604020202020204" pitchFamily="34" charset="0"/>
              </a:rPr>
              <a:t>, </a:t>
            </a:r>
            <a:r>
              <a:rPr lang="pl-PL" sz="1200" b="1" dirty="0" err="1">
                <a:solidFill>
                  <a:srgbClr val="3044BB"/>
                </a:solidFill>
                <a:latin typeface="Arial" panose="020B0604020202020204" pitchFamily="34" charset="0"/>
                <a:ea typeface="Roboto"/>
                <a:cs typeface="Arial" panose="020B0604020202020204" pitchFamily="34" charset="0"/>
              </a:rPr>
              <a:t>PhD</a:t>
            </a:r>
            <a:endParaRPr lang="pl-PL" sz="1200" b="1" dirty="0">
              <a:solidFill>
                <a:srgbClr val="3044BB"/>
              </a:solidFill>
              <a:latin typeface="Arial" panose="020B0604020202020204" pitchFamily="34" charset="0"/>
              <a:ea typeface="Roboto"/>
              <a:cs typeface="Arial" panose="020B0604020202020204" pitchFamily="34" charset="0"/>
            </a:endParaRPr>
          </a:p>
          <a:p>
            <a:pPr marL="0" marR="0" lvl="0" indent="0" algn="ctr" rtl="0">
              <a:lnSpc>
                <a:spcPct val="150000"/>
              </a:lnSpc>
              <a:spcBef>
                <a:spcPts val="0"/>
              </a:spcBef>
              <a:spcAft>
                <a:spcPts val="0"/>
              </a:spcAft>
              <a:buSzPts val="1100"/>
              <a:buNone/>
            </a:pPr>
            <a:r>
              <a:rPr lang="pl-PL" sz="900" b="1" i="1" dirty="0" err="1">
                <a:solidFill>
                  <a:srgbClr val="888888"/>
                </a:solidFill>
                <a:latin typeface="Arial" panose="020B0604020202020204" pitchFamily="34" charset="0"/>
                <a:ea typeface="Roboto"/>
                <a:cs typeface="Arial" panose="020B0604020202020204" pitchFamily="34" charset="0"/>
                <a:sym typeface="Roboto"/>
              </a:rPr>
              <a:t>Director</a:t>
            </a:r>
            <a:r>
              <a:rPr lang="pl-PL" sz="900" b="1" i="1" dirty="0">
                <a:solidFill>
                  <a:srgbClr val="888888"/>
                </a:solidFill>
                <a:latin typeface="Arial" panose="020B0604020202020204" pitchFamily="34" charset="0"/>
                <a:ea typeface="Roboto"/>
                <a:cs typeface="Arial" panose="020B0604020202020204" pitchFamily="34" charset="0"/>
                <a:sym typeface="Roboto"/>
              </a:rPr>
              <a:t> and Advisor Bitfold AG</a:t>
            </a:r>
          </a:p>
        </p:txBody>
      </p:sp>
      <p:sp>
        <p:nvSpPr>
          <p:cNvPr id="38" name="object 7">
            <a:extLst>
              <a:ext uri="{FF2B5EF4-FFF2-40B4-BE49-F238E27FC236}">
                <a16:creationId xmlns:a16="http://schemas.microsoft.com/office/drawing/2014/main" id="{5B6C5D68-57C7-7951-DACE-D145B83AECA4}"/>
              </a:ext>
            </a:extLst>
          </p:cNvPr>
          <p:cNvSpPr txBox="1"/>
          <p:nvPr/>
        </p:nvSpPr>
        <p:spPr>
          <a:xfrm>
            <a:off x="6221986" y="5376480"/>
            <a:ext cx="2639695" cy="753410"/>
          </a:xfrm>
          <a:prstGeom prst="rect">
            <a:avLst/>
          </a:prstGeom>
        </p:spPr>
        <p:txBody>
          <a:bodyPr vert="horz" wrap="square" lIns="0" tIns="14604" rIns="0" bIns="0" rtlCol="0">
            <a:spAutoFit/>
          </a:bodyPr>
          <a:lstStyle/>
          <a:p>
            <a:pPr marL="0" marR="0" lvl="0" indent="0" algn="ctr" rtl="0">
              <a:spcBef>
                <a:spcPts val="0"/>
              </a:spcBef>
              <a:spcAft>
                <a:spcPts val="0"/>
              </a:spcAft>
              <a:buSzPts val="1100"/>
              <a:buNone/>
            </a:pPr>
            <a:r>
              <a:rPr lang="pl-PL" sz="800" dirty="0" err="1">
                <a:solidFill>
                  <a:srgbClr val="888888"/>
                </a:solidFill>
                <a:latin typeface="Arial" panose="020B0604020202020204" pitchFamily="34" charset="0"/>
                <a:ea typeface="Roboto"/>
                <a:cs typeface="Arial" panose="020B0604020202020204" pitchFamily="34" charset="0"/>
              </a:rPr>
              <a:t>Electronic</a:t>
            </a:r>
            <a:r>
              <a:rPr lang="pl-PL" sz="800" dirty="0">
                <a:solidFill>
                  <a:srgbClr val="888888"/>
                </a:solidFill>
                <a:latin typeface="Arial" panose="020B0604020202020204" pitchFamily="34" charset="0"/>
                <a:ea typeface="Roboto"/>
                <a:cs typeface="Arial" panose="020B0604020202020204" pitchFamily="34" charset="0"/>
              </a:rPr>
              <a:t> hardware </a:t>
            </a:r>
            <a:r>
              <a:rPr lang="pl-PL" sz="800" dirty="0" err="1">
                <a:solidFill>
                  <a:srgbClr val="888888"/>
                </a:solidFill>
                <a:latin typeface="Arial" panose="020B0604020202020204" pitchFamily="34" charset="0"/>
                <a:ea typeface="Roboto"/>
                <a:cs typeface="Arial" panose="020B0604020202020204" pitchFamily="34" charset="0"/>
              </a:rPr>
              <a:t>engineer</a:t>
            </a:r>
            <a:r>
              <a:rPr lang="pl-PL" sz="800" dirty="0">
                <a:solidFill>
                  <a:srgbClr val="888888"/>
                </a:solidFill>
                <a:latin typeface="Arial" panose="020B0604020202020204" pitchFamily="34" charset="0"/>
                <a:ea typeface="Roboto"/>
                <a:cs typeface="Arial" panose="020B0604020202020204" pitchFamily="34" charset="0"/>
              </a:rPr>
              <a:t> with </a:t>
            </a:r>
            <a:r>
              <a:rPr lang="pl-PL" sz="800" dirty="0" err="1">
                <a:solidFill>
                  <a:srgbClr val="888888"/>
                </a:solidFill>
                <a:latin typeface="Arial" panose="020B0604020202020204" pitchFamily="34" charset="0"/>
                <a:ea typeface="Roboto"/>
                <a:cs typeface="Arial" panose="020B0604020202020204" pitchFamily="34" charset="0"/>
              </a:rPr>
              <a:t>over</a:t>
            </a:r>
            <a:r>
              <a:rPr lang="pl-PL" sz="800" dirty="0">
                <a:solidFill>
                  <a:srgbClr val="888888"/>
                </a:solidFill>
                <a:latin typeface="Arial" panose="020B0604020202020204" pitchFamily="34" charset="0"/>
                <a:ea typeface="Roboto"/>
                <a:cs typeface="Arial" panose="020B0604020202020204" pitchFamily="34" charset="0"/>
              </a:rPr>
              <a:t> 9 </a:t>
            </a:r>
            <a:r>
              <a:rPr lang="pl-PL" sz="800" dirty="0" err="1">
                <a:solidFill>
                  <a:srgbClr val="888888"/>
                </a:solidFill>
                <a:latin typeface="Arial" panose="020B0604020202020204" pitchFamily="34" charset="0"/>
                <a:ea typeface="Roboto"/>
                <a:cs typeface="Arial" panose="020B0604020202020204" pitchFamily="34" charset="0"/>
              </a:rPr>
              <a:t>years</a:t>
            </a:r>
            <a:r>
              <a:rPr lang="pl-PL" sz="800" dirty="0">
                <a:solidFill>
                  <a:srgbClr val="888888"/>
                </a:solidFill>
                <a:latin typeface="Arial" panose="020B0604020202020204" pitchFamily="34" charset="0"/>
                <a:ea typeface="Roboto"/>
                <a:cs typeface="Arial" panose="020B0604020202020204" pitchFamily="34" charset="0"/>
              </a:rPr>
              <a:t> of </a:t>
            </a:r>
            <a:r>
              <a:rPr lang="pl-PL" sz="800" spc="-10" dirty="0" err="1">
                <a:solidFill>
                  <a:srgbClr val="878787"/>
                </a:solidFill>
                <a:latin typeface="Arial"/>
                <a:cs typeface="Arial"/>
              </a:rPr>
              <a:t>experience</a:t>
            </a:r>
            <a:r>
              <a:rPr lang="pl-PL" sz="800" spc="-10" dirty="0">
                <a:solidFill>
                  <a:srgbClr val="878787"/>
                </a:solidFill>
                <a:latin typeface="Arial"/>
                <a:cs typeface="Arial"/>
              </a:rPr>
              <a:t>. </a:t>
            </a:r>
            <a:r>
              <a:rPr lang="pl-PL" sz="800" spc="-10" dirty="0" err="1">
                <a:solidFill>
                  <a:srgbClr val="878787"/>
                </a:solidFill>
                <a:latin typeface="Arial"/>
                <a:cs typeface="Arial"/>
              </a:rPr>
              <a:t>Designed</a:t>
            </a:r>
            <a:r>
              <a:rPr lang="pl-PL" sz="800" spc="-10" dirty="0">
                <a:solidFill>
                  <a:srgbClr val="878787"/>
                </a:solidFill>
                <a:latin typeface="Arial"/>
                <a:cs typeface="Arial"/>
              </a:rPr>
              <a:t> hardware for </a:t>
            </a:r>
            <a:r>
              <a:rPr lang="pl-PL" sz="800" spc="-10" dirty="0" err="1">
                <a:solidFill>
                  <a:srgbClr val="878787"/>
                </a:solidFill>
                <a:latin typeface="Arial"/>
                <a:cs typeface="Arial"/>
              </a:rPr>
              <a:t>inter</a:t>
            </a:r>
            <a:r>
              <a:rPr lang="pl-PL" sz="800" spc="-10" dirty="0">
                <a:solidFill>
                  <a:srgbClr val="878787"/>
                </a:solidFill>
                <a:latin typeface="Arial"/>
                <a:cs typeface="Arial"/>
              </a:rPr>
              <a:t> </a:t>
            </a:r>
            <a:r>
              <a:rPr lang="pl-PL" sz="800" spc="-10" dirty="0" err="1">
                <a:solidFill>
                  <a:srgbClr val="878787"/>
                </a:solidFill>
                <a:latin typeface="Arial"/>
                <a:cs typeface="Arial"/>
              </a:rPr>
              <a:t>alia</a:t>
            </a:r>
            <a:r>
              <a:rPr lang="pl-PL" sz="800" spc="-10" dirty="0">
                <a:solidFill>
                  <a:srgbClr val="878787"/>
                </a:solidFill>
                <a:latin typeface="Arial"/>
                <a:cs typeface="Arial"/>
              </a:rPr>
              <a:t> </a:t>
            </a:r>
            <a:r>
              <a:rPr lang="pl-PL" sz="800" spc="-10" dirty="0" err="1">
                <a:solidFill>
                  <a:srgbClr val="878787"/>
                </a:solidFill>
                <a:latin typeface="Arial"/>
                <a:cs typeface="Arial"/>
              </a:rPr>
              <a:t>fintech</a:t>
            </a:r>
            <a:r>
              <a:rPr lang="pl-PL" sz="800" spc="-10" dirty="0">
                <a:solidFill>
                  <a:srgbClr val="878787"/>
                </a:solidFill>
                <a:latin typeface="Arial"/>
                <a:cs typeface="Arial"/>
              </a:rPr>
              <a:t> </a:t>
            </a:r>
            <a:r>
              <a:rPr lang="pl-PL" sz="800" spc="-10" dirty="0" err="1">
                <a:solidFill>
                  <a:srgbClr val="878787"/>
                </a:solidFill>
                <a:latin typeface="Arial"/>
                <a:cs typeface="Arial"/>
              </a:rPr>
              <a:t>sector</a:t>
            </a:r>
            <a:r>
              <a:rPr lang="pl-PL" sz="800" spc="-10" dirty="0">
                <a:solidFill>
                  <a:srgbClr val="878787"/>
                </a:solidFill>
                <a:latin typeface="Arial"/>
                <a:cs typeface="Arial"/>
              </a:rPr>
              <a:t>, </a:t>
            </a:r>
            <a:r>
              <a:rPr lang="pl-PL" sz="800" spc="-10" dirty="0" err="1">
                <a:solidFill>
                  <a:srgbClr val="878787"/>
                </a:solidFill>
                <a:latin typeface="Arial"/>
                <a:cs typeface="Arial"/>
              </a:rPr>
              <a:t>Iot</a:t>
            </a:r>
            <a:r>
              <a:rPr lang="pl-PL" sz="800" spc="-10" dirty="0">
                <a:solidFill>
                  <a:srgbClr val="878787"/>
                </a:solidFill>
                <a:latin typeface="Arial"/>
                <a:cs typeface="Arial"/>
              </a:rPr>
              <a:t>, </a:t>
            </a:r>
            <a:r>
              <a:rPr lang="pl-PL" sz="800" spc="-10" dirty="0" err="1">
                <a:solidFill>
                  <a:srgbClr val="878787"/>
                </a:solidFill>
                <a:latin typeface="Arial"/>
                <a:cs typeface="Arial"/>
              </a:rPr>
              <a:t>digital</a:t>
            </a:r>
            <a:r>
              <a:rPr lang="pl-PL" sz="800" spc="-10" dirty="0">
                <a:solidFill>
                  <a:srgbClr val="878787"/>
                </a:solidFill>
                <a:latin typeface="Arial"/>
                <a:cs typeface="Arial"/>
              </a:rPr>
              <a:t> </a:t>
            </a:r>
            <a:r>
              <a:rPr lang="pl-PL" sz="800" spc="-10" dirty="0" err="1">
                <a:solidFill>
                  <a:srgbClr val="878787"/>
                </a:solidFill>
                <a:latin typeface="Arial"/>
                <a:cs typeface="Arial"/>
              </a:rPr>
              <a:t>imaging</a:t>
            </a:r>
            <a:r>
              <a:rPr lang="pl-PL" sz="800" spc="-10" dirty="0">
                <a:solidFill>
                  <a:srgbClr val="878787"/>
                </a:solidFill>
                <a:latin typeface="Arial"/>
                <a:cs typeface="Arial"/>
              </a:rPr>
              <a:t>, </a:t>
            </a:r>
            <a:r>
              <a:rPr lang="pl-PL" sz="800" spc="-10" dirty="0" err="1">
                <a:solidFill>
                  <a:srgbClr val="878787"/>
                </a:solidFill>
                <a:latin typeface="Arial"/>
                <a:cs typeface="Arial"/>
              </a:rPr>
              <a:t>digital</a:t>
            </a:r>
            <a:r>
              <a:rPr lang="pl-PL" sz="800" spc="-10" dirty="0">
                <a:solidFill>
                  <a:srgbClr val="878787"/>
                </a:solidFill>
                <a:latin typeface="Arial"/>
                <a:cs typeface="Arial"/>
              </a:rPr>
              <a:t> audio, </a:t>
            </a:r>
            <a:r>
              <a:rPr lang="pl-PL" sz="800" spc="-10" dirty="0" err="1">
                <a:solidFill>
                  <a:srgbClr val="878787"/>
                </a:solidFill>
                <a:latin typeface="Arial"/>
                <a:cs typeface="Arial"/>
              </a:rPr>
              <a:t>industrial</a:t>
            </a:r>
            <a:r>
              <a:rPr lang="pl-PL" sz="800" spc="-10" dirty="0">
                <a:solidFill>
                  <a:srgbClr val="878787"/>
                </a:solidFill>
                <a:latin typeface="Arial"/>
                <a:cs typeface="Arial"/>
              </a:rPr>
              <a:t>. </a:t>
            </a:r>
            <a:r>
              <a:rPr lang="pl-PL" sz="800" spc="-10" dirty="0" err="1">
                <a:solidFill>
                  <a:srgbClr val="878787"/>
                </a:solidFill>
                <a:latin typeface="Arial"/>
                <a:cs typeface="Arial"/>
              </a:rPr>
              <a:t>Have</a:t>
            </a:r>
            <a:r>
              <a:rPr lang="pl-PL" sz="800" spc="-10" dirty="0">
                <a:solidFill>
                  <a:srgbClr val="878787"/>
                </a:solidFill>
                <a:latin typeface="Arial"/>
                <a:cs typeface="Arial"/>
              </a:rPr>
              <a:t> lot of </a:t>
            </a:r>
            <a:r>
              <a:rPr lang="pl-PL" sz="800" spc="-10" dirty="0" err="1">
                <a:solidFill>
                  <a:srgbClr val="878787"/>
                </a:solidFill>
                <a:latin typeface="Arial"/>
                <a:cs typeface="Arial"/>
              </a:rPr>
              <a:t>experience</a:t>
            </a:r>
            <a:r>
              <a:rPr lang="pl-PL" sz="800" spc="-10" dirty="0">
                <a:solidFill>
                  <a:srgbClr val="878787"/>
                </a:solidFill>
                <a:latin typeface="Arial"/>
                <a:cs typeface="Arial"/>
              </a:rPr>
              <a:t> with design high </a:t>
            </a:r>
            <a:r>
              <a:rPr lang="pl-PL" sz="800" spc="-10" dirty="0" err="1">
                <a:solidFill>
                  <a:srgbClr val="878787"/>
                </a:solidFill>
                <a:latin typeface="Arial"/>
                <a:cs typeface="Arial"/>
              </a:rPr>
              <a:t>speed</a:t>
            </a:r>
            <a:r>
              <a:rPr lang="pl-PL" sz="800" spc="-10" dirty="0">
                <a:solidFill>
                  <a:srgbClr val="878787"/>
                </a:solidFill>
                <a:latin typeface="Arial"/>
                <a:cs typeface="Arial"/>
              </a:rPr>
              <a:t>, high </a:t>
            </a:r>
            <a:r>
              <a:rPr lang="pl-PL" sz="800" spc="-10" dirty="0" err="1">
                <a:solidFill>
                  <a:srgbClr val="878787"/>
                </a:solidFill>
                <a:latin typeface="Arial"/>
                <a:cs typeface="Arial"/>
              </a:rPr>
              <a:t>density</a:t>
            </a:r>
            <a:r>
              <a:rPr lang="pl-PL" sz="800" spc="-10" dirty="0">
                <a:solidFill>
                  <a:srgbClr val="878787"/>
                </a:solidFill>
                <a:latin typeface="Arial"/>
                <a:cs typeface="Arial"/>
              </a:rPr>
              <a:t>, </a:t>
            </a:r>
            <a:r>
              <a:rPr lang="pl-PL" sz="800" spc="-10" dirty="0" err="1">
                <a:solidFill>
                  <a:srgbClr val="878787"/>
                </a:solidFill>
                <a:latin typeface="Arial"/>
                <a:cs typeface="Arial"/>
              </a:rPr>
              <a:t>multi</a:t>
            </a:r>
            <a:r>
              <a:rPr lang="pl-PL" sz="800" spc="-10" dirty="0">
                <a:solidFill>
                  <a:srgbClr val="878787"/>
                </a:solidFill>
                <a:latin typeface="Arial"/>
                <a:cs typeface="Arial"/>
              </a:rPr>
              <a:t> </a:t>
            </a:r>
            <a:r>
              <a:rPr lang="pl-PL" sz="800" spc="-10" dirty="0" err="1">
                <a:solidFill>
                  <a:srgbClr val="878787"/>
                </a:solidFill>
                <a:latin typeface="Arial"/>
                <a:cs typeface="Arial"/>
              </a:rPr>
              <a:t>layer</a:t>
            </a:r>
            <a:r>
              <a:rPr lang="pl-PL" sz="800" spc="-10" dirty="0">
                <a:solidFill>
                  <a:srgbClr val="878787"/>
                </a:solidFill>
                <a:latin typeface="Arial"/>
                <a:cs typeface="Arial"/>
              </a:rPr>
              <a:t> </a:t>
            </a:r>
            <a:r>
              <a:rPr lang="pl-PL" sz="800" spc="-10" dirty="0" err="1">
                <a:solidFill>
                  <a:srgbClr val="878787"/>
                </a:solidFill>
                <a:latin typeface="Arial"/>
                <a:cs typeface="Arial"/>
              </a:rPr>
              <a:t>circuits</a:t>
            </a:r>
            <a:r>
              <a:rPr lang="pl-PL" sz="800" spc="-10" dirty="0">
                <a:solidFill>
                  <a:srgbClr val="878787"/>
                </a:solidFill>
                <a:latin typeface="Arial"/>
                <a:cs typeface="Arial"/>
              </a:rPr>
              <a:t> </a:t>
            </a:r>
            <a:r>
              <a:rPr lang="pl-PL" sz="800" spc="-10" dirty="0" err="1">
                <a:solidFill>
                  <a:srgbClr val="878787"/>
                </a:solidFill>
                <a:latin typeface="Arial"/>
                <a:cs typeface="Arial"/>
              </a:rPr>
              <a:t>boards</a:t>
            </a:r>
            <a:r>
              <a:rPr lang="pl-PL" sz="800" spc="-10" dirty="0">
                <a:solidFill>
                  <a:srgbClr val="878787"/>
                </a:solidFill>
                <a:latin typeface="Arial"/>
                <a:cs typeface="Arial"/>
              </a:rPr>
              <a:t> for </a:t>
            </a:r>
            <a:r>
              <a:rPr lang="pl-PL" sz="800" spc="-10" dirty="0" err="1">
                <a:solidFill>
                  <a:srgbClr val="878787"/>
                </a:solidFill>
                <a:latin typeface="Arial"/>
                <a:cs typeface="Arial"/>
              </a:rPr>
              <a:t>embedded</a:t>
            </a:r>
            <a:r>
              <a:rPr lang="pl-PL" sz="800" spc="-10" dirty="0">
                <a:solidFill>
                  <a:srgbClr val="878787"/>
                </a:solidFill>
                <a:latin typeface="Arial"/>
                <a:cs typeface="Arial"/>
              </a:rPr>
              <a:t> </a:t>
            </a:r>
            <a:r>
              <a:rPr lang="pl-PL" sz="800" spc="-10" dirty="0" err="1">
                <a:solidFill>
                  <a:srgbClr val="878787"/>
                </a:solidFill>
                <a:latin typeface="Arial"/>
                <a:cs typeface="Arial"/>
              </a:rPr>
              <a:t>systems</a:t>
            </a:r>
            <a:r>
              <a:rPr lang="pl-PL" sz="800" spc="-10" dirty="0">
                <a:solidFill>
                  <a:srgbClr val="878787"/>
                </a:solidFill>
                <a:latin typeface="Arial"/>
                <a:cs typeface="Arial"/>
              </a:rPr>
              <a:t>. Co-</a:t>
            </a:r>
            <a:r>
              <a:rPr lang="pl-PL" sz="800" spc="-10" dirty="0" err="1">
                <a:solidFill>
                  <a:srgbClr val="878787"/>
                </a:solidFill>
                <a:latin typeface="Arial"/>
                <a:cs typeface="Arial"/>
              </a:rPr>
              <a:t>author</a:t>
            </a:r>
            <a:r>
              <a:rPr lang="pl-PL" sz="800" spc="-10" dirty="0">
                <a:solidFill>
                  <a:srgbClr val="878787"/>
                </a:solidFill>
                <a:latin typeface="Arial"/>
                <a:cs typeface="Arial"/>
              </a:rPr>
              <a:t> of </a:t>
            </a:r>
            <a:r>
              <a:rPr lang="pl-PL" sz="800" spc="-10" dirty="0" err="1">
                <a:solidFill>
                  <a:srgbClr val="878787"/>
                </a:solidFill>
                <a:latin typeface="Arial"/>
                <a:cs typeface="Arial"/>
              </a:rPr>
              <a:t>several</a:t>
            </a:r>
            <a:r>
              <a:rPr lang="pl-PL" sz="800" spc="-10" dirty="0">
                <a:solidFill>
                  <a:srgbClr val="878787"/>
                </a:solidFill>
                <a:latin typeface="Arial"/>
                <a:cs typeface="Arial"/>
              </a:rPr>
              <a:t> </a:t>
            </a:r>
            <a:r>
              <a:rPr lang="pl-PL" sz="800" spc="-10" dirty="0" err="1">
                <a:solidFill>
                  <a:srgbClr val="878787"/>
                </a:solidFill>
                <a:latin typeface="Arial"/>
                <a:cs typeface="Arial"/>
              </a:rPr>
              <a:t>scientific</a:t>
            </a:r>
            <a:r>
              <a:rPr lang="pl-PL" sz="800" spc="-10" dirty="0">
                <a:solidFill>
                  <a:srgbClr val="878787"/>
                </a:solidFill>
                <a:latin typeface="Arial"/>
                <a:cs typeface="Arial"/>
              </a:rPr>
              <a:t> </a:t>
            </a:r>
            <a:r>
              <a:rPr lang="pl-PL" sz="800" spc="-10" dirty="0" err="1">
                <a:solidFill>
                  <a:srgbClr val="878787"/>
                </a:solidFill>
                <a:latin typeface="Arial"/>
                <a:cs typeface="Arial"/>
              </a:rPr>
              <a:t>publications</a:t>
            </a:r>
            <a:r>
              <a:rPr lang="pl-PL" sz="800" spc="-10" dirty="0">
                <a:solidFill>
                  <a:srgbClr val="878787"/>
                </a:solidFill>
                <a:latin typeface="Arial"/>
                <a:cs typeface="Arial"/>
              </a:rPr>
              <a:t>.</a:t>
            </a:r>
            <a:endParaRPr lang="pl-PL" sz="800" spc="-10" dirty="0">
              <a:solidFill>
                <a:srgbClr val="878787"/>
              </a:solidFill>
              <a:latin typeface="Arial"/>
              <a:cs typeface="Arial"/>
              <a:sym typeface="Roboto"/>
            </a:endParaRPr>
          </a:p>
        </p:txBody>
      </p:sp>
      <p:sp>
        <p:nvSpPr>
          <p:cNvPr id="39" name="object 8">
            <a:extLst>
              <a:ext uri="{FF2B5EF4-FFF2-40B4-BE49-F238E27FC236}">
                <a16:creationId xmlns:a16="http://schemas.microsoft.com/office/drawing/2014/main" id="{9C200EE2-2AE0-50D8-D08E-03A432F45A90}"/>
              </a:ext>
            </a:extLst>
          </p:cNvPr>
          <p:cNvSpPr txBox="1"/>
          <p:nvPr/>
        </p:nvSpPr>
        <p:spPr>
          <a:xfrm>
            <a:off x="6643455" y="4686176"/>
            <a:ext cx="1914525" cy="580223"/>
          </a:xfrm>
          <a:prstGeom prst="rect">
            <a:avLst/>
          </a:prstGeom>
        </p:spPr>
        <p:txBody>
          <a:bodyPr vert="horz" wrap="square" lIns="0" tIns="120015" rIns="0" bIns="0" rtlCol="0">
            <a:spAutoFit/>
          </a:bodyPr>
          <a:lstStyle/>
          <a:p>
            <a:pPr marL="0" marR="0" lvl="0" indent="0" algn="ctr" rtl="0">
              <a:lnSpc>
                <a:spcPct val="150000"/>
              </a:lnSpc>
              <a:spcBef>
                <a:spcPts val="0"/>
              </a:spcBef>
              <a:spcAft>
                <a:spcPts val="0"/>
              </a:spcAft>
              <a:buSzPts val="1100"/>
              <a:buNone/>
            </a:pPr>
            <a:r>
              <a:rPr lang="pl-PL" sz="1200" b="1" dirty="0">
                <a:solidFill>
                  <a:srgbClr val="3044BB"/>
                </a:solidFill>
                <a:latin typeface="Arial" panose="020B0604020202020204" pitchFamily="34" charset="0"/>
                <a:ea typeface="Roboto"/>
                <a:cs typeface="Arial" panose="020B0604020202020204" pitchFamily="34" charset="0"/>
                <a:sym typeface="Roboto"/>
              </a:rPr>
              <a:t>Rafał Kowalski</a:t>
            </a:r>
          </a:p>
          <a:p>
            <a:pPr marL="0" marR="0" lvl="0" indent="0" algn="ctr" rtl="0">
              <a:lnSpc>
                <a:spcPct val="150000"/>
              </a:lnSpc>
              <a:spcBef>
                <a:spcPts val="0"/>
              </a:spcBef>
              <a:spcAft>
                <a:spcPts val="0"/>
              </a:spcAft>
              <a:buSzPts val="1100"/>
              <a:buNone/>
            </a:pPr>
            <a:r>
              <a:rPr lang="pl-PL" sz="900" b="1" i="1" dirty="0">
                <a:solidFill>
                  <a:srgbClr val="888888"/>
                </a:solidFill>
                <a:latin typeface="Arial" panose="020B0604020202020204" pitchFamily="34" charset="0"/>
                <a:ea typeface="Roboto"/>
                <a:cs typeface="Arial" panose="020B0604020202020204" pitchFamily="34" charset="0"/>
                <a:sym typeface="Roboto"/>
              </a:rPr>
              <a:t>Chief Hardware </a:t>
            </a:r>
            <a:r>
              <a:rPr lang="pl-PL" sz="900" b="1" i="1" dirty="0" err="1">
                <a:solidFill>
                  <a:srgbClr val="888888"/>
                </a:solidFill>
                <a:latin typeface="Arial" panose="020B0604020202020204" pitchFamily="34" charset="0"/>
                <a:ea typeface="Roboto"/>
                <a:cs typeface="Arial" panose="020B0604020202020204" pitchFamily="34" charset="0"/>
                <a:sym typeface="Roboto"/>
              </a:rPr>
              <a:t>Engineer</a:t>
            </a:r>
            <a:endParaRPr lang="pl-PL" sz="900" b="1" i="1" dirty="0">
              <a:solidFill>
                <a:srgbClr val="888888"/>
              </a:solidFill>
              <a:latin typeface="Arial" panose="020B0604020202020204" pitchFamily="34" charset="0"/>
              <a:ea typeface="Roboto"/>
              <a:cs typeface="Arial" panose="020B0604020202020204" pitchFamily="34" charset="0"/>
              <a:sym typeface="Roboto"/>
            </a:endParaRPr>
          </a:p>
        </p:txBody>
      </p:sp>
      <p:pic>
        <p:nvPicPr>
          <p:cNvPr id="24" name="Obraz 23" descr="Obraz zawierający Ludzka twarz, osoba, uśmiech, koszula&#10;&#10;Zawartość wygenerowana przez sztuczną inteligencję może być niepoprawna.">
            <a:extLst>
              <a:ext uri="{FF2B5EF4-FFF2-40B4-BE49-F238E27FC236}">
                <a16:creationId xmlns:a16="http://schemas.microsoft.com/office/drawing/2014/main" id="{67FDE68E-7645-7671-61A5-FA74036FBA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0775" y="1378255"/>
            <a:ext cx="876301" cy="876301"/>
          </a:xfrm>
          <a:prstGeom prst="rect">
            <a:avLst/>
          </a:prstGeom>
          <a:effectLst>
            <a:glow>
              <a:schemeClr val="accent1">
                <a:alpha val="50907"/>
              </a:schemeClr>
            </a:glo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9525"/>
            <a:ext cx="5962650" cy="6848475"/>
            <a:chOff x="0" y="9525"/>
            <a:chExt cx="5962650" cy="6848475"/>
          </a:xfrm>
        </p:grpSpPr>
        <p:sp>
          <p:nvSpPr>
            <p:cNvPr id="3" name="object 3"/>
            <p:cNvSpPr/>
            <p:nvPr/>
          </p:nvSpPr>
          <p:spPr>
            <a:xfrm>
              <a:off x="0" y="9525"/>
              <a:ext cx="5962650" cy="6848475"/>
            </a:xfrm>
            <a:custGeom>
              <a:avLst/>
              <a:gdLst/>
              <a:ahLst/>
              <a:cxnLst/>
              <a:rect l="l" t="t" r="r" b="b"/>
              <a:pathLst>
                <a:path w="5962650" h="6848475">
                  <a:moveTo>
                    <a:pt x="4819650" y="0"/>
                  </a:moveTo>
                  <a:lnTo>
                    <a:pt x="0" y="0"/>
                  </a:lnTo>
                  <a:lnTo>
                    <a:pt x="0" y="6848475"/>
                  </a:lnTo>
                  <a:lnTo>
                    <a:pt x="5962650" y="6848475"/>
                  </a:lnTo>
                  <a:lnTo>
                    <a:pt x="5962650" y="1143000"/>
                  </a:lnTo>
                  <a:lnTo>
                    <a:pt x="5961647" y="1094689"/>
                  </a:lnTo>
                  <a:lnTo>
                    <a:pt x="5958664" y="1046888"/>
                  </a:lnTo>
                  <a:lnTo>
                    <a:pt x="5953743" y="999638"/>
                  </a:lnTo>
                  <a:lnTo>
                    <a:pt x="5946921" y="952978"/>
                  </a:lnTo>
                  <a:lnTo>
                    <a:pt x="5938239" y="906948"/>
                  </a:lnTo>
                  <a:lnTo>
                    <a:pt x="5927737" y="861587"/>
                  </a:lnTo>
                  <a:lnTo>
                    <a:pt x="5915454" y="816935"/>
                  </a:lnTo>
                  <a:lnTo>
                    <a:pt x="5901430" y="773032"/>
                  </a:lnTo>
                  <a:lnTo>
                    <a:pt x="5885704" y="729917"/>
                  </a:lnTo>
                  <a:lnTo>
                    <a:pt x="5868316" y="687631"/>
                  </a:lnTo>
                  <a:lnTo>
                    <a:pt x="5849307" y="646212"/>
                  </a:lnTo>
                  <a:lnTo>
                    <a:pt x="5828715" y="605701"/>
                  </a:lnTo>
                  <a:lnTo>
                    <a:pt x="5806581" y="566137"/>
                  </a:lnTo>
                  <a:lnTo>
                    <a:pt x="5782943" y="527560"/>
                  </a:lnTo>
                  <a:lnTo>
                    <a:pt x="5757842" y="490010"/>
                  </a:lnTo>
                  <a:lnTo>
                    <a:pt x="5731318" y="453526"/>
                  </a:lnTo>
                  <a:lnTo>
                    <a:pt x="5703410" y="418149"/>
                  </a:lnTo>
                  <a:lnTo>
                    <a:pt x="5674158" y="383916"/>
                  </a:lnTo>
                  <a:lnTo>
                    <a:pt x="5643601" y="350870"/>
                  </a:lnTo>
                  <a:lnTo>
                    <a:pt x="5611779" y="319048"/>
                  </a:lnTo>
                  <a:lnTo>
                    <a:pt x="5578733" y="288491"/>
                  </a:lnTo>
                  <a:lnTo>
                    <a:pt x="5544500" y="259239"/>
                  </a:lnTo>
                  <a:lnTo>
                    <a:pt x="5509123" y="231331"/>
                  </a:lnTo>
                  <a:lnTo>
                    <a:pt x="5472639" y="204807"/>
                  </a:lnTo>
                  <a:lnTo>
                    <a:pt x="5435089" y="179706"/>
                  </a:lnTo>
                  <a:lnTo>
                    <a:pt x="5396512" y="156068"/>
                  </a:lnTo>
                  <a:lnTo>
                    <a:pt x="5356948" y="133934"/>
                  </a:lnTo>
                  <a:lnTo>
                    <a:pt x="5316437" y="113342"/>
                  </a:lnTo>
                  <a:lnTo>
                    <a:pt x="5275018" y="94333"/>
                  </a:lnTo>
                  <a:lnTo>
                    <a:pt x="5232732" y="76945"/>
                  </a:lnTo>
                  <a:lnTo>
                    <a:pt x="5189617" y="61219"/>
                  </a:lnTo>
                  <a:lnTo>
                    <a:pt x="5145714" y="47195"/>
                  </a:lnTo>
                  <a:lnTo>
                    <a:pt x="5101062" y="34912"/>
                  </a:lnTo>
                  <a:lnTo>
                    <a:pt x="5055701" y="24410"/>
                  </a:lnTo>
                  <a:lnTo>
                    <a:pt x="5009671" y="15728"/>
                  </a:lnTo>
                  <a:lnTo>
                    <a:pt x="4963011" y="8906"/>
                  </a:lnTo>
                  <a:lnTo>
                    <a:pt x="4915761" y="3985"/>
                  </a:lnTo>
                  <a:lnTo>
                    <a:pt x="4867960" y="1002"/>
                  </a:lnTo>
                  <a:lnTo>
                    <a:pt x="4819650" y="0"/>
                  </a:lnTo>
                  <a:close/>
                </a:path>
              </a:pathLst>
            </a:custGeom>
            <a:solidFill>
              <a:srgbClr val="2F44BA"/>
            </a:solidFill>
          </p:spPr>
          <p:txBody>
            <a:bodyPr wrap="square" lIns="0" tIns="0" rIns="0" bIns="0" rtlCol="0"/>
            <a:lstStyle/>
            <a:p>
              <a:endParaRPr/>
            </a:p>
          </p:txBody>
        </p:sp>
        <p:pic>
          <p:nvPicPr>
            <p:cNvPr id="4" name="object 4"/>
            <p:cNvPicPr/>
            <p:nvPr/>
          </p:nvPicPr>
          <p:blipFill>
            <a:blip r:embed="rId2" cstate="print"/>
            <a:stretch>
              <a:fillRect/>
            </a:stretch>
          </p:blipFill>
          <p:spPr>
            <a:xfrm>
              <a:off x="533400" y="57148"/>
              <a:ext cx="4572000" cy="6800847"/>
            </a:xfrm>
            <a:prstGeom prst="rect">
              <a:avLst/>
            </a:prstGeom>
          </p:spPr>
        </p:pic>
      </p:grpSp>
      <p:pic>
        <p:nvPicPr>
          <p:cNvPr id="5" name="object 5"/>
          <p:cNvPicPr/>
          <p:nvPr/>
        </p:nvPicPr>
        <p:blipFill>
          <a:blip r:embed="rId3" cstate="print"/>
          <a:stretch>
            <a:fillRect/>
          </a:stretch>
        </p:blipFill>
        <p:spPr>
          <a:xfrm>
            <a:off x="6981825" y="3629025"/>
            <a:ext cx="276225" cy="200025"/>
          </a:xfrm>
          <a:prstGeom prst="rect">
            <a:avLst/>
          </a:prstGeom>
        </p:spPr>
      </p:pic>
      <p:sp>
        <p:nvSpPr>
          <p:cNvPr id="6" name="object 6"/>
          <p:cNvSpPr txBox="1">
            <a:spLocks noGrp="1"/>
          </p:cNvSpPr>
          <p:nvPr>
            <p:ph type="title"/>
          </p:nvPr>
        </p:nvSpPr>
        <p:spPr>
          <a:xfrm>
            <a:off x="6704330" y="1047432"/>
            <a:ext cx="3898264" cy="844462"/>
          </a:xfrm>
          <a:prstGeom prst="rect">
            <a:avLst/>
          </a:prstGeom>
        </p:spPr>
        <p:txBody>
          <a:bodyPr vert="horz" wrap="square" lIns="0" tIns="13335" rIns="0" bIns="0" rtlCol="0">
            <a:spAutoFit/>
          </a:bodyPr>
          <a:lstStyle/>
          <a:p>
            <a:pPr marL="12700">
              <a:lnSpc>
                <a:spcPct val="100000"/>
              </a:lnSpc>
              <a:spcBef>
                <a:spcPts val="105"/>
              </a:spcBef>
            </a:pPr>
            <a:r>
              <a:rPr sz="5400" dirty="0">
                <a:latin typeface="Arial"/>
                <a:cs typeface="Arial"/>
              </a:rPr>
              <a:t>Thank</a:t>
            </a:r>
            <a:r>
              <a:rPr sz="5400" spc="-220" dirty="0">
                <a:latin typeface="Arial"/>
                <a:cs typeface="Arial"/>
              </a:rPr>
              <a:t> </a:t>
            </a:r>
            <a:r>
              <a:rPr sz="5400" spc="-20" dirty="0">
                <a:latin typeface="Arial"/>
                <a:cs typeface="Arial"/>
              </a:rPr>
              <a:t>you!</a:t>
            </a:r>
            <a:endParaRPr sz="5400" dirty="0">
              <a:latin typeface="Arial"/>
              <a:cs typeface="Arial"/>
            </a:endParaRPr>
          </a:p>
        </p:txBody>
      </p:sp>
      <p:pic>
        <p:nvPicPr>
          <p:cNvPr id="7" name="object 7">
            <a:hlinkClick r:id="rId4"/>
          </p:cNvPr>
          <p:cNvPicPr/>
          <p:nvPr/>
        </p:nvPicPr>
        <p:blipFill>
          <a:blip r:embed="rId5" cstate="print"/>
          <a:stretch>
            <a:fillRect/>
          </a:stretch>
        </p:blipFill>
        <p:spPr>
          <a:xfrm>
            <a:off x="6909303" y="4766208"/>
            <a:ext cx="1502172" cy="1502477"/>
          </a:xfrm>
          <a:prstGeom prst="rect">
            <a:avLst/>
          </a:prstGeom>
        </p:spPr>
      </p:pic>
      <p:grpSp>
        <p:nvGrpSpPr>
          <p:cNvPr id="8" name="object 8"/>
          <p:cNvGrpSpPr/>
          <p:nvPr/>
        </p:nvGrpSpPr>
        <p:grpSpPr>
          <a:xfrm>
            <a:off x="6953313" y="4076636"/>
            <a:ext cx="333375" cy="342900"/>
            <a:chOff x="6953313" y="4076636"/>
            <a:chExt cx="333375" cy="342900"/>
          </a:xfrm>
        </p:grpSpPr>
        <p:pic>
          <p:nvPicPr>
            <p:cNvPr id="9" name="object 9"/>
            <p:cNvPicPr/>
            <p:nvPr/>
          </p:nvPicPr>
          <p:blipFill>
            <a:blip r:embed="rId6" cstate="print"/>
            <a:stretch>
              <a:fillRect/>
            </a:stretch>
          </p:blipFill>
          <p:spPr>
            <a:xfrm>
              <a:off x="6972300" y="4095749"/>
              <a:ext cx="295275" cy="304800"/>
            </a:xfrm>
            <a:prstGeom prst="rect">
              <a:avLst/>
            </a:prstGeom>
          </p:spPr>
        </p:pic>
        <p:sp>
          <p:nvSpPr>
            <p:cNvPr id="10" name="object 10"/>
            <p:cNvSpPr/>
            <p:nvPr/>
          </p:nvSpPr>
          <p:spPr>
            <a:xfrm>
              <a:off x="6958076" y="4081398"/>
              <a:ext cx="323850" cy="333375"/>
            </a:xfrm>
            <a:custGeom>
              <a:avLst/>
              <a:gdLst/>
              <a:ahLst/>
              <a:cxnLst/>
              <a:rect l="l" t="t" r="r" b="b"/>
              <a:pathLst>
                <a:path w="323850" h="333375">
                  <a:moveTo>
                    <a:pt x="0" y="333375"/>
                  </a:moveTo>
                  <a:lnTo>
                    <a:pt x="323850" y="333375"/>
                  </a:lnTo>
                  <a:lnTo>
                    <a:pt x="323850" y="0"/>
                  </a:lnTo>
                  <a:lnTo>
                    <a:pt x="0" y="0"/>
                  </a:lnTo>
                  <a:lnTo>
                    <a:pt x="0" y="333375"/>
                  </a:lnTo>
                  <a:close/>
                </a:path>
              </a:pathLst>
            </a:custGeom>
            <a:ln w="9525">
              <a:solidFill>
                <a:srgbClr val="000000"/>
              </a:solidFill>
            </a:ln>
          </p:spPr>
          <p:txBody>
            <a:bodyPr wrap="square" lIns="0" tIns="0" rIns="0" bIns="0" rtlCol="0"/>
            <a:lstStyle/>
            <a:p>
              <a:endParaRPr/>
            </a:p>
          </p:txBody>
        </p:sp>
      </p:grpSp>
      <p:sp>
        <p:nvSpPr>
          <p:cNvPr id="11" name="object 11"/>
          <p:cNvSpPr txBox="1"/>
          <p:nvPr/>
        </p:nvSpPr>
        <p:spPr>
          <a:xfrm>
            <a:off x="6843776" y="2452369"/>
            <a:ext cx="3898265" cy="2040302"/>
          </a:xfrm>
          <a:prstGeom prst="rect">
            <a:avLst/>
          </a:prstGeom>
        </p:spPr>
        <p:txBody>
          <a:bodyPr vert="horz" wrap="square" lIns="0" tIns="16510" rIns="0" bIns="0" rtlCol="0">
            <a:spAutoFit/>
          </a:bodyPr>
          <a:lstStyle/>
          <a:p>
            <a:pPr marL="12700">
              <a:lnSpc>
                <a:spcPct val="100000"/>
              </a:lnSpc>
              <a:spcBef>
                <a:spcPts val="130"/>
              </a:spcBef>
            </a:pPr>
            <a:r>
              <a:rPr sz="2750" b="1" spc="-65" dirty="0">
                <a:solidFill>
                  <a:srgbClr val="1D1818"/>
                </a:solidFill>
                <a:latin typeface="Arial"/>
                <a:cs typeface="Arial"/>
              </a:rPr>
              <a:t>Kamil</a:t>
            </a:r>
            <a:r>
              <a:rPr sz="2750" b="1" spc="-130" dirty="0">
                <a:solidFill>
                  <a:srgbClr val="1D1818"/>
                </a:solidFill>
                <a:latin typeface="Arial"/>
                <a:cs typeface="Arial"/>
              </a:rPr>
              <a:t> </a:t>
            </a:r>
            <a:r>
              <a:rPr sz="2750" b="1" dirty="0">
                <a:solidFill>
                  <a:srgbClr val="1D1818"/>
                </a:solidFill>
                <a:latin typeface="Arial"/>
                <a:cs typeface="Arial"/>
              </a:rPr>
              <a:t>Rafał</a:t>
            </a:r>
            <a:r>
              <a:rPr sz="2750" b="1" spc="-155" dirty="0">
                <a:solidFill>
                  <a:srgbClr val="1D1818"/>
                </a:solidFill>
                <a:latin typeface="Arial"/>
                <a:cs typeface="Arial"/>
              </a:rPr>
              <a:t> </a:t>
            </a:r>
            <a:r>
              <a:rPr sz="2750" b="1" spc="-10" dirty="0">
                <a:solidFill>
                  <a:srgbClr val="1D1818"/>
                </a:solidFill>
                <a:latin typeface="Arial"/>
                <a:cs typeface="Arial"/>
              </a:rPr>
              <a:t>Gancarz</a:t>
            </a:r>
            <a:endParaRPr sz="2750" dirty="0">
              <a:latin typeface="Arial"/>
              <a:cs typeface="Arial"/>
            </a:endParaRPr>
          </a:p>
          <a:p>
            <a:pPr marL="12700">
              <a:lnSpc>
                <a:spcPct val="100000"/>
              </a:lnSpc>
              <a:spcBef>
                <a:spcPts val="1350"/>
              </a:spcBef>
            </a:pPr>
            <a:r>
              <a:rPr sz="1350" spc="-40" dirty="0">
                <a:latin typeface="Arial"/>
                <a:cs typeface="Arial"/>
              </a:rPr>
              <a:t>Founder,</a:t>
            </a:r>
            <a:r>
              <a:rPr sz="1350" spc="-15" dirty="0">
                <a:latin typeface="Arial"/>
                <a:cs typeface="Arial"/>
              </a:rPr>
              <a:t> </a:t>
            </a:r>
            <a:r>
              <a:rPr sz="1350" spc="-25" dirty="0">
                <a:latin typeface="Arial"/>
                <a:cs typeface="Arial"/>
              </a:rPr>
              <a:t>Inventor,</a:t>
            </a:r>
            <a:r>
              <a:rPr sz="1350" spc="-15" dirty="0">
                <a:latin typeface="Arial"/>
                <a:cs typeface="Arial"/>
              </a:rPr>
              <a:t> </a:t>
            </a:r>
            <a:r>
              <a:rPr sz="1350" spc="-10" dirty="0">
                <a:latin typeface="Arial"/>
                <a:cs typeface="Arial"/>
              </a:rPr>
              <a:t>President</a:t>
            </a:r>
            <a:r>
              <a:rPr sz="1350" spc="-70" dirty="0">
                <a:latin typeface="Arial"/>
                <a:cs typeface="Arial"/>
              </a:rPr>
              <a:t> </a:t>
            </a:r>
            <a:r>
              <a:rPr sz="1350" dirty="0">
                <a:latin typeface="Arial"/>
                <a:cs typeface="Arial"/>
              </a:rPr>
              <a:t>of</a:t>
            </a:r>
            <a:r>
              <a:rPr sz="1350" spc="15" dirty="0">
                <a:latin typeface="Arial"/>
                <a:cs typeface="Arial"/>
              </a:rPr>
              <a:t> </a:t>
            </a:r>
            <a:r>
              <a:rPr sz="1350" dirty="0">
                <a:latin typeface="Arial"/>
                <a:cs typeface="Arial"/>
              </a:rPr>
              <a:t>the </a:t>
            </a:r>
            <a:r>
              <a:rPr sz="1350" spc="-25" dirty="0">
                <a:latin typeface="Arial"/>
                <a:cs typeface="Arial"/>
              </a:rPr>
              <a:t>Board</a:t>
            </a:r>
            <a:r>
              <a:rPr sz="1350" spc="-55" dirty="0">
                <a:latin typeface="Arial"/>
                <a:cs typeface="Arial"/>
              </a:rPr>
              <a:t> </a:t>
            </a:r>
            <a:r>
              <a:rPr sz="1350" dirty="0">
                <a:latin typeface="Arial"/>
                <a:cs typeface="Arial"/>
              </a:rPr>
              <a:t>Bitfold</a:t>
            </a:r>
            <a:r>
              <a:rPr sz="1350" spc="30" dirty="0">
                <a:latin typeface="Arial"/>
                <a:cs typeface="Arial"/>
              </a:rPr>
              <a:t> </a:t>
            </a:r>
            <a:r>
              <a:rPr sz="1350" spc="-25" dirty="0">
                <a:latin typeface="Arial"/>
                <a:cs typeface="Arial"/>
              </a:rPr>
              <a:t>AG</a:t>
            </a:r>
            <a:endParaRPr sz="1350" dirty="0">
              <a:latin typeface="Arial"/>
              <a:cs typeface="Arial"/>
            </a:endParaRPr>
          </a:p>
          <a:p>
            <a:pPr>
              <a:lnSpc>
                <a:spcPct val="100000"/>
              </a:lnSpc>
              <a:spcBef>
                <a:spcPts val="1340"/>
              </a:spcBef>
            </a:pPr>
            <a:endParaRPr sz="1350" dirty="0">
              <a:latin typeface="Arial"/>
              <a:cs typeface="Arial"/>
            </a:endParaRPr>
          </a:p>
          <a:p>
            <a:pPr marL="663575">
              <a:lnSpc>
                <a:spcPct val="100000"/>
              </a:lnSpc>
            </a:pPr>
            <a:r>
              <a:rPr sz="1350" spc="-10" dirty="0">
                <a:solidFill>
                  <a:srgbClr val="2F44BA"/>
                </a:solidFill>
                <a:latin typeface="Arial"/>
                <a:cs typeface="Arial"/>
                <a:hlinkClick r:id="rId7"/>
              </a:rPr>
              <a:t>kamil@</a:t>
            </a:r>
            <a:r>
              <a:rPr sz="1400" spc="-10" dirty="0">
                <a:solidFill>
                  <a:srgbClr val="2F44BA"/>
                </a:solidFill>
                <a:latin typeface="Arial"/>
                <a:cs typeface="Arial"/>
                <a:hlinkClick r:id="rId7"/>
              </a:rPr>
              <a:t>bitfold</a:t>
            </a:r>
            <a:r>
              <a:rPr sz="1350" spc="-10" dirty="0">
                <a:solidFill>
                  <a:srgbClr val="2F44BA"/>
                </a:solidFill>
                <a:latin typeface="Arial"/>
                <a:cs typeface="Arial"/>
                <a:hlinkClick r:id="rId7"/>
              </a:rPr>
              <a:t>.com</a:t>
            </a:r>
            <a:endParaRPr lang="pl-PL" sz="1350" spc="-10" dirty="0">
              <a:solidFill>
                <a:srgbClr val="2F44BA"/>
              </a:solidFill>
              <a:latin typeface="Arial"/>
              <a:cs typeface="Arial"/>
            </a:endParaRPr>
          </a:p>
          <a:p>
            <a:pPr marL="663575">
              <a:lnSpc>
                <a:spcPct val="100000"/>
              </a:lnSpc>
            </a:pPr>
            <a:endParaRPr lang="pl-PL" sz="1350" spc="-10" dirty="0">
              <a:solidFill>
                <a:srgbClr val="2F44BA"/>
              </a:solidFill>
              <a:latin typeface="Arial"/>
              <a:cs typeface="Arial"/>
            </a:endParaRPr>
          </a:p>
          <a:p>
            <a:pPr marL="628015">
              <a:lnSpc>
                <a:spcPct val="100000"/>
              </a:lnSpc>
            </a:pPr>
            <a:endParaRPr lang="pl-PL" sz="1350" spc="-10" dirty="0">
              <a:solidFill>
                <a:srgbClr val="2F44BA"/>
              </a:solidFill>
              <a:latin typeface="Arial"/>
              <a:cs typeface="Arial"/>
            </a:endParaRPr>
          </a:p>
          <a:p>
            <a:pPr marL="628015">
              <a:lnSpc>
                <a:spcPct val="100000"/>
              </a:lnSpc>
            </a:pPr>
            <a:r>
              <a:rPr sz="1350" spc="-10" dirty="0">
                <a:solidFill>
                  <a:srgbClr val="2F44BA"/>
                </a:solidFill>
                <a:latin typeface="Arial"/>
                <a:cs typeface="Arial"/>
              </a:rPr>
              <a:t>https://</a:t>
            </a:r>
            <a:r>
              <a:rPr sz="1350" spc="-10" dirty="0">
                <a:solidFill>
                  <a:srgbClr val="2F44BA"/>
                </a:solidFill>
                <a:latin typeface="Arial"/>
                <a:cs typeface="Arial"/>
                <a:hlinkClick r:id="rId8"/>
              </a:rPr>
              <a:t>www.</a:t>
            </a:r>
            <a:r>
              <a:rPr sz="1350" spc="-10" dirty="0">
                <a:solidFill>
                  <a:srgbClr val="0462C1"/>
                </a:solidFill>
                <a:latin typeface="Arial"/>
                <a:cs typeface="Arial"/>
                <a:hlinkClick r:id="rId4"/>
              </a:rPr>
              <a:t>bitfold</a:t>
            </a:r>
            <a:r>
              <a:rPr sz="1350" spc="-10" dirty="0">
                <a:solidFill>
                  <a:srgbClr val="2F44BA"/>
                </a:solidFill>
                <a:latin typeface="Arial"/>
                <a:cs typeface="Arial"/>
              </a:rPr>
              <a:t>.com</a:t>
            </a:r>
            <a:endParaRPr sz="135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1F1F"/>
          </a:solidFill>
        </p:spPr>
        <p:txBody>
          <a:bodyPr wrap="square" lIns="0" tIns="0" rIns="0" bIns="0" rtlCol="0"/>
          <a:lstStyle/>
          <a:p>
            <a:endParaRPr dirty="0"/>
          </a:p>
        </p:txBody>
      </p:sp>
      <p:sp>
        <p:nvSpPr>
          <p:cNvPr id="3" name="object 3"/>
          <p:cNvSpPr txBox="1"/>
          <p:nvPr/>
        </p:nvSpPr>
        <p:spPr>
          <a:xfrm>
            <a:off x="1552575" y="3036569"/>
            <a:ext cx="9243695" cy="2038571"/>
          </a:xfrm>
          <a:prstGeom prst="rect">
            <a:avLst/>
          </a:prstGeom>
        </p:spPr>
        <p:txBody>
          <a:bodyPr vert="horz" wrap="square" lIns="0" tIns="16510" rIns="0" bIns="0" rtlCol="0">
            <a:spAutoFit/>
          </a:bodyPr>
          <a:lstStyle/>
          <a:p>
            <a:pPr algn="ctr">
              <a:lnSpc>
                <a:spcPct val="100000"/>
              </a:lnSpc>
              <a:spcBef>
                <a:spcPts val="130"/>
              </a:spcBef>
            </a:pPr>
            <a:r>
              <a:rPr sz="2150" dirty="0">
                <a:solidFill>
                  <a:srgbClr val="FFFFFF"/>
                </a:solidFill>
                <a:latin typeface="Arial"/>
                <a:cs typeface="Arial"/>
              </a:rPr>
              <a:t>Our</a:t>
            </a:r>
            <a:r>
              <a:rPr sz="2150" spc="110" dirty="0">
                <a:solidFill>
                  <a:srgbClr val="FFFFFF"/>
                </a:solidFill>
                <a:latin typeface="Arial"/>
                <a:cs typeface="Arial"/>
              </a:rPr>
              <a:t> </a:t>
            </a:r>
            <a:r>
              <a:rPr sz="2150" dirty="0">
                <a:solidFill>
                  <a:srgbClr val="FFFFFF"/>
                </a:solidFill>
                <a:latin typeface="Arial"/>
                <a:cs typeface="Arial"/>
              </a:rPr>
              <a:t>mission</a:t>
            </a:r>
            <a:r>
              <a:rPr sz="2150" spc="135" dirty="0">
                <a:solidFill>
                  <a:srgbClr val="FFFFFF"/>
                </a:solidFill>
                <a:latin typeface="Arial"/>
                <a:cs typeface="Arial"/>
              </a:rPr>
              <a:t> </a:t>
            </a:r>
            <a:r>
              <a:rPr sz="2150" dirty="0">
                <a:solidFill>
                  <a:srgbClr val="FFFFFF"/>
                </a:solidFill>
                <a:latin typeface="Arial"/>
                <a:cs typeface="Arial"/>
              </a:rPr>
              <a:t>is</a:t>
            </a:r>
            <a:r>
              <a:rPr sz="2150" spc="65" dirty="0">
                <a:solidFill>
                  <a:srgbClr val="FFFFFF"/>
                </a:solidFill>
                <a:latin typeface="Arial"/>
                <a:cs typeface="Arial"/>
              </a:rPr>
              <a:t> </a:t>
            </a:r>
            <a:r>
              <a:rPr sz="2150" dirty="0">
                <a:solidFill>
                  <a:srgbClr val="FFFFFF"/>
                </a:solidFill>
                <a:latin typeface="Arial"/>
                <a:cs typeface="Arial"/>
              </a:rPr>
              <a:t>to</a:t>
            </a:r>
            <a:r>
              <a:rPr sz="2150" spc="114" dirty="0">
                <a:solidFill>
                  <a:srgbClr val="FFFFFF"/>
                </a:solidFill>
                <a:latin typeface="Arial"/>
                <a:cs typeface="Arial"/>
              </a:rPr>
              <a:t> </a:t>
            </a:r>
            <a:r>
              <a:rPr sz="2150" dirty="0">
                <a:solidFill>
                  <a:srgbClr val="FFFFFF"/>
                </a:solidFill>
                <a:latin typeface="Arial"/>
                <a:cs typeface="Arial"/>
              </a:rPr>
              <a:t>bring</a:t>
            </a:r>
            <a:r>
              <a:rPr sz="2150" spc="114" dirty="0">
                <a:solidFill>
                  <a:srgbClr val="FFFFFF"/>
                </a:solidFill>
                <a:latin typeface="Arial"/>
                <a:cs typeface="Arial"/>
              </a:rPr>
              <a:t> </a:t>
            </a:r>
            <a:r>
              <a:rPr sz="2150" dirty="0">
                <a:solidFill>
                  <a:srgbClr val="FFFFFF"/>
                </a:solidFill>
                <a:latin typeface="Arial"/>
                <a:cs typeface="Arial"/>
              </a:rPr>
              <a:t>people</a:t>
            </a:r>
            <a:r>
              <a:rPr sz="2150" spc="85" dirty="0">
                <a:solidFill>
                  <a:srgbClr val="FFFFFF"/>
                </a:solidFill>
                <a:latin typeface="Arial"/>
                <a:cs typeface="Arial"/>
              </a:rPr>
              <a:t> </a:t>
            </a:r>
            <a:r>
              <a:rPr sz="2150" dirty="0">
                <a:solidFill>
                  <a:srgbClr val="FFFFFF"/>
                </a:solidFill>
                <a:latin typeface="Arial"/>
                <a:cs typeface="Arial"/>
              </a:rPr>
              <a:t>more</a:t>
            </a:r>
            <a:r>
              <a:rPr sz="2150" spc="90" dirty="0">
                <a:solidFill>
                  <a:srgbClr val="FFFFFF"/>
                </a:solidFill>
                <a:latin typeface="Arial"/>
                <a:cs typeface="Arial"/>
              </a:rPr>
              <a:t> </a:t>
            </a:r>
            <a:r>
              <a:rPr sz="2150" dirty="0">
                <a:solidFill>
                  <a:srgbClr val="FFFFFF"/>
                </a:solidFill>
                <a:latin typeface="Arial"/>
                <a:cs typeface="Arial"/>
              </a:rPr>
              <a:t>freedom</a:t>
            </a:r>
            <a:r>
              <a:rPr sz="2150" spc="135" dirty="0">
                <a:solidFill>
                  <a:srgbClr val="FFFFFF"/>
                </a:solidFill>
                <a:latin typeface="Arial"/>
                <a:cs typeface="Arial"/>
              </a:rPr>
              <a:t> </a:t>
            </a:r>
            <a:r>
              <a:rPr sz="2150" dirty="0">
                <a:solidFill>
                  <a:srgbClr val="FFFFFF"/>
                </a:solidFill>
                <a:latin typeface="Arial"/>
                <a:cs typeface="Arial"/>
              </a:rPr>
              <a:t>and</a:t>
            </a:r>
            <a:r>
              <a:rPr sz="2150" spc="85" dirty="0">
                <a:solidFill>
                  <a:srgbClr val="FFFFFF"/>
                </a:solidFill>
                <a:latin typeface="Arial"/>
                <a:cs typeface="Arial"/>
              </a:rPr>
              <a:t> </a:t>
            </a:r>
            <a:r>
              <a:rPr sz="2150" dirty="0">
                <a:solidFill>
                  <a:srgbClr val="FFFFFF"/>
                </a:solidFill>
                <a:latin typeface="Arial"/>
                <a:cs typeface="Arial"/>
              </a:rPr>
              <a:t>truth</a:t>
            </a:r>
            <a:r>
              <a:rPr sz="2150" spc="55" dirty="0">
                <a:solidFill>
                  <a:srgbClr val="FFFFFF"/>
                </a:solidFill>
                <a:latin typeface="Arial"/>
                <a:cs typeface="Arial"/>
              </a:rPr>
              <a:t> </a:t>
            </a:r>
            <a:r>
              <a:rPr sz="2150" dirty="0">
                <a:solidFill>
                  <a:srgbClr val="FFFFFF"/>
                </a:solidFill>
                <a:latin typeface="Arial"/>
                <a:cs typeface="Arial"/>
              </a:rPr>
              <a:t>by</a:t>
            </a:r>
            <a:r>
              <a:rPr sz="2150" spc="135" dirty="0">
                <a:solidFill>
                  <a:srgbClr val="FFFFFF"/>
                </a:solidFill>
                <a:latin typeface="Arial"/>
                <a:cs typeface="Arial"/>
              </a:rPr>
              <a:t> </a:t>
            </a:r>
            <a:r>
              <a:rPr sz="2150" spc="-10" dirty="0">
                <a:solidFill>
                  <a:srgbClr val="FFFFFF"/>
                </a:solidFill>
                <a:latin typeface="Arial"/>
                <a:cs typeface="Arial"/>
              </a:rPr>
              <a:t>making</a:t>
            </a:r>
            <a:endParaRPr sz="2150" dirty="0">
              <a:latin typeface="Arial"/>
              <a:cs typeface="Arial"/>
            </a:endParaRPr>
          </a:p>
          <a:p>
            <a:pPr algn="ctr">
              <a:lnSpc>
                <a:spcPct val="100000"/>
              </a:lnSpc>
              <a:spcBef>
                <a:spcPts val="50"/>
              </a:spcBef>
            </a:pPr>
            <a:r>
              <a:rPr sz="2150" dirty="0">
                <a:solidFill>
                  <a:srgbClr val="FFFFFF"/>
                </a:solidFill>
                <a:latin typeface="Arial"/>
                <a:cs typeface="Arial"/>
              </a:rPr>
              <a:t>blockchain</a:t>
            </a:r>
            <a:r>
              <a:rPr sz="2150" spc="120" dirty="0">
                <a:solidFill>
                  <a:srgbClr val="FFFFFF"/>
                </a:solidFill>
                <a:latin typeface="Arial"/>
                <a:cs typeface="Arial"/>
              </a:rPr>
              <a:t> </a:t>
            </a:r>
            <a:r>
              <a:rPr sz="2150" dirty="0">
                <a:solidFill>
                  <a:srgbClr val="FFFFFF"/>
                </a:solidFill>
                <a:latin typeface="Arial"/>
                <a:cs typeface="Arial"/>
              </a:rPr>
              <a:t>and</a:t>
            </a:r>
            <a:r>
              <a:rPr sz="2150" spc="65" dirty="0">
                <a:solidFill>
                  <a:srgbClr val="FFFFFF"/>
                </a:solidFill>
                <a:latin typeface="Arial"/>
                <a:cs typeface="Arial"/>
              </a:rPr>
              <a:t> </a:t>
            </a:r>
            <a:r>
              <a:rPr sz="2150" dirty="0">
                <a:solidFill>
                  <a:srgbClr val="FFFFFF"/>
                </a:solidFill>
                <a:latin typeface="Arial"/>
                <a:cs typeface="Arial"/>
              </a:rPr>
              <a:t>cryptography</a:t>
            </a:r>
            <a:r>
              <a:rPr sz="2150" spc="125" dirty="0">
                <a:solidFill>
                  <a:srgbClr val="FFFFFF"/>
                </a:solidFill>
                <a:latin typeface="Arial"/>
                <a:cs typeface="Arial"/>
              </a:rPr>
              <a:t> </a:t>
            </a:r>
            <a:r>
              <a:rPr sz="2150" dirty="0">
                <a:solidFill>
                  <a:srgbClr val="FFFFFF"/>
                </a:solidFill>
                <a:latin typeface="Arial"/>
                <a:cs typeface="Arial"/>
              </a:rPr>
              <a:t>easy</a:t>
            </a:r>
            <a:r>
              <a:rPr sz="2150" spc="120" dirty="0">
                <a:solidFill>
                  <a:srgbClr val="FFFFFF"/>
                </a:solidFill>
                <a:latin typeface="Arial"/>
                <a:cs typeface="Arial"/>
              </a:rPr>
              <a:t> </a:t>
            </a:r>
            <a:r>
              <a:rPr sz="2150" dirty="0">
                <a:solidFill>
                  <a:srgbClr val="FFFFFF"/>
                </a:solidFill>
                <a:latin typeface="Arial"/>
                <a:cs typeface="Arial"/>
              </a:rPr>
              <a:t>to</a:t>
            </a:r>
            <a:r>
              <a:rPr sz="2150" spc="95" dirty="0">
                <a:solidFill>
                  <a:srgbClr val="FFFFFF"/>
                </a:solidFill>
                <a:latin typeface="Arial"/>
                <a:cs typeface="Arial"/>
              </a:rPr>
              <a:t> </a:t>
            </a:r>
            <a:r>
              <a:rPr sz="2150" dirty="0">
                <a:solidFill>
                  <a:srgbClr val="FFFFFF"/>
                </a:solidFill>
                <a:latin typeface="Arial"/>
                <a:cs typeface="Arial"/>
              </a:rPr>
              <a:t>use</a:t>
            </a:r>
            <a:r>
              <a:rPr sz="2150" spc="95" dirty="0">
                <a:solidFill>
                  <a:srgbClr val="FFFFFF"/>
                </a:solidFill>
                <a:latin typeface="Arial"/>
                <a:cs typeface="Arial"/>
              </a:rPr>
              <a:t> </a:t>
            </a:r>
            <a:r>
              <a:rPr sz="2150" dirty="0">
                <a:solidFill>
                  <a:srgbClr val="FFFFFF"/>
                </a:solidFill>
                <a:latin typeface="Arial"/>
                <a:cs typeface="Arial"/>
              </a:rPr>
              <a:t>and</a:t>
            </a:r>
            <a:r>
              <a:rPr sz="2150" spc="65" dirty="0">
                <a:solidFill>
                  <a:srgbClr val="FFFFFF"/>
                </a:solidFill>
                <a:latin typeface="Arial"/>
                <a:cs typeface="Arial"/>
              </a:rPr>
              <a:t> </a:t>
            </a:r>
            <a:r>
              <a:rPr sz="2150" dirty="0">
                <a:solidFill>
                  <a:srgbClr val="FFFFFF"/>
                </a:solidFill>
                <a:latin typeface="Arial"/>
                <a:cs typeface="Arial"/>
              </a:rPr>
              <a:t>extremely</a:t>
            </a:r>
            <a:r>
              <a:rPr sz="2150" spc="80" dirty="0">
                <a:solidFill>
                  <a:srgbClr val="FFFFFF"/>
                </a:solidFill>
                <a:latin typeface="Arial"/>
                <a:cs typeface="Arial"/>
              </a:rPr>
              <a:t> </a:t>
            </a:r>
            <a:r>
              <a:rPr sz="2150" spc="-10" dirty="0">
                <a:solidFill>
                  <a:srgbClr val="FFFFFF"/>
                </a:solidFill>
                <a:latin typeface="Arial"/>
                <a:cs typeface="Arial"/>
              </a:rPr>
              <a:t>secure.</a:t>
            </a:r>
            <a:endParaRPr sz="2150" dirty="0">
              <a:latin typeface="Arial"/>
              <a:cs typeface="Arial"/>
            </a:endParaRPr>
          </a:p>
          <a:p>
            <a:pPr>
              <a:lnSpc>
                <a:spcPct val="100000"/>
              </a:lnSpc>
              <a:spcBef>
                <a:spcPts val="155"/>
              </a:spcBef>
            </a:pPr>
            <a:endParaRPr sz="2150" dirty="0">
              <a:latin typeface="Arial"/>
              <a:cs typeface="Arial"/>
            </a:endParaRPr>
          </a:p>
          <a:p>
            <a:pPr marL="12700" marR="5080" algn="ctr">
              <a:lnSpc>
                <a:spcPct val="101899"/>
              </a:lnSpc>
            </a:pPr>
            <a:r>
              <a:rPr lang="en-US" sz="2150" dirty="0">
                <a:solidFill>
                  <a:srgbClr val="FFFFFF"/>
                </a:solidFill>
                <a:latin typeface="Arial"/>
                <a:cs typeface="Arial"/>
              </a:rPr>
              <a:t>We create a solid foundation to a new reality by building a next generation hardware wallet that will unleash the true potential of digital space, serving as a seamless interface for Web 3.0.</a:t>
            </a:r>
            <a:endParaRPr lang="en-US" sz="2150" dirty="0">
              <a:latin typeface="Arial"/>
              <a:cs typeface="Arial"/>
            </a:endParaRPr>
          </a:p>
        </p:txBody>
      </p:sp>
      <p:sp>
        <p:nvSpPr>
          <p:cNvPr id="4" name="object 4"/>
          <p:cNvSpPr/>
          <p:nvPr/>
        </p:nvSpPr>
        <p:spPr>
          <a:xfrm>
            <a:off x="5014976" y="5986462"/>
            <a:ext cx="2179320" cy="0"/>
          </a:xfrm>
          <a:custGeom>
            <a:avLst/>
            <a:gdLst/>
            <a:ahLst/>
            <a:cxnLst/>
            <a:rect l="l" t="t" r="r" b="b"/>
            <a:pathLst>
              <a:path w="2179320">
                <a:moveTo>
                  <a:pt x="0" y="0"/>
                </a:moveTo>
                <a:lnTo>
                  <a:pt x="2179193" y="0"/>
                </a:lnTo>
              </a:path>
            </a:pathLst>
          </a:custGeom>
          <a:ln w="6350">
            <a:solidFill>
              <a:srgbClr val="FFFFFF"/>
            </a:solidFill>
          </a:ln>
        </p:spPr>
        <p:txBody>
          <a:bodyPr wrap="square" lIns="0" tIns="0" rIns="0" bIns="0" rtlCol="0"/>
          <a:lstStyle/>
          <a:p>
            <a:endParaRPr/>
          </a:p>
        </p:txBody>
      </p:sp>
      <p:sp>
        <p:nvSpPr>
          <p:cNvPr id="5" name="object 5"/>
          <p:cNvSpPr/>
          <p:nvPr/>
        </p:nvSpPr>
        <p:spPr>
          <a:xfrm>
            <a:off x="5014976" y="2586101"/>
            <a:ext cx="2179320" cy="0"/>
          </a:xfrm>
          <a:custGeom>
            <a:avLst/>
            <a:gdLst/>
            <a:ahLst/>
            <a:cxnLst/>
            <a:rect l="l" t="t" r="r" b="b"/>
            <a:pathLst>
              <a:path w="2179320">
                <a:moveTo>
                  <a:pt x="0" y="0"/>
                </a:moveTo>
                <a:lnTo>
                  <a:pt x="2179193" y="0"/>
                </a:lnTo>
              </a:path>
            </a:pathLst>
          </a:custGeom>
          <a:ln w="6350">
            <a:solidFill>
              <a:srgbClr val="FFFFFF"/>
            </a:solidFill>
          </a:ln>
        </p:spPr>
        <p:txBody>
          <a:bodyPr wrap="square" lIns="0" tIns="0" rIns="0" bIns="0" rtlCol="0"/>
          <a:lstStyle/>
          <a:p>
            <a:endParaRPr/>
          </a:p>
        </p:txBody>
      </p:sp>
      <p:sp>
        <p:nvSpPr>
          <p:cNvPr id="6" name="object 6"/>
          <p:cNvSpPr txBox="1">
            <a:spLocks noGrp="1"/>
          </p:cNvSpPr>
          <p:nvPr>
            <p:ph type="title"/>
          </p:nvPr>
        </p:nvSpPr>
        <p:spPr>
          <a:xfrm>
            <a:off x="4388103" y="1981835"/>
            <a:ext cx="3346450" cy="483870"/>
          </a:xfrm>
          <a:prstGeom prst="rect">
            <a:avLst/>
          </a:prstGeom>
        </p:spPr>
        <p:txBody>
          <a:bodyPr vert="horz" wrap="square" lIns="0" tIns="13335" rIns="0" bIns="0" rtlCol="0">
            <a:spAutoFit/>
          </a:bodyPr>
          <a:lstStyle/>
          <a:p>
            <a:pPr marL="12700">
              <a:lnSpc>
                <a:spcPct val="100000"/>
              </a:lnSpc>
              <a:spcBef>
                <a:spcPts val="105"/>
              </a:spcBef>
              <a:tabLst>
                <a:tab pos="1268730" algn="l"/>
              </a:tabLst>
            </a:pPr>
            <a:r>
              <a:rPr sz="3000" dirty="0">
                <a:solidFill>
                  <a:srgbClr val="FFFFFF"/>
                </a:solidFill>
              </a:rPr>
              <a:t>O</a:t>
            </a:r>
            <a:r>
              <a:rPr sz="3000" spc="-250" dirty="0">
                <a:solidFill>
                  <a:srgbClr val="FFFFFF"/>
                </a:solidFill>
              </a:rPr>
              <a:t> </a:t>
            </a:r>
            <a:r>
              <a:rPr sz="3000" dirty="0">
                <a:solidFill>
                  <a:srgbClr val="FFFFFF"/>
                </a:solidFill>
              </a:rPr>
              <a:t>U</a:t>
            </a:r>
            <a:r>
              <a:rPr sz="3000" spc="-229" dirty="0">
                <a:solidFill>
                  <a:srgbClr val="FFFFFF"/>
                </a:solidFill>
              </a:rPr>
              <a:t> </a:t>
            </a:r>
            <a:r>
              <a:rPr sz="3000" spc="-50" dirty="0">
                <a:solidFill>
                  <a:srgbClr val="FFFFFF"/>
                </a:solidFill>
              </a:rPr>
              <a:t>R</a:t>
            </a:r>
            <a:r>
              <a:rPr sz="3000" dirty="0">
                <a:solidFill>
                  <a:srgbClr val="FFFFFF"/>
                </a:solidFill>
              </a:rPr>
              <a:t>	M</a:t>
            </a:r>
            <a:r>
              <a:rPr sz="3000" spc="-265" dirty="0">
                <a:solidFill>
                  <a:srgbClr val="FFFFFF"/>
                </a:solidFill>
              </a:rPr>
              <a:t> </a:t>
            </a:r>
            <a:r>
              <a:rPr sz="3000" dirty="0">
                <a:solidFill>
                  <a:srgbClr val="FFFFFF"/>
                </a:solidFill>
              </a:rPr>
              <a:t>I</a:t>
            </a:r>
            <a:r>
              <a:rPr sz="3000" spc="-185" dirty="0">
                <a:solidFill>
                  <a:srgbClr val="FFFFFF"/>
                </a:solidFill>
              </a:rPr>
              <a:t> </a:t>
            </a:r>
            <a:r>
              <a:rPr sz="3000" dirty="0">
                <a:solidFill>
                  <a:srgbClr val="FFFFFF"/>
                </a:solidFill>
              </a:rPr>
              <a:t>S</a:t>
            </a:r>
            <a:r>
              <a:rPr sz="3000" spc="-290" dirty="0">
                <a:solidFill>
                  <a:srgbClr val="FFFFFF"/>
                </a:solidFill>
              </a:rPr>
              <a:t> </a:t>
            </a:r>
            <a:r>
              <a:rPr sz="3000" dirty="0">
                <a:solidFill>
                  <a:srgbClr val="FFFFFF"/>
                </a:solidFill>
              </a:rPr>
              <a:t>S</a:t>
            </a:r>
            <a:r>
              <a:rPr sz="3000" spc="-215" dirty="0">
                <a:solidFill>
                  <a:srgbClr val="FFFFFF"/>
                </a:solidFill>
              </a:rPr>
              <a:t> </a:t>
            </a:r>
            <a:r>
              <a:rPr sz="3000" spc="-10" dirty="0">
                <a:solidFill>
                  <a:srgbClr val="FFFFFF"/>
                </a:solidFill>
              </a:rPr>
              <a:t>I</a:t>
            </a:r>
            <a:r>
              <a:rPr sz="3000" spc="-250" dirty="0">
                <a:solidFill>
                  <a:srgbClr val="FFFFFF"/>
                </a:solidFill>
              </a:rPr>
              <a:t> </a:t>
            </a:r>
            <a:r>
              <a:rPr sz="3000" dirty="0">
                <a:solidFill>
                  <a:srgbClr val="FFFFFF"/>
                </a:solidFill>
              </a:rPr>
              <a:t>O</a:t>
            </a:r>
            <a:r>
              <a:rPr sz="3000" spc="-250" dirty="0">
                <a:solidFill>
                  <a:srgbClr val="FFFFFF"/>
                </a:solidFill>
              </a:rPr>
              <a:t> </a:t>
            </a:r>
            <a:r>
              <a:rPr sz="3000" spc="-50" dirty="0">
                <a:solidFill>
                  <a:srgbClr val="FFFFFF"/>
                </a:solidFill>
              </a:rPr>
              <a:t>N</a:t>
            </a:r>
            <a:endParaRPr sz="3000"/>
          </a:p>
        </p:txBody>
      </p:sp>
      <p:pic>
        <p:nvPicPr>
          <p:cNvPr id="7" name="object 7"/>
          <p:cNvPicPr/>
          <p:nvPr/>
        </p:nvPicPr>
        <p:blipFill>
          <a:blip r:embed="rId2" cstate="print"/>
          <a:stretch>
            <a:fillRect/>
          </a:stretch>
        </p:blipFill>
        <p:spPr>
          <a:xfrm>
            <a:off x="5600700" y="609600"/>
            <a:ext cx="876300" cy="971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1771" y="361568"/>
            <a:ext cx="5198110" cy="483870"/>
          </a:xfrm>
          <a:prstGeom prst="rect">
            <a:avLst/>
          </a:prstGeom>
        </p:spPr>
        <p:txBody>
          <a:bodyPr vert="horz" wrap="square" lIns="0" tIns="13335" rIns="0" bIns="0" rtlCol="0">
            <a:spAutoFit/>
          </a:bodyPr>
          <a:lstStyle/>
          <a:p>
            <a:pPr marL="12700">
              <a:lnSpc>
                <a:spcPct val="100000"/>
              </a:lnSpc>
              <a:spcBef>
                <a:spcPts val="105"/>
              </a:spcBef>
            </a:pPr>
            <a:r>
              <a:rPr sz="3000" spc="-175" dirty="0"/>
              <a:t>One</a:t>
            </a:r>
            <a:r>
              <a:rPr sz="3000" spc="-80" dirty="0"/>
              <a:t> </a:t>
            </a:r>
            <a:r>
              <a:rPr sz="3000" spc="-90" dirty="0"/>
              <a:t>device</a:t>
            </a:r>
            <a:r>
              <a:rPr sz="3000" spc="-110" dirty="0"/>
              <a:t> </a:t>
            </a:r>
            <a:r>
              <a:rPr sz="3000" spc="-30" dirty="0"/>
              <a:t>to</a:t>
            </a:r>
            <a:r>
              <a:rPr sz="3000" spc="-145" dirty="0"/>
              <a:t> </a:t>
            </a:r>
            <a:r>
              <a:rPr sz="3000" spc="-100" dirty="0"/>
              <a:t>secure</a:t>
            </a:r>
            <a:r>
              <a:rPr sz="3000" spc="-90" dirty="0"/>
              <a:t> </a:t>
            </a:r>
            <a:r>
              <a:rPr sz="3000" spc="-60" dirty="0"/>
              <a:t>them</a:t>
            </a:r>
            <a:r>
              <a:rPr sz="3000" spc="-135" dirty="0"/>
              <a:t> </a:t>
            </a:r>
            <a:r>
              <a:rPr lang="pl-PL" sz="3000" spc="-20" dirty="0" err="1"/>
              <a:t>all</a:t>
            </a:r>
            <a:r>
              <a:rPr sz="3000" spc="-20" dirty="0"/>
              <a:t>!</a:t>
            </a:r>
            <a:endParaRPr sz="3000" dirty="0"/>
          </a:p>
        </p:txBody>
      </p:sp>
      <p:sp>
        <p:nvSpPr>
          <p:cNvPr id="3" name="object 3"/>
          <p:cNvSpPr txBox="1"/>
          <p:nvPr/>
        </p:nvSpPr>
        <p:spPr>
          <a:xfrm>
            <a:off x="690562" y="5766117"/>
            <a:ext cx="2238375" cy="334645"/>
          </a:xfrm>
          <a:prstGeom prst="rect">
            <a:avLst/>
          </a:prstGeom>
        </p:spPr>
        <p:txBody>
          <a:bodyPr vert="horz" wrap="square" lIns="0" tIns="15875" rIns="0" bIns="0" rtlCol="0">
            <a:spAutoFit/>
          </a:bodyPr>
          <a:lstStyle/>
          <a:p>
            <a:pPr marL="12700">
              <a:lnSpc>
                <a:spcPct val="100000"/>
              </a:lnSpc>
              <a:spcBef>
                <a:spcPts val="125"/>
              </a:spcBef>
            </a:pPr>
            <a:r>
              <a:rPr sz="2000" b="1" spc="-80" dirty="0">
                <a:latin typeface="Arial"/>
                <a:cs typeface="Arial"/>
              </a:rPr>
              <a:t>Signing</a:t>
            </a:r>
            <a:r>
              <a:rPr sz="2000" b="1" spc="-25" dirty="0">
                <a:latin typeface="Arial"/>
                <a:cs typeface="Arial"/>
              </a:rPr>
              <a:t> </a:t>
            </a:r>
            <a:r>
              <a:rPr sz="2000" b="1" spc="-65" dirty="0">
                <a:latin typeface="Arial"/>
                <a:cs typeface="Arial"/>
              </a:rPr>
              <a:t>documents</a:t>
            </a:r>
            <a:endParaRPr sz="2000">
              <a:latin typeface="Arial"/>
              <a:cs typeface="Arial"/>
            </a:endParaRPr>
          </a:p>
        </p:txBody>
      </p:sp>
      <p:sp>
        <p:nvSpPr>
          <p:cNvPr id="4" name="object 4"/>
          <p:cNvSpPr txBox="1"/>
          <p:nvPr/>
        </p:nvSpPr>
        <p:spPr>
          <a:xfrm>
            <a:off x="1057275" y="1251585"/>
            <a:ext cx="1947545" cy="335280"/>
          </a:xfrm>
          <a:prstGeom prst="rect">
            <a:avLst/>
          </a:prstGeom>
        </p:spPr>
        <p:txBody>
          <a:bodyPr vert="horz" wrap="square" lIns="0" tIns="16510" rIns="0" bIns="0" rtlCol="0">
            <a:spAutoFit/>
          </a:bodyPr>
          <a:lstStyle/>
          <a:p>
            <a:pPr marL="12700">
              <a:lnSpc>
                <a:spcPct val="100000"/>
              </a:lnSpc>
              <a:spcBef>
                <a:spcPts val="130"/>
              </a:spcBef>
            </a:pPr>
            <a:r>
              <a:rPr sz="2000" b="1" spc="-85" dirty="0">
                <a:latin typeface="Arial"/>
                <a:cs typeface="Arial"/>
              </a:rPr>
              <a:t>Crypto</a:t>
            </a:r>
            <a:r>
              <a:rPr sz="2000" b="1" spc="-30" dirty="0">
                <a:latin typeface="Arial"/>
                <a:cs typeface="Arial"/>
              </a:rPr>
              <a:t> </a:t>
            </a:r>
            <a:r>
              <a:rPr sz="2000" b="1" spc="-100" dirty="0">
                <a:solidFill>
                  <a:srgbClr val="000000"/>
                </a:solidFill>
                <a:latin typeface="Arial"/>
                <a:cs typeface="Arial"/>
              </a:rPr>
              <a:t>and</a:t>
            </a:r>
            <a:r>
              <a:rPr sz="2000" b="1" spc="-30" dirty="0">
                <a:latin typeface="Arial"/>
                <a:cs typeface="Arial"/>
              </a:rPr>
              <a:t> </a:t>
            </a:r>
            <a:r>
              <a:rPr sz="2000" b="1" spc="-25" dirty="0">
                <a:latin typeface="Arial"/>
                <a:cs typeface="Arial"/>
              </a:rPr>
              <a:t>NFTs</a:t>
            </a:r>
            <a:endParaRPr sz="2000" dirty="0">
              <a:latin typeface="Arial"/>
              <a:cs typeface="Arial"/>
            </a:endParaRPr>
          </a:p>
        </p:txBody>
      </p:sp>
      <p:grpSp>
        <p:nvGrpSpPr>
          <p:cNvPr id="5" name="object 5"/>
          <p:cNvGrpSpPr/>
          <p:nvPr/>
        </p:nvGrpSpPr>
        <p:grpSpPr>
          <a:xfrm>
            <a:off x="3067050" y="1372000"/>
            <a:ext cx="6057900" cy="4752975"/>
            <a:chOff x="3067050" y="1372000"/>
            <a:chExt cx="6057900" cy="4752975"/>
          </a:xfrm>
        </p:grpSpPr>
        <p:pic>
          <p:nvPicPr>
            <p:cNvPr id="6" name="object 6"/>
            <p:cNvPicPr/>
            <p:nvPr/>
          </p:nvPicPr>
          <p:blipFill>
            <a:blip r:embed="rId2" cstate="print"/>
            <a:stretch>
              <a:fillRect/>
            </a:stretch>
          </p:blipFill>
          <p:spPr>
            <a:xfrm>
              <a:off x="3067050" y="1400807"/>
              <a:ext cx="2933573" cy="4723549"/>
            </a:xfrm>
            <a:prstGeom prst="rect">
              <a:avLst/>
            </a:prstGeom>
          </p:spPr>
        </p:pic>
        <p:pic>
          <p:nvPicPr>
            <p:cNvPr id="7" name="object 7"/>
            <p:cNvPicPr/>
            <p:nvPr/>
          </p:nvPicPr>
          <p:blipFill>
            <a:blip r:embed="rId3" cstate="print"/>
            <a:stretch>
              <a:fillRect/>
            </a:stretch>
          </p:blipFill>
          <p:spPr>
            <a:xfrm>
              <a:off x="6134226" y="1372000"/>
              <a:ext cx="2990723" cy="4752494"/>
            </a:xfrm>
            <a:prstGeom prst="rect">
              <a:avLst/>
            </a:prstGeom>
          </p:spPr>
        </p:pic>
        <p:pic>
          <p:nvPicPr>
            <p:cNvPr id="8" name="object 8"/>
            <p:cNvPicPr/>
            <p:nvPr/>
          </p:nvPicPr>
          <p:blipFill>
            <a:blip r:embed="rId4" cstate="print"/>
            <a:stretch>
              <a:fillRect/>
            </a:stretch>
          </p:blipFill>
          <p:spPr>
            <a:xfrm>
              <a:off x="5400675" y="3152774"/>
              <a:ext cx="1362075" cy="1028700"/>
            </a:xfrm>
            <a:prstGeom prst="rect">
              <a:avLst/>
            </a:prstGeom>
          </p:spPr>
        </p:pic>
      </p:grpSp>
      <p:sp>
        <p:nvSpPr>
          <p:cNvPr id="9" name="object 9"/>
          <p:cNvSpPr txBox="1"/>
          <p:nvPr/>
        </p:nvSpPr>
        <p:spPr>
          <a:xfrm>
            <a:off x="9139555" y="1266761"/>
            <a:ext cx="964565" cy="334645"/>
          </a:xfrm>
          <a:prstGeom prst="rect">
            <a:avLst/>
          </a:prstGeom>
        </p:spPr>
        <p:txBody>
          <a:bodyPr vert="horz" wrap="square" lIns="0" tIns="15875" rIns="0" bIns="0" rtlCol="0">
            <a:spAutoFit/>
          </a:bodyPr>
          <a:lstStyle/>
          <a:p>
            <a:pPr marL="12700">
              <a:lnSpc>
                <a:spcPct val="100000"/>
              </a:lnSpc>
              <a:spcBef>
                <a:spcPts val="125"/>
              </a:spcBef>
            </a:pPr>
            <a:r>
              <a:rPr sz="2000" b="1" spc="-65" dirty="0">
                <a:latin typeface="Arial"/>
                <a:cs typeface="Arial"/>
              </a:rPr>
              <a:t>Banking</a:t>
            </a:r>
            <a:endParaRPr sz="2000">
              <a:latin typeface="Arial"/>
              <a:cs typeface="Arial"/>
            </a:endParaRPr>
          </a:p>
        </p:txBody>
      </p:sp>
      <p:sp>
        <p:nvSpPr>
          <p:cNvPr id="10" name="object 10"/>
          <p:cNvSpPr txBox="1"/>
          <p:nvPr/>
        </p:nvSpPr>
        <p:spPr>
          <a:xfrm>
            <a:off x="1088072" y="3404870"/>
            <a:ext cx="1711325" cy="945515"/>
          </a:xfrm>
          <a:prstGeom prst="rect">
            <a:avLst/>
          </a:prstGeom>
        </p:spPr>
        <p:txBody>
          <a:bodyPr vert="horz" wrap="square" lIns="0" tIns="16510" rIns="0" bIns="0" rtlCol="0">
            <a:spAutoFit/>
          </a:bodyPr>
          <a:lstStyle/>
          <a:p>
            <a:pPr marL="391795" marR="5080" indent="-379730" algn="just">
              <a:lnSpc>
                <a:spcPct val="100000"/>
              </a:lnSpc>
              <a:spcBef>
                <a:spcPts val="130"/>
              </a:spcBef>
            </a:pPr>
            <a:r>
              <a:rPr sz="2000" b="1" spc="-60" dirty="0">
                <a:latin typeface="Arial"/>
                <a:cs typeface="Arial"/>
              </a:rPr>
              <a:t>Sensitive</a:t>
            </a:r>
            <a:r>
              <a:rPr sz="2000" b="1" spc="-70" dirty="0">
                <a:latin typeface="Arial"/>
                <a:cs typeface="Arial"/>
              </a:rPr>
              <a:t> </a:t>
            </a:r>
            <a:r>
              <a:rPr sz="2000" b="1" spc="-35" dirty="0">
                <a:latin typeface="Arial"/>
                <a:cs typeface="Arial"/>
              </a:rPr>
              <a:t>data, </a:t>
            </a:r>
            <a:r>
              <a:rPr sz="2000" b="1" spc="-85" dirty="0">
                <a:latin typeface="Arial"/>
                <a:cs typeface="Arial"/>
              </a:rPr>
              <a:t>passwords, </a:t>
            </a:r>
            <a:r>
              <a:rPr sz="2000" b="1" spc="-35" dirty="0">
                <a:latin typeface="Arial"/>
                <a:cs typeface="Arial"/>
              </a:rPr>
              <a:t>credentials</a:t>
            </a:r>
            <a:endParaRPr sz="2000">
              <a:latin typeface="Arial"/>
              <a:cs typeface="Arial"/>
            </a:endParaRPr>
          </a:p>
        </p:txBody>
      </p:sp>
      <p:sp>
        <p:nvSpPr>
          <p:cNvPr id="11" name="object 11"/>
          <p:cNvSpPr txBox="1"/>
          <p:nvPr/>
        </p:nvSpPr>
        <p:spPr>
          <a:xfrm>
            <a:off x="9139555" y="5865495"/>
            <a:ext cx="2240280" cy="334645"/>
          </a:xfrm>
          <a:prstGeom prst="rect">
            <a:avLst/>
          </a:prstGeom>
        </p:spPr>
        <p:txBody>
          <a:bodyPr vert="horz" wrap="square" lIns="0" tIns="15875" rIns="0" bIns="0" rtlCol="0">
            <a:spAutoFit/>
          </a:bodyPr>
          <a:lstStyle/>
          <a:p>
            <a:pPr marL="12700">
              <a:lnSpc>
                <a:spcPct val="100000"/>
              </a:lnSpc>
              <a:spcBef>
                <a:spcPts val="125"/>
              </a:spcBef>
            </a:pPr>
            <a:r>
              <a:rPr sz="2000" b="1" spc="-90" dirty="0">
                <a:latin typeface="Arial"/>
                <a:cs typeface="Arial"/>
              </a:rPr>
              <a:t>Login</a:t>
            </a:r>
            <a:r>
              <a:rPr sz="2000" b="1" spc="-95" dirty="0">
                <a:latin typeface="Arial"/>
                <a:cs typeface="Arial"/>
              </a:rPr>
              <a:t> </a:t>
            </a:r>
            <a:r>
              <a:rPr sz="2000" b="1" spc="-55" dirty="0">
                <a:latin typeface="Arial"/>
                <a:cs typeface="Arial"/>
              </a:rPr>
              <a:t>authorisation</a:t>
            </a:r>
            <a:endParaRPr sz="2000">
              <a:latin typeface="Arial"/>
              <a:cs typeface="Arial"/>
            </a:endParaRPr>
          </a:p>
        </p:txBody>
      </p:sp>
      <p:sp>
        <p:nvSpPr>
          <p:cNvPr id="12" name="object 12"/>
          <p:cNvSpPr txBox="1"/>
          <p:nvPr/>
        </p:nvSpPr>
        <p:spPr>
          <a:xfrm>
            <a:off x="9460230" y="3404870"/>
            <a:ext cx="1635760" cy="640715"/>
          </a:xfrm>
          <a:prstGeom prst="rect">
            <a:avLst/>
          </a:prstGeom>
        </p:spPr>
        <p:txBody>
          <a:bodyPr vert="horz" wrap="square" lIns="0" tIns="16510" rIns="0" bIns="0" rtlCol="0">
            <a:spAutoFit/>
          </a:bodyPr>
          <a:lstStyle/>
          <a:p>
            <a:pPr marL="12700">
              <a:lnSpc>
                <a:spcPct val="100000"/>
              </a:lnSpc>
              <a:spcBef>
                <a:spcPts val="130"/>
              </a:spcBef>
            </a:pPr>
            <a:r>
              <a:rPr sz="2000" b="1" spc="-65" dirty="0">
                <a:latin typeface="Arial"/>
                <a:cs typeface="Arial"/>
              </a:rPr>
              <a:t>Governmental</a:t>
            </a:r>
            <a:endParaRPr sz="2000">
              <a:latin typeface="Arial"/>
              <a:cs typeface="Arial"/>
            </a:endParaRPr>
          </a:p>
          <a:p>
            <a:pPr marL="12700">
              <a:lnSpc>
                <a:spcPct val="100000"/>
              </a:lnSpc>
              <a:spcBef>
                <a:spcPts val="5"/>
              </a:spcBef>
            </a:pPr>
            <a:r>
              <a:rPr sz="2000" b="1" spc="-10" dirty="0">
                <a:latin typeface="Arial"/>
                <a:cs typeface="Arial"/>
              </a:rPr>
              <a:t>services</a:t>
            </a:r>
            <a:endParaRPr sz="2000">
              <a:latin typeface="Arial"/>
              <a:cs typeface="Arial"/>
            </a:endParaRPr>
          </a:p>
        </p:txBody>
      </p:sp>
      <p:sp>
        <p:nvSpPr>
          <p:cNvPr id="13" name="object 13"/>
          <p:cNvSpPr txBox="1"/>
          <p:nvPr/>
        </p:nvSpPr>
        <p:spPr>
          <a:xfrm>
            <a:off x="11171301" y="6434454"/>
            <a:ext cx="111125"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Arial"/>
                <a:cs typeface="Arial"/>
              </a:rPr>
              <a:t>4</a:t>
            </a:r>
            <a:endParaRPr sz="1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096000" cy="6858000"/>
          </a:xfrm>
          <a:custGeom>
            <a:avLst/>
            <a:gdLst/>
            <a:ahLst/>
            <a:cxnLst/>
            <a:rect l="l" t="t" r="r" b="b"/>
            <a:pathLst>
              <a:path w="6096000" h="6858000">
                <a:moveTo>
                  <a:pt x="0" y="6858000"/>
                </a:moveTo>
                <a:lnTo>
                  <a:pt x="6096000" y="6858000"/>
                </a:lnTo>
                <a:lnTo>
                  <a:pt x="6096000" y="0"/>
                </a:lnTo>
                <a:lnTo>
                  <a:pt x="0" y="0"/>
                </a:lnTo>
                <a:lnTo>
                  <a:pt x="0" y="6858000"/>
                </a:lnTo>
                <a:close/>
              </a:path>
            </a:pathLst>
          </a:custGeom>
          <a:solidFill>
            <a:srgbClr val="2B44C2"/>
          </a:solidFill>
        </p:spPr>
        <p:txBody>
          <a:bodyPr wrap="square" lIns="0" tIns="0" rIns="0" bIns="0" rtlCol="0"/>
          <a:lstStyle/>
          <a:p>
            <a:endParaRPr/>
          </a:p>
        </p:txBody>
      </p:sp>
      <p:sp>
        <p:nvSpPr>
          <p:cNvPr id="3" name="object 3"/>
          <p:cNvSpPr txBox="1">
            <a:spLocks noGrp="1"/>
          </p:cNvSpPr>
          <p:nvPr>
            <p:ph type="title"/>
          </p:nvPr>
        </p:nvSpPr>
        <p:spPr>
          <a:xfrm>
            <a:off x="2017395" y="352805"/>
            <a:ext cx="1480820" cy="483870"/>
          </a:xfrm>
          <a:prstGeom prst="rect">
            <a:avLst/>
          </a:prstGeom>
        </p:spPr>
        <p:txBody>
          <a:bodyPr vert="horz" wrap="square" lIns="0" tIns="13335" rIns="0" bIns="0" rtlCol="0">
            <a:spAutoFit/>
          </a:bodyPr>
          <a:lstStyle/>
          <a:p>
            <a:pPr marL="12700">
              <a:lnSpc>
                <a:spcPct val="100000"/>
              </a:lnSpc>
              <a:spcBef>
                <a:spcPts val="105"/>
              </a:spcBef>
            </a:pPr>
            <a:r>
              <a:rPr sz="3000" spc="-70" dirty="0">
                <a:solidFill>
                  <a:srgbClr val="FFFFFF"/>
                </a:solidFill>
              </a:rPr>
              <a:t>Problem</a:t>
            </a:r>
            <a:endParaRPr sz="3000"/>
          </a:p>
        </p:txBody>
      </p:sp>
      <p:grpSp>
        <p:nvGrpSpPr>
          <p:cNvPr id="4" name="object 4"/>
          <p:cNvGrpSpPr/>
          <p:nvPr/>
        </p:nvGrpSpPr>
        <p:grpSpPr>
          <a:xfrm>
            <a:off x="14287" y="1600707"/>
            <a:ext cx="12172950" cy="5257610"/>
            <a:chOff x="14287" y="1600707"/>
            <a:chExt cx="12172950" cy="5257610"/>
          </a:xfrm>
        </p:grpSpPr>
        <p:sp>
          <p:nvSpPr>
            <p:cNvPr id="5" name="object 5"/>
            <p:cNvSpPr/>
            <p:nvPr/>
          </p:nvSpPr>
          <p:spPr>
            <a:xfrm>
              <a:off x="371475" y="1724024"/>
              <a:ext cx="628650" cy="628650"/>
            </a:xfrm>
            <a:custGeom>
              <a:avLst/>
              <a:gdLst/>
              <a:ahLst/>
              <a:cxnLst/>
              <a:rect l="l" t="t" r="r" b="b"/>
              <a:pathLst>
                <a:path w="628650" h="628650">
                  <a:moveTo>
                    <a:pt x="314325" y="0"/>
                  </a:moveTo>
                  <a:lnTo>
                    <a:pt x="267876" y="3407"/>
                  </a:lnTo>
                  <a:lnTo>
                    <a:pt x="223544" y="13307"/>
                  </a:lnTo>
                  <a:lnTo>
                    <a:pt x="181813" y="29212"/>
                  </a:lnTo>
                  <a:lnTo>
                    <a:pt x="143172" y="50636"/>
                  </a:lnTo>
                  <a:lnTo>
                    <a:pt x="108104" y="77094"/>
                  </a:lnTo>
                  <a:lnTo>
                    <a:pt x="77098" y="108099"/>
                  </a:lnTo>
                  <a:lnTo>
                    <a:pt x="50639" y="143166"/>
                  </a:lnTo>
                  <a:lnTo>
                    <a:pt x="29214" y="181808"/>
                  </a:lnTo>
                  <a:lnTo>
                    <a:pt x="13308" y="223539"/>
                  </a:lnTo>
                  <a:lnTo>
                    <a:pt x="3408" y="267873"/>
                  </a:lnTo>
                  <a:lnTo>
                    <a:pt x="0" y="314325"/>
                  </a:lnTo>
                  <a:lnTo>
                    <a:pt x="3408" y="360776"/>
                  </a:lnTo>
                  <a:lnTo>
                    <a:pt x="13308" y="405110"/>
                  </a:lnTo>
                  <a:lnTo>
                    <a:pt x="29214" y="446841"/>
                  </a:lnTo>
                  <a:lnTo>
                    <a:pt x="50639" y="485483"/>
                  </a:lnTo>
                  <a:lnTo>
                    <a:pt x="77098" y="520550"/>
                  </a:lnTo>
                  <a:lnTo>
                    <a:pt x="108104" y="551555"/>
                  </a:lnTo>
                  <a:lnTo>
                    <a:pt x="143172" y="578013"/>
                  </a:lnTo>
                  <a:lnTo>
                    <a:pt x="181813" y="599437"/>
                  </a:lnTo>
                  <a:lnTo>
                    <a:pt x="223544" y="615342"/>
                  </a:lnTo>
                  <a:lnTo>
                    <a:pt x="267876" y="625242"/>
                  </a:lnTo>
                  <a:lnTo>
                    <a:pt x="314325" y="628650"/>
                  </a:lnTo>
                  <a:lnTo>
                    <a:pt x="360773" y="625242"/>
                  </a:lnTo>
                  <a:lnTo>
                    <a:pt x="405105" y="615342"/>
                  </a:lnTo>
                  <a:lnTo>
                    <a:pt x="446836" y="599437"/>
                  </a:lnTo>
                  <a:lnTo>
                    <a:pt x="485477" y="578013"/>
                  </a:lnTo>
                  <a:lnTo>
                    <a:pt x="520545" y="551555"/>
                  </a:lnTo>
                  <a:lnTo>
                    <a:pt x="551551" y="520550"/>
                  </a:lnTo>
                  <a:lnTo>
                    <a:pt x="578010" y="485483"/>
                  </a:lnTo>
                  <a:lnTo>
                    <a:pt x="599435" y="446841"/>
                  </a:lnTo>
                  <a:lnTo>
                    <a:pt x="615341" y="405110"/>
                  </a:lnTo>
                  <a:lnTo>
                    <a:pt x="625241" y="360776"/>
                  </a:lnTo>
                  <a:lnTo>
                    <a:pt x="628650" y="314325"/>
                  </a:lnTo>
                  <a:lnTo>
                    <a:pt x="625241" y="267873"/>
                  </a:lnTo>
                  <a:lnTo>
                    <a:pt x="615341" y="223539"/>
                  </a:lnTo>
                  <a:lnTo>
                    <a:pt x="599435" y="181808"/>
                  </a:lnTo>
                  <a:lnTo>
                    <a:pt x="578010" y="143166"/>
                  </a:lnTo>
                  <a:lnTo>
                    <a:pt x="551551" y="108099"/>
                  </a:lnTo>
                  <a:lnTo>
                    <a:pt x="520545" y="77094"/>
                  </a:lnTo>
                  <a:lnTo>
                    <a:pt x="485477" y="50636"/>
                  </a:lnTo>
                  <a:lnTo>
                    <a:pt x="446836" y="29212"/>
                  </a:lnTo>
                  <a:lnTo>
                    <a:pt x="405105" y="13307"/>
                  </a:lnTo>
                  <a:lnTo>
                    <a:pt x="360773" y="3407"/>
                  </a:lnTo>
                  <a:lnTo>
                    <a:pt x="314325" y="0"/>
                  </a:lnTo>
                  <a:close/>
                </a:path>
              </a:pathLst>
            </a:custGeom>
            <a:solidFill>
              <a:srgbClr val="FF0000"/>
            </a:solidFill>
          </p:spPr>
          <p:txBody>
            <a:bodyPr wrap="square" lIns="0" tIns="0" rIns="0" bIns="0" rtlCol="0"/>
            <a:lstStyle/>
            <a:p>
              <a:endParaRPr dirty="0"/>
            </a:p>
          </p:txBody>
        </p:sp>
        <p:sp>
          <p:nvSpPr>
            <p:cNvPr id="6" name="object 6"/>
            <p:cNvSpPr/>
            <p:nvPr/>
          </p:nvSpPr>
          <p:spPr>
            <a:xfrm>
              <a:off x="435724" y="1600707"/>
              <a:ext cx="490855" cy="561340"/>
            </a:xfrm>
            <a:custGeom>
              <a:avLst/>
              <a:gdLst/>
              <a:ahLst/>
              <a:cxnLst/>
              <a:rect l="l" t="t" r="r" b="b"/>
              <a:pathLst>
                <a:path w="490855" h="561339">
                  <a:moveTo>
                    <a:pt x="139700" y="37960"/>
                  </a:moveTo>
                  <a:lnTo>
                    <a:pt x="139446" y="31407"/>
                  </a:lnTo>
                  <a:lnTo>
                    <a:pt x="135712" y="26454"/>
                  </a:lnTo>
                  <a:lnTo>
                    <a:pt x="129933" y="24168"/>
                  </a:lnTo>
                  <a:lnTo>
                    <a:pt x="123532" y="25641"/>
                  </a:lnTo>
                  <a:lnTo>
                    <a:pt x="118935" y="28384"/>
                  </a:lnTo>
                  <a:lnTo>
                    <a:pt x="116979" y="34290"/>
                  </a:lnTo>
                  <a:lnTo>
                    <a:pt x="119037" y="39230"/>
                  </a:lnTo>
                  <a:lnTo>
                    <a:pt x="120802" y="43535"/>
                  </a:lnTo>
                  <a:lnTo>
                    <a:pt x="125323" y="46329"/>
                  </a:lnTo>
                  <a:lnTo>
                    <a:pt x="134531" y="45605"/>
                  </a:lnTo>
                  <a:lnTo>
                    <a:pt x="138480" y="42379"/>
                  </a:lnTo>
                  <a:lnTo>
                    <a:pt x="139700" y="37960"/>
                  </a:lnTo>
                  <a:close/>
                </a:path>
                <a:path w="490855" h="561339">
                  <a:moveTo>
                    <a:pt x="490702" y="54343"/>
                  </a:moveTo>
                  <a:lnTo>
                    <a:pt x="487019" y="49796"/>
                  </a:lnTo>
                  <a:lnTo>
                    <a:pt x="389051" y="29565"/>
                  </a:lnTo>
                  <a:lnTo>
                    <a:pt x="383362" y="33147"/>
                  </a:lnTo>
                  <a:lnTo>
                    <a:pt x="353682" y="155333"/>
                  </a:lnTo>
                  <a:lnTo>
                    <a:pt x="256260" y="217639"/>
                  </a:lnTo>
                  <a:lnTo>
                    <a:pt x="254812" y="219316"/>
                  </a:lnTo>
                  <a:lnTo>
                    <a:pt x="234429" y="265925"/>
                  </a:lnTo>
                  <a:lnTo>
                    <a:pt x="234429" y="209143"/>
                  </a:lnTo>
                  <a:lnTo>
                    <a:pt x="336943" y="131533"/>
                  </a:lnTo>
                  <a:lnTo>
                    <a:pt x="338582" y="128244"/>
                  </a:lnTo>
                  <a:lnTo>
                    <a:pt x="338582" y="78155"/>
                  </a:lnTo>
                  <a:lnTo>
                    <a:pt x="338582" y="70751"/>
                  </a:lnTo>
                  <a:lnTo>
                    <a:pt x="338582" y="23114"/>
                  </a:lnTo>
                  <a:lnTo>
                    <a:pt x="337845" y="22212"/>
                  </a:lnTo>
                  <a:lnTo>
                    <a:pt x="334937" y="18643"/>
                  </a:lnTo>
                  <a:lnTo>
                    <a:pt x="246113" y="0"/>
                  </a:lnTo>
                  <a:lnTo>
                    <a:pt x="244589" y="0"/>
                  </a:lnTo>
                  <a:lnTo>
                    <a:pt x="166649" y="16103"/>
                  </a:lnTo>
                  <a:lnTo>
                    <a:pt x="162839" y="21907"/>
                  </a:lnTo>
                  <a:lnTo>
                    <a:pt x="165176" y="33147"/>
                  </a:lnTo>
                  <a:lnTo>
                    <a:pt x="165290" y="33756"/>
                  </a:lnTo>
                  <a:lnTo>
                    <a:pt x="171094" y="37566"/>
                  </a:lnTo>
                  <a:lnTo>
                    <a:pt x="245325" y="22212"/>
                  </a:lnTo>
                  <a:lnTo>
                    <a:pt x="316649" y="37198"/>
                  </a:lnTo>
                  <a:lnTo>
                    <a:pt x="316649" y="70751"/>
                  </a:lnTo>
                  <a:lnTo>
                    <a:pt x="246113" y="55918"/>
                  </a:lnTo>
                  <a:lnTo>
                    <a:pt x="244589" y="55918"/>
                  </a:lnTo>
                  <a:lnTo>
                    <a:pt x="58420" y="94411"/>
                  </a:lnTo>
                  <a:lnTo>
                    <a:pt x="54775" y="98894"/>
                  </a:lnTo>
                  <a:lnTo>
                    <a:pt x="54775" y="237197"/>
                  </a:lnTo>
                  <a:lnTo>
                    <a:pt x="58305" y="282143"/>
                  </a:lnTo>
                  <a:lnTo>
                    <a:pt x="68757" y="325437"/>
                  </a:lnTo>
                  <a:lnTo>
                    <a:pt x="85953" y="366522"/>
                  </a:lnTo>
                  <a:lnTo>
                    <a:pt x="109702" y="404799"/>
                  </a:lnTo>
                  <a:lnTo>
                    <a:pt x="137020" y="436702"/>
                  </a:lnTo>
                  <a:lnTo>
                    <a:pt x="168427" y="463905"/>
                  </a:lnTo>
                  <a:lnTo>
                    <a:pt x="203479" y="486067"/>
                  </a:lnTo>
                  <a:lnTo>
                    <a:pt x="241693" y="502831"/>
                  </a:lnTo>
                  <a:lnTo>
                    <a:pt x="244043" y="503656"/>
                  </a:lnTo>
                  <a:lnTo>
                    <a:pt x="246634" y="503656"/>
                  </a:lnTo>
                  <a:lnTo>
                    <a:pt x="248970" y="502831"/>
                  </a:lnTo>
                  <a:lnTo>
                    <a:pt x="287197" y="486067"/>
                  </a:lnTo>
                  <a:lnTo>
                    <a:pt x="295427" y="480860"/>
                  </a:lnTo>
                  <a:lnTo>
                    <a:pt x="322249" y="463905"/>
                  </a:lnTo>
                  <a:lnTo>
                    <a:pt x="353656" y="436702"/>
                  </a:lnTo>
                  <a:lnTo>
                    <a:pt x="380961" y="404799"/>
                  </a:lnTo>
                  <a:lnTo>
                    <a:pt x="404698" y="366522"/>
                  </a:lnTo>
                  <a:lnTo>
                    <a:pt x="421894" y="325437"/>
                  </a:lnTo>
                  <a:lnTo>
                    <a:pt x="432358" y="282143"/>
                  </a:lnTo>
                  <a:lnTo>
                    <a:pt x="435876" y="237197"/>
                  </a:lnTo>
                  <a:lnTo>
                    <a:pt x="435876" y="107607"/>
                  </a:lnTo>
                  <a:lnTo>
                    <a:pt x="435876" y="98894"/>
                  </a:lnTo>
                  <a:lnTo>
                    <a:pt x="432244" y="94411"/>
                  </a:lnTo>
                  <a:lnTo>
                    <a:pt x="413969" y="90639"/>
                  </a:lnTo>
                  <a:lnTo>
                    <a:pt x="413969" y="113017"/>
                  </a:lnTo>
                  <a:lnTo>
                    <a:pt x="413969" y="237197"/>
                  </a:lnTo>
                  <a:lnTo>
                    <a:pt x="410718" y="278663"/>
                  </a:lnTo>
                  <a:lnTo>
                    <a:pt x="401078" y="318617"/>
                  </a:lnTo>
                  <a:lnTo>
                    <a:pt x="385216" y="356514"/>
                  </a:lnTo>
                  <a:lnTo>
                    <a:pt x="363308" y="391807"/>
                  </a:lnTo>
                  <a:lnTo>
                    <a:pt x="310730" y="445147"/>
                  </a:lnTo>
                  <a:lnTo>
                    <a:pt x="245338" y="480860"/>
                  </a:lnTo>
                  <a:lnTo>
                    <a:pt x="211239" y="465353"/>
                  </a:lnTo>
                  <a:lnTo>
                    <a:pt x="151841" y="420535"/>
                  </a:lnTo>
                  <a:lnTo>
                    <a:pt x="105448" y="356514"/>
                  </a:lnTo>
                  <a:lnTo>
                    <a:pt x="89585" y="318617"/>
                  </a:lnTo>
                  <a:lnTo>
                    <a:pt x="79933" y="278663"/>
                  </a:lnTo>
                  <a:lnTo>
                    <a:pt x="76682" y="237197"/>
                  </a:lnTo>
                  <a:lnTo>
                    <a:pt x="76682" y="113017"/>
                  </a:lnTo>
                  <a:lnTo>
                    <a:pt x="245325" y="78155"/>
                  </a:lnTo>
                  <a:lnTo>
                    <a:pt x="316674" y="93129"/>
                  </a:lnTo>
                  <a:lnTo>
                    <a:pt x="316674" y="119405"/>
                  </a:lnTo>
                  <a:lnTo>
                    <a:pt x="214122" y="197027"/>
                  </a:lnTo>
                  <a:lnTo>
                    <a:pt x="212521" y="200253"/>
                  </a:lnTo>
                  <a:lnTo>
                    <a:pt x="212521" y="312801"/>
                  </a:lnTo>
                  <a:lnTo>
                    <a:pt x="178854" y="338150"/>
                  </a:lnTo>
                  <a:lnTo>
                    <a:pt x="177228" y="341388"/>
                  </a:lnTo>
                  <a:lnTo>
                    <a:pt x="177228" y="383730"/>
                  </a:lnTo>
                  <a:lnTo>
                    <a:pt x="182130" y="388645"/>
                  </a:lnTo>
                  <a:lnTo>
                    <a:pt x="194233" y="388645"/>
                  </a:lnTo>
                  <a:lnTo>
                    <a:pt x="199136" y="383730"/>
                  </a:lnTo>
                  <a:lnTo>
                    <a:pt x="199136" y="350304"/>
                  </a:lnTo>
                  <a:lnTo>
                    <a:pt x="231533" y="325907"/>
                  </a:lnTo>
                  <a:lnTo>
                    <a:pt x="232740" y="324358"/>
                  </a:lnTo>
                  <a:lnTo>
                    <a:pt x="258330" y="265925"/>
                  </a:lnTo>
                  <a:lnTo>
                    <a:pt x="272694" y="233133"/>
                  </a:lnTo>
                  <a:lnTo>
                    <a:pt x="371563" y="169900"/>
                  </a:lnTo>
                  <a:lnTo>
                    <a:pt x="373265" y="167525"/>
                  </a:lnTo>
                  <a:lnTo>
                    <a:pt x="387819" y="107607"/>
                  </a:lnTo>
                  <a:lnTo>
                    <a:pt x="413969" y="113017"/>
                  </a:lnTo>
                  <a:lnTo>
                    <a:pt x="413969" y="90639"/>
                  </a:lnTo>
                  <a:lnTo>
                    <a:pt x="392988" y="86309"/>
                  </a:lnTo>
                  <a:lnTo>
                    <a:pt x="400723" y="54495"/>
                  </a:lnTo>
                  <a:lnTo>
                    <a:pt x="400761" y="54343"/>
                  </a:lnTo>
                  <a:lnTo>
                    <a:pt x="468744" y="68414"/>
                  </a:lnTo>
                  <a:lnTo>
                    <a:pt x="468744" y="237197"/>
                  </a:lnTo>
                  <a:lnTo>
                    <a:pt x="464807" y="287362"/>
                  </a:lnTo>
                  <a:lnTo>
                    <a:pt x="453136" y="335686"/>
                  </a:lnTo>
                  <a:lnTo>
                    <a:pt x="433946" y="381546"/>
                  </a:lnTo>
                  <a:lnTo>
                    <a:pt x="407441" y="424256"/>
                  </a:lnTo>
                  <a:lnTo>
                    <a:pt x="374535" y="462318"/>
                  </a:lnTo>
                  <a:lnTo>
                    <a:pt x="336473" y="494220"/>
                  </a:lnTo>
                  <a:lnTo>
                    <a:pt x="293839" y="519582"/>
                  </a:lnTo>
                  <a:lnTo>
                    <a:pt x="247180" y="537997"/>
                  </a:lnTo>
                  <a:lnTo>
                    <a:pt x="246646" y="538162"/>
                  </a:lnTo>
                  <a:lnTo>
                    <a:pt x="245872" y="538556"/>
                  </a:lnTo>
                  <a:lnTo>
                    <a:pt x="244779" y="538556"/>
                  </a:lnTo>
                  <a:lnTo>
                    <a:pt x="244005" y="538162"/>
                  </a:lnTo>
                  <a:lnTo>
                    <a:pt x="243484" y="537997"/>
                  </a:lnTo>
                  <a:lnTo>
                    <a:pt x="196824" y="519582"/>
                  </a:lnTo>
                  <a:lnTo>
                    <a:pt x="154190" y="494220"/>
                  </a:lnTo>
                  <a:lnTo>
                    <a:pt x="116128" y="462318"/>
                  </a:lnTo>
                  <a:lnTo>
                    <a:pt x="83223" y="424256"/>
                  </a:lnTo>
                  <a:lnTo>
                    <a:pt x="56718" y="381546"/>
                  </a:lnTo>
                  <a:lnTo>
                    <a:pt x="37528" y="335686"/>
                  </a:lnTo>
                  <a:lnTo>
                    <a:pt x="25844" y="287362"/>
                  </a:lnTo>
                  <a:lnTo>
                    <a:pt x="21907" y="237197"/>
                  </a:lnTo>
                  <a:lnTo>
                    <a:pt x="21907" y="68414"/>
                  </a:lnTo>
                  <a:lnTo>
                    <a:pt x="89230" y="54495"/>
                  </a:lnTo>
                  <a:lnTo>
                    <a:pt x="93002" y="48755"/>
                  </a:lnTo>
                  <a:lnTo>
                    <a:pt x="90741" y="37566"/>
                  </a:lnTo>
                  <a:lnTo>
                    <a:pt x="90665" y="37198"/>
                  </a:lnTo>
                  <a:lnTo>
                    <a:pt x="90589" y="36842"/>
                  </a:lnTo>
                  <a:lnTo>
                    <a:pt x="84975" y="33147"/>
                  </a:lnTo>
                  <a:lnTo>
                    <a:pt x="84226" y="33147"/>
                  </a:lnTo>
                  <a:lnTo>
                    <a:pt x="3644" y="49796"/>
                  </a:lnTo>
                  <a:lnTo>
                    <a:pt x="0" y="54343"/>
                  </a:lnTo>
                  <a:lnTo>
                    <a:pt x="0" y="237197"/>
                  </a:lnTo>
                  <a:lnTo>
                    <a:pt x="4216" y="290842"/>
                  </a:lnTo>
                  <a:lnTo>
                    <a:pt x="16700" y="342531"/>
                  </a:lnTo>
                  <a:lnTo>
                    <a:pt x="37236" y="391553"/>
                  </a:lnTo>
                  <a:lnTo>
                    <a:pt x="65570" y="437235"/>
                  </a:lnTo>
                  <a:lnTo>
                    <a:pt x="100787" y="477964"/>
                  </a:lnTo>
                  <a:lnTo>
                    <a:pt x="141503" y="512102"/>
                  </a:lnTo>
                  <a:lnTo>
                    <a:pt x="187134" y="539242"/>
                  </a:lnTo>
                  <a:lnTo>
                    <a:pt x="237070" y="558939"/>
                  </a:lnTo>
                  <a:lnTo>
                    <a:pt x="239750" y="559790"/>
                  </a:lnTo>
                  <a:lnTo>
                    <a:pt x="242671" y="560997"/>
                  </a:lnTo>
                  <a:lnTo>
                    <a:pt x="247980" y="560997"/>
                  </a:lnTo>
                  <a:lnTo>
                    <a:pt x="250875" y="559790"/>
                  </a:lnTo>
                  <a:lnTo>
                    <a:pt x="253606" y="558939"/>
                  </a:lnTo>
                  <a:lnTo>
                    <a:pt x="303530" y="539242"/>
                  </a:lnTo>
                  <a:lnTo>
                    <a:pt x="349161" y="512102"/>
                  </a:lnTo>
                  <a:lnTo>
                    <a:pt x="389877" y="477964"/>
                  </a:lnTo>
                  <a:lnTo>
                    <a:pt x="425094" y="437235"/>
                  </a:lnTo>
                  <a:lnTo>
                    <a:pt x="453428" y="391553"/>
                  </a:lnTo>
                  <a:lnTo>
                    <a:pt x="473964" y="342531"/>
                  </a:lnTo>
                  <a:lnTo>
                    <a:pt x="486448" y="290842"/>
                  </a:lnTo>
                  <a:lnTo>
                    <a:pt x="490651" y="237197"/>
                  </a:lnTo>
                  <a:lnTo>
                    <a:pt x="490651" y="54343"/>
                  </a:lnTo>
                  <a:close/>
                </a:path>
              </a:pathLst>
            </a:custGeom>
            <a:solidFill>
              <a:srgbClr val="FFFFFF"/>
            </a:solidFill>
          </p:spPr>
          <p:txBody>
            <a:bodyPr wrap="square" lIns="0" tIns="0" rIns="0" bIns="0" rtlCol="0"/>
            <a:lstStyle/>
            <a:p>
              <a:endParaRPr/>
            </a:p>
          </p:txBody>
        </p:sp>
        <p:sp>
          <p:nvSpPr>
            <p:cNvPr id="7" name="object 7"/>
            <p:cNvSpPr/>
            <p:nvPr/>
          </p:nvSpPr>
          <p:spPr>
            <a:xfrm>
              <a:off x="381000" y="5162549"/>
              <a:ext cx="628650" cy="628650"/>
            </a:xfrm>
            <a:custGeom>
              <a:avLst/>
              <a:gdLst/>
              <a:ahLst/>
              <a:cxnLst/>
              <a:rect l="l" t="t" r="r" b="b"/>
              <a:pathLst>
                <a:path w="628650" h="628650">
                  <a:moveTo>
                    <a:pt x="314325" y="0"/>
                  </a:moveTo>
                  <a:lnTo>
                    <a:pt x="267876" y="3407"/>
                  </a:lnTo>
                  <a:lnTo>
                    <a:pt x="223544" y="13307"/>
                  </a:lnTo>
                  <a:lnTo>
                    <a:pt x="181813" y="29212"/>
                  </a:lnTo>
                  <a:lnTo>
                    <a:pt x="143172" y="50636"/>
                  </a:lnTo>
                  <a:lnTo>
                    <a:pt x="108104" y="77094"/>
                  </a:lnTo>
                  <a:lnTo>
                    <a:pt x="77098" y="108099"/>
                  </a:lnTo>
                  <a:lnTo>
                    <a:pt x="50639" y="143166"/>
                  </a:lnTo>
                  <a:lnTo>
                    <a:pt x="29214" y="181808"/>
                  </a:lnTo>
                  <a:lnTo>
                    <a:pt x="13308" y="223539"/>
                  </a:lnTo>
                  <a:lnTo>
                    <a:pt x="3408" y="267873"/>
                  </a:lnTo>
                  <a:lnTo>
                    <a:pt x="0" y="314325"/>
                  </a:lnTo>
                  <a:lnTo>
                    <a:pt x="3408" y="360773"/>
                  </a:lnTo>
                  <a:lnTo>
                    <a:pt x="13308" y="405105"/>
                  </a:lnTo>
                  <a:lnTo>
                    <a:pt x="29214" y="446836"/>
                  </a:lnTo>
                  <a:lnTo>
                    <a:pt x="50639" y="485477"/>
                  </a:lnTo>
                  <a:lnTo>
                    <a:pt x="77098" y="520545"/>
                  </a:lnTo>
                  <a:lnTo>
                    <a:pt x="108104" y="551551"/>
                  </a:lnTo>
                  <a:lnTo>
                    <a:pt x="143172" y="578010"/>
                  </a:lnTo>
                  <a:lnTo>
                    <a:pt x="181813" y="599435"/>
                  </a:lnTo>
                  <a:lnTo>
                    <a:pt x="223544" y="615341"/>
                  </a:lnTo>
                  <a:lnTo>
                    <a:pt x="267876" y="625241"/>
                  </a:lnTo>
                  <a:lnTo>
                    <a:pt x="314325" y="628650"/>
                  </a:lnTo>
                  <a:lnTo>
                    <a:pt x="360773" y="625241"/>
                  </a:lnTo>
                  <a:lnTo>
                    <a:pt x="405105" y="615341"/>
                  </a:lnTo>
                  <a:lnTo>
                    <a:pt x="446836" y="599435"/>
                  </a:lnTo>
                  <a:lnTo>
                    <a:pt x="485477" y="578010"/>
                  </a:lnTo>
                  <a:lnTo>
                    <a:pt x="520545" y="551551"/>
                  </a:lnTo>
                  <a:lnTo>
                    <a:pt x="551551" y="520545"/>
                  </a:lnTo>
                  <a:lnTo>
                    <a:pt x="578010" y="485477"/>
                  </a:lnTo>
                  <a:lnTo>
                    <a:pt x="599435" y="446836"/>
                  </a:lnTo>
                  <a:lnTo>
                    <a:pt x="615341" y="405105"/>
                  </a:lnTo>
                  <a:lnTo>
                    <a:pt x="625241" y="360773"/>
                  </a:lnTo>
                  <a:lnTo>
                    <a:pt x="628650" y="314325"/>
                  </a:lnTo>
                  <a:lnTo>
                    <a:pt x="625241" y="267873"/>
                  </a:lnTo>
                  <a:lnTo>
                    <a:pt x="615341" y="223539"/>
                  </a:lnTo>
                  <a:lnTo>
                    <a:pt x="599435" y="181808"/>
                  </a:lnTo>
                  <a:lnTo>
                    <a:pt x="578010" y="143166"/>
                  </a:lnTo>
                  <a:lnTo>
                    <a:pt x="551551" y="108099"/>
                  </a:lnTo>
                  <a:lnTo>
                    <a:pt x="520545" y="77094"/>
                  </a:lnTo>
                  <a:lnTo>
                    <a:pt x="485477" y="50636"/>
                  </a:lnTo>
                  <a:lnTo>
                    <a:pt x="446836" y="29212"/>
                  </a:lnTo>
                  <a:lnTo>
                    <a:pt x="405105" y="13307"/>
                  </a:lnTo>
                  <a:lnTo>
                    <a:pt x="360773" y="3407"/>
                  </a:lnTo>
                  <a:lnTo>
                    <a:pt x="314325" y="0"/>
                  </a:lnTo>
                  <a:close/>
                </a:path>
              </a:pathLst>
            </a:custGeom>
            <a:solidFill>
              <a:srgbClr val="FF0000"/>
            </a:solidFill>
          </p:spPr>
          <p:txBody>
            <a:bodyPr wrap="square" lIns="0" tIns="0" rIns="0" bIns="0" rtlCol="0"/>
            <a:lstStyle/>
            <a:p>
              <a:endParaRPr/>
            </a:p>
          </p:txBody>
        </p:sp>
        <p:sp>
          <p:nvSpPr>
            <p:cNvPr id="8" name="object 8"/>
            <p:cNvSpPr/>
            <p:nvPr/>
          </p:nvSpPr>
          <p:spPr>
            <a:xfrm>
              <a:off x="391737" y="5011342"/>
              <a:ext cx="588645" cy="588645"/>
            </a:xfrm>
            <a:custGeom>
              <a:avLst/>
              <a:gdLst/>
              <a:ahLst/>
              <a:cxnLst/>
              <a:rect l="l" t="t" r="r" b="b"/>
              <a:pathLst>
                <a:path w="588644" h="588645">
                  <a:moveTo>
                    <a:pt x="294096" y="0"/>
                  </a:moveTo>
                  <a:lnTo>
                    <a:pt x="246390" y="3849"/>
                  </a:lnTo>
                  <a:lnTo>
                    <a:pt x="201136" y="14993"/>
                  </a:lnTo>
                  <a:lnTo>
                    <a:pt x="158938" y="32827"/>
                  </a:lnTo>
                  <a:lnTo>
                    <a:pt x="120401" y="56744"/>
                  </a:lnTo>
                  <a:lnTo>
                    <a:pt x="86064" y="86219"/>
                  </a:lnTo>
                  <a:lnTo>
                    <a:pt x="56737" y="120408"/>
                  </a:lnTo>
                  <a:lnTo>
                    <a:pt x="32820" y="158944"/>
                  </a:lnTo>
                  <a:lnTo>
                    <a:pt x="14986" y="201141"/>
                  </a:lnTo>
                  <a:lnTo>
                    <a:pt x="3842" y="246394"/>
                  </a:lnTo>
                  <a:lnTo>
                    <a:pt x="0" y="294184"/>
                  </a:lnTo>
                  <a:lnTo>
                    <a:pt x="3563" y="339201"/>
                  </a:lnTo>
                  <a:lnTo>
                    <a:pt x="14429" y="385110"/>
                  </a:lnTo>
                  <a:lnTo>
                    <a:pt x="31984" y="427490"/>
                  </a:lnTo>
                  <a:lnTo>
                    <a:pt x="55994" y="466734"/>
                  </a:lnTo>
                  <a:lnTo>
                    <a:pt x="86225" y="502131"/>
                  </a:lnTo>
                  <a:lnTo>
                    <a:pt x="122688" y="533135"/>
                  </a:lnTo>
                  <a:lnTo>
                    <a:pt x="162578" y="557246"/>
                  </a:lnTo>
                  <a:lnTo>
                    <a:pt x="205045" y="574466"/>
                  </a:lnTo>
                  <a:lnTo>
                    <a:pt x="249133" y="584794"/>
                  </a:lnTo>
                  <a:lnTo>
                    <a:pt x="294077" y="588231"/>
                  </a:lnTo>
                  <a:lnTo>
                    <a:pt x="339095" y="584794"/>
                  </a:lnTo>
                  <a:lnTo>
                    <a:pt x="383258" y="574466"/>
                  </a:lnTo>
                  <a:lnTo>
                    <a:pt x="400146" y="567616"/>
                  </a:lnTo>
                  <a:lnTo>
                    <a:pt x="270707" y="567616"/>
                  </a:lnTo>
                  <a:lnTo>
                    <a:pt x="224468" y="559680"/>
                  </a:lnTo>
                  <a:lnTo>
                    <a:pt x="179872" y="543804"/>
                  </a:lnTo>
                  <a:lnTo>
                    <a:pt x="138016" y="519986"/>
                  </a:lnTo>
                  <a:lnTo>
                    <a:pt x="99996" y="488229"/>
                  </a:lnTo>
                  <a:lnTo>
                    <a:pt x="68230" y="450214"/>
                  </a:lnTo>
                  <a:lnTo>
                    <a:pt x="44405" y="408362"/>
                  </a:lnTo>
                  <a:lnTo>
                    <a:pt x="28520" y="363769"/>
                  </a:lnTo>
                  <a:lnTo>
                    <a:pt x="20575" y="317531"/>
                  </a:lnTo>
                  <a:lnTo>
                    <a:pt x="20570" y="270745"/>
                  </a:lnTo>
                  <a:lnTo>
                    <a:pt x="28506" y="224506"/>
                  </a:lnTo>
                  <a:lnTo>
                    <a:pt x="44382" y="179912"/>
                  </a:lnTo>
                  <a:lnTo>
                    <a:pt x="68199" y="138059"/>
                  </a:lnTo>
                  <a:lnTo>
                    <a:pt x="99957" y="100042"/>
                  </a:lnTo>
                  <a:lnTo>
                    <a:pt x="138007" y="68230"/>
                  </a:lnTo>
                  <a:lnTo>
                    <a:pt x="179857" y="44406"/>
                  </a:lnTo>
                  <a:lnTo>
                    <a:pt x="224450" y="28522"/>
                  </a:lnTo>
                  <a:lnTo>
                    <a:pt x="270688" y="20578"/>
                  </a:lnTo>
                  <a:lnTo>
                    <a:pt x="400336" y="20578"/>
                  </a:lnTo>
                  <a:lnTo>
                    <a:pt x="385155" y="14291"/>
                  </a:lnTo>
                  <a:lnTo>
                    <a:pt x="340404" y="3564"/>
                  </a:lnTo>
                  <a:lnTo>
                    <a:pt x="294096" y="0"/>
                  </a:lnTo>
                  <a:close/>
                </a:path>
                <a:path w="588644" h="588645">
                  <a:moveTo>
                    <a:pt x="400336" y="20578"/>
                  </a:moveTo>
                  <a:lnTo>
                    <a:pt x="317500" y="20578"/>
                  </a:lnTo>
                  <a:lnTo>
                    <a:pt x="363750" y="28522"/>
                  </a:lnTo>
                  <a:lnTo>
                    <a:pt x="408347" y="44406"/>
                  </a:lnTo>
                  <a:lnTo>
                    <a:pt x="450199" y="68230"/>
                  </a:lnTo>
                  <a:lnTo>
                    <a:pt x="488252" y="100042"/>
                  </a:lnTo>
                  <a:lnTo>
                    <a:pt x="520001" y="138059"/>
                  </a:lnTo>
                  <a:lnTo>
                    <a:pt x="543812" y="179912"/>
                  </a:lnTo>
                  <a:lnTo>
                    <a:pt x="559682" y="224506"/>
                  </a:lnTo>
                  <a:lnTo>
                    <a:pt x="567611" y="270745"/>
                  </a:lnTo>
                  <a:lnTo>
                    <a:pt x="567599" y="317531"/>
                  </a:lnTo>
                  <a:lnTo>
                    <a:pt x="559645" y="363769"/>
                  </a:lnTo>
                  <a:lnTo>
                    <a:pt x="543749" y="408362"/>
                  </a:lnTo>
                  <a:lnTo>
                    <a:pt x="519909" y="450214"/>
                  </a:lnTo>
                  <a:lnTo>
                    <a:pt x="488137" y="488229"/>
                  </a:lnTo>
                  <a:lnTo>
                    <a:pt x="450117" y="519987"/>
                  </a:lnTo>
                  <a:lnTo>
                    <a:pt x="408258" y="543804"/>
                  </a:lnTo>
                  <a:lnTo>
                    <a:pt x="363649" y="559680"/>
                  </a:lnTo>
                  <a:lnTo>
                    <a:pt x="317466" y="567616"/>
                  </a:lnTo>
                  <a:lnTo>
                    <a:pt x="400146" y="567616"/>
                  </a:lnTo>
                  <a:lnTo>
                    <a:pt x="465595" y="533135"/>
                  </a:lnTo>
                  <a:lnTo>
                    <a:pt x="502056" y="502131"/>
                  </a:lnTo>
                  <a:lnTo>
                    <a:pt x="533069" y="465682"/>
                  </a:lnTo>
                  <a:lnTo>
                    <a:pt x="557193" y="425806"/>
                  </a:lnTo>
                  <a:lnTo>
                    <a:pt x="574427" y="383360"/>
                  </a:lnTo>
                  <a:lnTo>
                    <a:pt x="584770" y="339201"/>
                  </a:lnTo>
                  <a:lnTo>
                    <a:pt x="588222" y="294185"/>
                  </a:lnTo>
                  <a:lnTo>
                    <a:pt x="584784" y="249167"/>
                  </a:lnTo>
                  <a:lnTo>
                    <a:pt x="574455" y="205006"/>
                  </a:lnTo>
                  <a:lnTo>
                    <a:pt x="557235" y="162557"/>
                  </a:lnTo>
                  <a:lnTo>
                    <a:pt x="533124" y="122676"/>
                  </a:lnTo>
                  <a:lnTo>
                    <a:pt x="502121" y="86219"/>
                  </a:lnTo>
                  <a:lnTo>
                    <a:pt x="466782" y="55909"/>
                  </a:lnTo>
                  <a:lnTo>
                    <a:pt x="427548" y="31849"/>
                  </a:lnTo>
                  <a:lnTo>
                    <a:pt x="400336" y="20578"/>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627013" y="5187801"/>
              <a:ext cx="136400" cy="98032"/>
            </a:xfrm>
            <a:prstGeom prst="rect">
              <a:avLst/>
            </a:prstGeom>
          </p:spPr>
        </p:pic>
        <p:pic>
          <p:nvPicPr>
            <p:cNvPr id="10" name="object 10"/>
            <p:cNvPicPr/>
            <p:nvPr/>
          </p:nvPicPr>
          <p:blipFill>
            <a:blip r:embed="rId3" cstate="print"/>
            <a:stretch>
              <a:fillRect/>
            </a:stretch>
          </p:blipFill>
          <p:spPr>
            <a:xfrm>
              <a:off x="627013" y="5315244"/>
              <a:ext cx="156852" cy="107836"/>
            </a:xfrm>
            <a:prstGeom prst="rect">
              <a:avLst/>
            </a:prstGeom>
          </p:spPr>
        </p:pic>
        <p:sp>
          <p:nvSpPr>
            <p:cNvPr id="11" name="object 11"/>
            <p:cNvSpPr/>
            <p:nvPr/>
          </p:nvSpPr>
          <p:spPr>
            <a:xfrm>
              <a:off x="440740" y="5060365"/>
              <a:ext cx="490220" cy="490220"/>
            </a:xfrm>
            <a:custGeom>
              <a:avLst/>
              <a:gdLst/>
              <a:ahLst/>
              <a:cxnLst/>
              <a:rect l="l" t="t" r="r" b="b"/>
              <a:pathLst>
                <a:path w="490219" h="490220">
                  <a:moveTo>
                    <a:pt x="66573" y="107315"/>
                  </a:moveTo>
                  <a:lnTo>
                    <a:pt x="51066" y="95326"/>
                  </a:lnTo>
                  <a:lnTo>
                    <a:pt x="46151" y="101892"/>
                  </a:lnTo>
                  <a:lnTo>
                    <a:pt x="41478" y="108623"/>
                  </a:lnTo>
                  <a:lnTo>
                    <a:pt x="37020" y="115506"/>
                  </a:lnTo>
                  <a:lnTo>
                    <a:pt x="32791" y="122529"/>
                  </a:lnTo>
                  <a:lnTo>
                    <a:pt x="49758" y="132346"/>
                  </a:lnTo>
                  <a:lnTo>
                    <a:pt x="53657" y="125882"/>
                  </a:lnTo>
                  <a:lnTo>
                    <a:pt x="57746" y="119545"/>
                  </a:lnTo>
                  <a:lnTo>
                    <a:pt x="62064" y="113360"/>
                  </a:lnTo>
                  <a:lnTo>
                    <a:pt x="66573" y="107315"/>
                  </a:lnTo>
                  <a:close/>
                </a:path>
                <a:path w="490219" h="490220">
                  <a:moveTo>
                    <a:pt x="188696" y="26708"/>
                  </a:moveTo>
                  <a:lnTo>
                    <a:pt x="183819" y="7708"/>
                  </a:lnTo>
                  <a:lnTo>
                    <a:pt x="176034" y="9855"/>
                  </a:lnTo>
                  <a:lnTo>
                    <a:pt x="168325" y="12255"/>
                  </a:lnTo>
                  <a:lnTo>
                    <a:pt x="160705" y="14909"/>
                  </a:lnTo>
                  <a:lnTo>
                    <a:pt x="153174" y="17805"/>
                  </a:lnTo>
                  <a:lnTo>
                    <a:pt x="160528" y="35991"/>
                  </a:lnTo>
                  <a:lnTo>
                    <a:pt x="167449" y="33324"/>
                  </a:lnTo>
                  <a:lnTo>
                    <a:pt x="174459" y="30886"/>
                  </a:lnTo>
                  <a:lnTo>
                    <a:pt x="181546" y="28676"/>
                  </a:lnTo>
                  <a:lnTo>
                    <a:pt x="188696" y="26708"/>
                  </a:lnTo>
                  <a:close/>
                </a:path>
                <a:path w="490219" h="490220">
                  <a:moveTo>
                    <a:pt x="392087" y="307809"/>
                  </a:moveTo>
                  <a:lnTo>
                    <a:pt x="388594" y="285584"/>
                  </a:lnTo>
                  <a:lnTo>
                    <a:pt x="379920" y="265176"/>
                  </a:lnTo>
                  <a:lnTo>
                    <a:pt x="371830" y="254431"/>
                  </a:lnTo>
                  <a:lnTo>
                    <a:pt x="371830" y="320802"/>
                  </a:lnTo>
                  <a:lnTo>
                    <a:pt x="362331" y="347573"/>
                  </a:lnTo>
                  <a:lnTo>
                    <a:pt x="350824" y="362102"/>
                  </a:lnTo>
                  <a:lnTo>
                    <a:pt x="336042" y="373113"/>
                  </a:lnTo>
                  <a:lnTo>
                    <a:pt x="319328" y="379933"/>
                  </a:lnTo>
                  <a:lnTo>
                    <a:pt x="300951" y="382333"/>
                  </a:lnTo>
                  <a:lnTo>
                    <a:pt x="288683" y="382333"/>
                  </a:lnTo>
                  <a:lnTo>
                    <a:pt x="284302" y="386702"/>
                  </a:lnTo>
                  <a:lnTo>
                    <a:pt x="284302" y="421538"/>
                  </a:lnTo>
                  <a:lnTo>
                    <a:pt x="264693" y="421538"/>
                  </a:lnTo>
                  <a:lnTo>
                    <a:pt x="264693" y="401929"/>
                  </a:lnTo>
                  <a:lnTo>
                    <a:pt x="264693" y="386702"/>
                  </a:lnTo>
                  <a:lnTo>
                    <a:pt x="260299" y="382333"/>
                  </a:lnTo>
                  <a:lnTo>
                    <a:pt x="210248" y="382320"/>
                  </a:lnTo>
                  <a:lnTo>
                    <a:pt x="205867" y="386702"/>
                  </a:lnTo>
                  <a:lnTo>
                    <a:pt x="205867" y="421538"/>
                  </a:lnTo>
                  <a:lnTo>
                    <a:pt x="186270" y="421538"/>
                  </a:lnTo>
                  <a:lnTo>
                    <a:pt x="186270" y="386702"/>
                  </a:lnTo>
                  <a:lnTo>
                    <a:pt x="181876" y="382320"/>
                  </a:lnTo>
                  <a:lnTo>
                    <a:pt x="137248" y="382320"/>
                  </a:lnTo>
                  <a:lnTo>
                    <a:pt x="137248" y="362724"/>
                  </a:lnTo>
                  <a:lnTo>
                    <a:pt x="152463" y="362724"/>
                  </a:lnTo>
                  <a:lnTo>
                    <a:pt x="156857" y="358330"/>
                  </a:lnTo>
                  <a:lnTo>
                    <a:pt x="156857" y="131826"/>
                  </a:lnTo>
                  <a:lnTo>
                    <a:pt x="152463" y="127444"/>
                  </a:lnTo>
                  <a:lnTo>
                    <a:pt x="137248" y="127444"/>
                  </a:lnTo>
                  <a:lnTo>
                    <a:pt x="137248" y="107835"/>
                  </a:lnTo>
                  <a:lnTo>
                    <a:pt x="181876" y="107835"/>
                  </a:lnTo>
                  <a:lnTo>
                    <a:pt x="186245" y="103454"/>
                  </a:lnTo>
                  <a:lnTo>
                    <a:pt x="186270" y="68618"/>
                  </a:lnTo>
                  <a:lnTo>
                    <a:pt x="205867" y="68618"/>
                  </a:lnTo>
                  <a:lnTo>
                    <a:pt x="205892" y="103454"/>
                  </a:lnTo>
                  <a:lnTo>
                    <a:pt x="210248" y="107835"/>
                  </a:lnTo>
                  <a:lnTo>
                    <a:pt x="260299" y="107835"/>
                  </a:lnTo>
                  <a:lnTo>
                    <a:pt x="264680" y="103454"/>
                  </a:lnTo>
                  <a:lnTo>
                    <a:pt x="264693" y="88226"/>
                  </a:lnTo>
                  <a:lnTo>
                    <a:pt x="264693" y="68618"/>
                  </a:lnTo>
                  <a:lnTo>
                    <a:pt x="284302" y="68618"/>
                  </a:lnTo>
                  <a:lnTo>
                    <a:pt x="284302" y="103454"/>
                  </a:lnTo>
                  <a:lnTo>
                    <a:pt x="288112" y="107670"/>
                  </a:lnTo>
                  <a:lnTo>
                    <a:pt x="293116" y="108165"/>
                  </a:lnTo>
                  <a:lnTo>
                    <a:pt x="318338" y="115951"/>
                  </a:lnTo>
                  <a:lnTo>
                    <a:pt x="337921" y="132232"/>
                  </a:lnTo>
                  <a:lnTo>
                    <a:pt x="349973" y="154673"/>
                  </a:lnTo>
                  <a:lnTo>
                    <a:pt x="352577" y="180936"/>
                  </a:lnTo>
                  <a:lnTo>
                    <a:pt x="350469" y="192138"/>
                  </a:lnTo>
                  <a:lnTo>
                    <a:pt x="346506" y="202755"/>
                  </a:lnTo>
                  <a:lnTo>
                    <a:pt x="340791" y="212534"/>
                  </a:lnTo>
                  <a:lnTo>
                    <a:pt x="333451" y="221259"/>
                  </a:lnTo>
                  <a:lnTo>
                    <a:pt x="322554" y="232168"/>
                  </a:lnTo>
                  <a:lnTo>
                    <a:pt x="322554" y="238379"/>
                  </a:lnTo>
                  <a:lnTo>
                    <a:pt x="326948" y="242773"/>
                  </a:lnTo>
                  <a:lnTo>
                    <a:pt x="327583" y="243268"/>
                  </a:lnTo>
                  <a:lnTo>
                    <a:pt x="337781" y="249389"/>
                  </a:lnTo>
                  <a:lnTo>
                    <a:pt x="358762" y="268541"/>
                  </a:lnTo>
                  <a:lnTo>
                    <a:pt x="370382" y="293395"/>
                  </a:lnTo>
                  <a:lnTo>
                    <a:pt x="371830" y="320802"/>
                  </a:lnTo>
                  <a:lnTo>
                    <a:pt x="371830" y="254431"/>
                  </a:lnTo>
                  <a:lnTo>
                    <a:pt x="366585" y="247459"/>
                  </a:lnTo>
                  <a:lnTo>
                    <a:pt x="349084" y="233311"/>
                  </a:lnTo>
                  <a:lnTo>
                    <a:pt x="367144" y="204304"/>
                  </a:lnTo>
                  <a:lnTo>
                    <a:pt x="365226" y="139547"/>
                  </a:lnTo>
                  <a:lnTo>
                    <a:pt x="336296" y="104101"/>
                  </a:lnTo>
                  <a:lnTo>
                    <a:pt x="303911" y="89992"/>
                  </a:lnTo>
                  <a:lnTo>
                    <a:pt x="303911" y="68618"/>
                  </a:lnTo>
                  <a:lnTo>
                    <a:pt x="303911" y="53390"/>
                  </a:lnTo>
                  <a:lnTo>
                    <a:pt x="299516" y="49022"/>
                  </a:lnTo>
                  <a:lnTo>
                    <a:pt x="249466" y="49022"/>
                  </a:lnTo>
                  <a:lnTo>
                    <a:pt x="245084" y="53390"/>
                  </a:lnTo>
                  <a:lnTo>
                    <a:pt x="245084" y="88226"/>
                  </a:lnTo>
                  <a:lnTo>
                    <a:pt x="225475" y="88226"/>
                  </a:lnTo>
                  <a:lnTo>
                    <a:pt x="225475" y="68618"/>
                  </a:lnTo>
                  <a:lnTo>
                    <a:pt x="225475" y="53390"/>
                  </a:lnTo>
                  <a:lnTo>
                    <a:pt x="221081" y="49022"/>
                  </a:lnTo>
                  <a:lnTo>
                    <a:pt x="171043" y="49022"/>
                  </a:lnTo>
                  <a:lnTo>
                    <a:pt x="166662" y="53390"/>
                  </a:lnTo>
                  <a:lnTo>
                    <a:pt x="166662" y="88226"/>
                  </a:lnTo>
                  <a:lnTo>
                    <a:pt x="122021" y="88226"/>
                  </a:lnTo>
                  <a:lnTo>
                    <a:pt x="117640" y="92608"/>
                  </a:lnTo>
                  <a:lnTo>
                    <a:pt x="117640" y="142659"/>
                  </a:lnTo>
                  <a:lnTo>
                    <a:pt x="122021" y="147053"/>
                  </a:lnTo>
                  <a:lnTo>
                    <a:pt x="137248" y="147053"/>
                  </a:lnTo>
                  <a:lnTo>
                    <a:pt x="137248" y="343115"/>
                  </a:lnTo>
                  <a:lnTo>
                    <a:pt x="122021" y="343115"/>
                  </a:lnTo>
                  <a:lnTo>
                    <a:pt x="117640" y="347573"/>
                  </a:lnTo>
                  <a:lnTo>
                    <a:pt x="117640" y="397548"/>
                  </a:lnTo>
                  <a:lnTo>
                    <a:pt x="122021" y="401929"/>
                  </a:lnTo>
                  <a:lnTo>
                    <a:pt x="166662" y="401929"/>
                  </a:lnTo>
                  <a:lnTo>
                    <a:pt x="166662" y="436753"/>
                  </a:lnTo>
                  <a:lnTo>
                    <a:pt x="171043" y="441147"/>
                  </a:lnTo>
                  <a:lnTo>
                    <a:pt x="221081" y="441147"/>
                  </a:lnTo>
                  <a:lnTo>
                    <a:pt x="225475" y="436753"/>
                  </a:lnTo>
                  <a:lnTo>
                    <a:pt x="225475" y="421538"/>
                  </a:lnTo>
                  <a:lnTo>
                    <a:pt x="225475" y="401929"/>
                  </a:lnTo>
                  <a:lnTo>
                    <a:pt x="245084" y="401929"/>
                  </a:lnTo>
                  <a:lnTo>
                    <a:pt x="245084" y="436753"/>
                  </a:lnTo>
                  <a:lnTo>
                    <a:pt x="249466" y="441147"/>
                  </a:lnTo>
                  <a:lnTo>
                    <a:pt x="299516" y="441147"/>
                  </a:lnTo>
                  <a:lnTo>
                    <a:pt x="303911" y="436753"/>
                  </a:lnTo>
                  <a:lnTo>
                    <a:pt x="303911" y="421538"/>
                  </a:lnTo>
                  <a:lnTo>
                    <a:pt x="303911" y="401929"/>
                  </a:lnTo>
                  <a:lnTo>
                    <a:pt x="303707" y="401929"/>
                  </a:lnTo>
                  <a:lnTo>
                    <a:pt x="339140" y="393573"/>
                  </a:lnTo>
                  <a:lnTo>
                    <a:pt x="367474" y="373113"/>
                  </a:lnTo>
                  <a:lnTo>
                    <a:pt x="386067" y="343509"/>
                  </a:lnTo>
                  <a:lnTo>
                    <a:pt x="392087" y="307809"/>
                  </a:lnTo>
                  <a:close/>
                </a:path>
                <a:path w="490219" h="490220">
                  <a:moveTo>
                    <a:pt x="490169" y="245084"/>
                  </a:moveTo>
                  <a:lnTo>
                    <a:pt x="485178" y="195745"/>
                  </a:lnTo>
                  <a:lnTo>
                    <a:pt x="470877" y="149771"/>
                  </a:lnTo>
                  <a:lnTo>
                    <a:pt x="448259" y="108153"/>
                  </a:lnTo>
                  <a:lnTo>
                    <a:pt x="418299" y="71869"/>
                  </a:lnTo>
                  <a:lnTo>
                    <a:pt x="382016" y="41910"/>
                  </a:lnTo>
                  <a:lnTo>
                    <a:pt x="340385" y="19291"/>
                  </a:lnTo>
                  <a:lnTo>
                    <a:pt x="294411" y="4991"/>
                  </a:lnTo>
                  <a:lnTo>
                    <a:pt x="245084" y="0"/>
                  </a:lnTo>
                  <a:lnTo>
                    <a:pt x="237401" y="114"/>
                  </a:lnTo>
                  <a:lnTo>
                    <a:pt x="229743" y="469"/>
                  </a:lnTo>
                  <a:lnTo>
                    <a:pt x="222084" y="1066"/>
                  </a:lnTo>
                  <a:lnTo>
                    <a:pt x="214452" y="1892"/>
                  </a:lnTo>
                  <a:lnTo>
                    <a:pt x="216890" y="21348"/>
                  </a:lnTo>
                  <a:lnTo>
                    <a:pt x="223913" y="20586"/>
                  </a:lnTo>
                  <a:lnTo>
                    <a:pt x="230949" y="20040"/>
                  </a:lnTo>
                  <a:lnTo>
                    <a:pt x="238010" y="19710"/>
                  </a:lnTo>
                  <a:lnTo>
                    <a:pt x="245084" y="19608"/>
                  </a:lnTo>
                  <a:lnTo>
                    <a:pt x="290474" y="24193"/>
                  </a:lnTo>
                  <a:lnTo>
                    <a:pt x="332765" y="37350"/>
                  </a:lnTo>
                  <a:lnTo>
                    <a:pt x="371055" y="58166"/>
                  </a:lnTo>
                  <a:lnTo>
                    <a:pt x="404444" y="85712"/>
                  </a:lnTo>
                  <a:lnTo>
                    <a:pt x="432003" y="119100"/>
                  </a:lnTo>
                  <a:lnTo>
                    <a:pt x="452818" y="157391"/>
                  </a:lnTo>
                  <a:lnTo>
                    <a:pt x="465975" y="199694"/>
                  </a:lnTo>
                  <a:lnTo>
                    <a:pt x="470560" y="245084"/>
                  </a:lnTo>
                  <a:lnTo>
                    <a:pt x="465975" y="290461"/>
                  </a:lnTo>
                  <a:lnTo>
                    <a:pt x="452818" y="332765"/>
                  </a:lnTo>
                  <a:lnTo>
                    <a:pt x="432003" y="371055"/>
                  </a:lnTo>
                  <a:lnTo>
                    <a:pt x="404444" y="404444"/>
                  </a:lnTo>
                  <a:lnTo>
                    <a:pt x="371055" y="431990"/>
                  </a:lnTo>
                  <a:lnTo>
                    <a:pt x="332765" y="452805"/>
                  </a:lnTo>
                  <a:lnTo>
                    <a:pt x="290474" y="465963"/>
                  </a:lnTo>
                  <a:lnTo>
                    <a:pt x="245084" y="470547"/>
                  </a:lnTo>
                  <a:lnTo>
                    <a:pt x="199694" y="465963"/>
                  </a:lnTo>
                  <a:lnTo>
                    <a:pt x="157403" y="452805"/>
                  </a:lnTo>
                  <a:lnTo>
                    <a:pt x="119100" y="431990"/>
                  </a:lnTo>
                  <a:lnTo>
                    <a:pt x="85725" y="404444"/>
                  </a:lnTo>
                  <a:lnTo>
                    <a:pt x="58166" y="371055"/>
                  </a:lnTo>
                  <a:lnTo>
                    <a:pt x="37350" y="332765"/>
                  </a:lnTo>
                  <a:lnTo>
                    <a:pt x="24193" y="290461"/>
                  </a:lnTo>
                  <a:lnTo>
                    <a:pt x="19608" y="245084"/>
                  </a:lnTo>
                  <a:lnTo>
                    <a:pt x="20764" y="221881"/>
                  </a:lnTo>
                  <a:lnTo>
                    <a:pt x="24307" y="198983"/>
                  </a:lnTo>
                  <a:lnTo>
                    <a:pt x="30187" y="176568"/>
                  </a:lnTo>
                  <a:lnTo>
                    <a:pt x="38392" y="154825"/>
                  </a:lnTo>
                  <a:lnTo>
                    <a:pt x="20421" y="146964"/>
                  </a:lnTo>
                  <a:lnTo>
                    <a:pt x="11506" y="170599"/>
                  </a:lnTo>
                  <a:lnTo>
                    <a:pt x="5105" y="194957"/>
                  </a:lnTo>
                  <a:lnTo>
                    <a:pt x="1257" y="219849"/>
                  </a:lnTo>
                  <a:lnTo>
                    <a:pt x="0" y="245084"/>
                  </a:lnTo>
                  <a:lnTo>
                    <a:pt x="4991" y="294411"/>
                  </a:lnTo>
                  <a:lnTo>
                    <a:pt x="19291" y="340385"/>
                  </a:lnTo>
                  <a:lnTo>
                    <a:pt x="41910" y="382016"/>
                  </a:lnTo>
                  <a:lnTo>
                    <a:pt x="71869" y="418299"/>
                  </a:lnTo>
                  <a:lnTo>
                    <a:pt x="108153" y="448246"/>
                  </a:lnTo>
                  <a:lnTo>
                    <a:pt x="149783" y="470865"/>
                  </a:lnTo>
                  <a:lnTo>
                    <a:pt x="195757" y="485178"/>
                  </a:lnTo>
                  <a:lnTo>
                    <a:pt x="245084" y="490156"/>
                  </a:lnTo>
                  <a:lnTo>
                    <a:pt x="294411" y="485178"/>
                  </a:lnTo>
                  <a:lnTo>
                    <a:pt x="340385" y="470865"/>
                  </a:lnTo>
                  <a:lnTo>
                    <a:pt x="382016" y="448246"/>
                  </a:lnTo>
                  <a:lnTo>
                    <a:pt x="418299" y="418299"/>
                  </a:lnTo>
                  <a:lnTo>
                    <a:pt x="448259" y="382016"/>
                  </a:lnTo>
                  <a:lnTo>
                    <a:pt x="470877" y="340385"/>
                  </a:lnTo>
                  <a:lnTo>
                    <a:pt x="485178" y="294411"/>
                  </a:lnTo>
                  <a:lnTo>
                    <a:pt x="490169" y="245084"/>
                  </a:lnTo>
                  <a:close/>
                </a:path>
              </a:pathLst>
            </a:custGeom>
            <a:solidFill>
              <a:srgbClr val="FFFFFF"/>
            </a:solidFill>
          </p:spPr>
          <p:txBody>
            <a:bodyPr wrap="square" lIns="0" tIns="0" rIns="0" bIns="0" rtlCol="0"/>
            <a:lstStyle/>
            <a:p>
              <a:endParaRPr/>
            </a:p>
          </p:txBody>
        </p:sp>
        <p:sp>
          <p:nvSpPr>
            <p:cNvPr id="12" name="object 12"/>
            <p:cNvSpPr/>
            <p:nvPr/>
          </p:nvSpPr>
          <p:spPr>
            <a:xfrm>
              <a:off x="400050" y="3505199"/>
              <a:ext cx="628650" cy="628650"/>
            </a:xfrm>
            <a:custGeom>
              <a:avLst/>
              <a:gdLst/>
              <a:ahLst/>
              <a:cxnLst/>
              <a:rect l="l" t="t" r="r" b="b"/>
              <a:pathLst>
                <a:path w="628650" h="628650">
                  <a:moveTo>
                    <a:pt x="314325" y="0"/>
                  </a:moveTo>
                  <a:lnTo>
                    <a:pt x="267876" y="3407"/>
                  </a:lnTo>
                  <a:lnTo>
                    <a:pt x="223544" y="13307"/>
                  </a:lnTo>
                  <a:lnTo>
                    <a:pt x="181813" y="29212"/>
                  </a:lnTo>
                  <a:lnTo>
                    <a:pt x="143172" y="50636"/>
                  </a:lnTo>
                  <a:lnTo>
                    <a:pt x="108104" y="77094"/>
                  </a:lnTo>
                  <a:lnTo>
                    <a:pt x="77098" y="108099"/>
                  </a:lnTo>
                  <a:lnTo>
                    <a:pt x="50639" y="143166"/>
                  </a:lnTo>
                  <a:lnTo>
                    <a:pt x="29214" y="181808"/>
                  </a:lnTo>
                  <a:lnTo>
                    <a:pt x="13308" y="223539"/>
                  </a:lnTo>
                  <a:lnTo>
                    <a:pt x="3408" y="267873"/>
                  </a:lnTo>
                  <a:lnTo>
                    <a:pt x="0" y="314325"/>
                  </a:lnTo>
                  <a:lnTo>
                    <a:pt x="3408" y="360776"/>
                  </a:lnTo>
                  <a:lnTo>
                    <a:pt x="13308" y="405110"/>
                  </a:lnTo>
                  <a:lnTo>
                    <a:pt x="29214" y="446841"/>
                  </a:lnTo>
                  <a:lnTo>
                    <a:pt x="50639" y="485483"/>
                  </a:lnTo>
                  <a:lnTo>
                    <a:pt x="77098" y="520550"/>
                  </a:lnTo>
                  <a:lnTo>
                    <a:pt x="108104" y="551555"/>
                  </a:lnTo>
                  <a:lnTo>
                    <a:pt x="143172" y="578013"/>
                  </a:lnTo>
                  <a:lnTo>
                    <a:pt x="181813" y="599437"/>
                  </a:lnTo>
                  <a:lnTo>
                    <a:pt x="223544" y="615342"/>
                  </a:lnTo>
                  <a:lnTo>
                    <a:pt x="267876" y="625242"/>
                  </a:lnTo>
                  <a:lnTo>
                    <a:pt x="314325" y="628650"/>
                  </a:lnTo>
                  <a:lnTo>
                    <a:pt x="360773" y="625242"/>
                  </a:lnTo>
                  <a:lnTo>
                    <a:pt x="405105" y="615342"/>
                  </a:lnTo>
                  <a:lnTo>
                    <a:pt x="446836" y="599437"/>
                  </a:lnTo>
                  <a:lnTo>
                    <a:pt x="485477" y="578013"/>
                  </a:lnTo>
                  <a:lnTo>
                    <a:pt x="520545" y="551555"/>
                  </a:lnTo>
                  <a:lnTo>
                    <a:pt x="551551" y="520550"/>
                  </a:lnTo>
                  <a:lnTo>
                    <a:pt x="578010" y="485483"/>
                  </a:lnTo>
                  <a:lnTo>
                    <a:pt x="599435" y="446841"/>
                  </a:lnTo>
                  <a:lnTo>
                    <a:pt x="615341" y="405110"/>
                  </a:lnTo>
                  <a:lnTo>
                    <a:pt x="625241" y="360776"/>
                  </a:lnTo>
                  <a:lnTo>
                    <a:pt x="628650" y="314325"/>
                  </a:lnTo>
                  <a:lnTo>
                    <a:pt x="625241" y="267873"/>
                  </a:lnTo>
                  <a:lnTo>
                    <a:pt x="615341" y="223539"/>
                  </a:lnTo>
                  <a:lnTo>
                    <a:pt x="599435" y="181808"/>
                  </a:lnTo>
                  <a:lnTo>
                    <a:pt x="578010" y="143166"/>
                  </a:lnTo>
                  <a:lnTo>
                    <a:pt x="551551" y="108099"/>
                  </a:lnTo>
                  <a:lnTo>
                    <a:pt x="520545" y="77094"/>
                  </a:lnTo>
                  <a:lnTo>
                    <a:pt x="485477" y="50636"/>
                  </a:lnTo>
                  <a:lnTo>
                    <a:pt x="446836" y="29212"/>
                  </a:lnTo>
                  <a:lnTo>
                    <a:pt x="405105" y="13307"/>
                  </a:lnTo>
                  <a:lnTo>
                    <a:pt x="360773" y="3407"/>
                  </a:lnTo>
                  <a:lnTo>
                    <a:pt x="314325" y="0"/>
                  </a:lnTo>
                  <a:close/>
                </a:path>
              </a:pathLst>
            </a:custGeom>
            <a:solidFill>
              <a:srgbClr val="FF0000"/>
            </a:solidFill>
          </p:spPr>
          <p:txBody>
            <a:bodyPr wrap="square" lIns="0" tIns="0" rIns="0" bIns="0" rtlCol="0"/>
            <a:lstStyle/>
            <a:p>
              <a:endParaRPr/>
            </a:p>
          </p:txBody>
        </p:sp>
        <p:sp>
          <p:nvSpPr>
            <p:cNvPr id="13" name="object 13"/>
            <p:cNvSpPr/>
            <p:nvPr/>
          </p:nvSpPr>
          <p:spPr>
            <a:xfrm>
              <a:off x="419214" y="3353434"/>
              <a:ext cx="609600" cy="618490"/>
            </a:xfrm>
            <a:custGeom>
              <a:avLst/>
              <a:gdLst/>
              <a:ahLst/>
              <a:cxnLst/>
              <a:rect l="l" t="t" r="r" b="b"/>
              <a:pathLst>
                <a:path w="609600" h="618489">
                  <a:moveTo>
                    <a:pt x="163893" y="263055"/>
                  </a:moveTo>
                  <a:lnTo>
                    <a:pt x="159473" y="255257"/>
                  </a:lnTo>
                  <a:lnTo>
                    <a:pt x="134480" y="255257"/>
                  </a:lnTo>
                  <a:lnTo>
                    <a:pt x="162763" y="210743"/>
                  </a:lnTo>
                  <a:lnTo>
                    <a:pt x="161455" y="205168"/>
                  </a:lnTo>
                  <a:lnTo>
                    <a:pt x="157162" y="202514"/>
                  </a:lnTo>
                  <a:lnTo>
                    <a:pt x="152857" y="199847"/>
                  </a:lnTo>
                  <a:lnTo>
                    <a:pt x="147180" y="201142"/>
                  </a:lnTo>
                  <a:lnTo>
                    <a:pt x="106273" y="265518"/>
                  </a:lnTo>
                  <a:lnTo>
                    <a:pt x="110680" y="273354"/>
                  </a:lnTo>
                  <a:lnTo>
                    <a:pt x="135788" y="273354"/>
                  </a:lnTo>
                  <a:lnTo>
                    <a:pt x="107403" y="318541"/>
                  </a:lnTo>
                  <a:lnTo>
                    <a:pt x="108737" y="324129"/>
                  </a:lnTo>
                  <a:lnTo>
                    <a:pt x="117373" y="329387"/>
                  </a:lnTo>
                  <a:lnTo>
                    <a:pt x="123037" y="328066"/>
                  </a:lnTo>
                  <a:lnTo>
                    <a:pt x="163893" y="263055"/>
                  </a:lnTo>
                  <a:close/>
                </a:path>
                <a:path w="609600" h="618489">
                  <a:moveTo>
                    <a:pt x="609409" y="157264"/>
                  </a:moveTo>
                  <a:lnTo>
                    <a:pt x="591032" y="132384"/>
                  </a:lnTo>
                  <a:lnTo>
                    <a:pt x="591032" y="152692"/>
                  </a:lnTo>
                  <a:lnTo>
                    <a:pt x="591032" y="161937"/>
                  </a:lnTo>
                  <a:lnTo>
                    <a:pt x="587159" y="165735"/>
                  </a:lnTo>
                  <a:lnTo>
                    <a:pt x="485381" y="165735"/>
                  </a:lnTo>
                  <a:lnTo>
                    <a:pt x="455295" y="171742"/>
                  </a:lnTo>
                  <a:lnTo>
                    <a:pt x="430707" y="188074"/>
                  </a:lnTo>
                  <a:lnTo>
                    <a:pt x="414108" y="212305"/>
                  </a:lnTo>
                  <a:lnTo>
                    <a:pt x="408025" y="241935"/>
                  </a:lnTo>
                  <a:lnTo>
                    <a:pt x="408025" y="506628"/>
                  </a:lnTo>
                  <a:lnTo>
                    <a:pt x="400583" y="542861"/>
                  </a:lnTo>
                  <a:lnTo>
                    <a:pt x="380288" y="572477"/>
                  </a:lnTo>
                  <a:lnTo>
                    <a:pt x="350215" y="592467"/>
                  </a:lnTo>
                  <a:lnTo>
                    <a:pt x="313423" y="599795"/>
                  </a:lnTo>
                  <a:lnTo>
                    <a:pt x="221068" y="599795"/>
                  </a:lnTo>
                  <a:lnTo>
                    <a:pt x="184277" y="592467"/>
                  </a:lnTo>
                  <a:lnTo>
                    <a:pt x="154203" y="572477"/>
                  </a:lnTo>
                  <a:lnTo>
                    <a:pt x="133921" y="542861"/>
                  </a:lnTo>
                  <a:lnTo>
                    <a:pt x="126466" y="506628"/>
                  </a:lnTo>
                  <a:lnTo>
                    <a:pt x="126466" y="420585"/>
                  </a:lnTo>
                  <a:lnTo>
                    <a:pt x="128981" y="420789"/>
                  </a:lnTo>
                  <a:lnTo>
                    <a:pt x="141211" y="420789"/>
                  </a:lnTo>
                  <a:lnTo>
                    <a:pt x="143713" y="420585"/>
                  </a:lnTo>
                  <a:lnTo>
                    <a:pt x="143713" y="506628"/>
                  </a:lnTo>
                  <a:lnTo>
                    <a:pt x="149796" y="536257"/>
                  </a:lnTo>
                  <a:lnTo>
                    <a:pt x="166395" y="560476"/>
                  </a:lnTo>
                  <a:lnTo>
                    <a:pt x="190982" y="576821"/>
                  </a:lnTo>
                  <a:lnTo>
                    <a:pt x="221068" y="582815"/>
                  </a:lnTo>
                  <a:lnTo>
                    <a:pt x="313423" y="582815"/>
                  </a:lnTo>
                  <a:lnTo>
                    <a:pt x="361721" y="564718"/>
                  </a:lnTo>
                  <a:lnTo>
                    <a:pt x="390779" y="506628"/>
                  </a:lnTo>
                  <a:lnTo>
                    <a:pt x="390779" y="241935"/>
                  </a:lnTo>
                  <a:lnTo>
                    <a:pt x="398233" y="205701"/>
                  </a:lnTo>
                  <a:lnTo>
                    <a:pt x="418528" y="176085"/>
                  </a:lnTo>
                  <a:lnTo>
                    <a:pt x="448602" y="156095"/>
                  </a:lnTo>
                  <a:lnTo>
                    <a:pt x="485381" y="148767"/>
                  </a:lnTo>
                  <a:lnTo>
                    <a:pt x="587159" y="148767"/>
                  </a:lnTo>
                  <a:lnTo>
                    <a:pt x="591032" y="152692"/>
                  </a:lnTo>
                  <a:lnTo>
                    <a:pt x="591032" y="132384"/>
                  </a:lnTo>
                  <a:lnTo>
                    <a:pt x="582409" y="130657"/>
                  </a:lnTo>
                  <a:lnTo>
                    <a:pt x="485381" y="130657"/>
                  </a:lnTo>
                  <a:lnTo>
                    <a:pt x="441452" y="139420"/>
                  </a:lnTo>
                  <a:lnTo>
                    <a:pt x="406044" y="162953"/>
                  </a:lnTo>
                  <a:lnTo>
                    <a:pt x="381292" y="198666"/>
                  </a:lnTo>
                  <a:lnTo>
                    <a:pt x="372402" y="241935"/>
                  </a:lnTo>
                  <a:lnTo>
                    <a:pt x="372402" y="506628"/>
                  </a:lnTo>
                  <a:lnTo>
                    <a:pt x="367766" y="529221"/>
                  </a:lnTo>
                  <a:lnTo>
                    <a:pt x="355104" y="547687"/>
                  </a:lnTo>
                  <a:lnTo>
                    <a:pt x="336359" y="560146"/>
                  </a:lnTo>
                  <a:lnTo>
                    <a:pt x="313423" y="564718"/>
                  </a:lnTo>
                  <a:lnTo>
                    <a:pt x="221068" y="564718"/>
                  </a:lnTo>
                  <a:lnTo>
                    <a:pt x="198132" y="560146"/>
                  </a:lnTo>
                  <a:lnTo>
                    <a:pt x="179387" y="547687"/>
                  </a:lnTo>
                  <a:lnTo>
                    <a:pt x="166738" y="529221"/>
                  </a:lnTo>
                  <a:lnTo>
                    <a:pt x="162090" y="506628"/>
                  </a:lnTo>
                  <a:lnTo>
                    <a:pt x="162090" y="420585"/>
                  </a:lnTo>
                  <a:lnTo>
                    <a:pt x="162090" y="414769"/>
                  </a:lnTo>
                  <a:lnTo>
                    <a:pt x="181775" y="380238"/>
                  </a:lnTo>
                  <a:lnTo>
                    <a:pt x="181775" y="367220"/>
                  </a:lnTo>
                  <a:lnTo>
                    <a:pt x="181775" y="360895"/>
                  </a:lnTo>
                  <a:lnTo>
                    <a:pt x="195021" y="352526"/>
                  </a:lnTo>
                  <a:lnTo>
                    <a:pt x="208864" y="343852"/>
                  </a:lnTo>
                  <a:lnTo>
                    <a:pt x="230009" y="320243"/>
                  </a:lnTo>
                  <a:lnTo>
                    <a:pt x="243776" y="291426"/>
                  </a:lnTo>
                  <a:lnTo>
                    <a:pt x="248691" y="258838"/>
                  </a:lnTo>
                  <a:lnTo>
                    <a:pt x="248691" y="183845"/>
                  </a:lnTo>
                  <a:lnTo>
                    <a:pt x="248691" y="179870"/>
                  </a:lnTo>
                  <a:lnTo>
                    <a:pt x="257416" y="174002"/>
                  </a:lnTo>
                  <a:lnTo>
                    <a:pt x="264198" y="166077"/>
                  </a:lnTo>
                  <a:lnTo>
                    <a:pt x="264350" y="165735"/>
                  </a:lnTo>
                  <a:lnTo>
                    <a:pt x="268605" y="156514"/>
                  </a:lnTo>
                  <a:lnTo>
                    <a:pt x="258838" y="118846"/>
                  </a:lnTo>
                  <a:lnTo>
                    <a:pt x="251790" y="114160"/>
                  </a:lnTo>
                  <a:lnTo>
                    <a:pt x="251790" y="145770"/>
                  </a:lnTo>
                  <a:lnTo>
                    <a:pt x="250532" y="152692"/>
                  </a:lnTo>
                  <a:lnTo>
                    <a:pt x="247065" y="158572"/>
                  </a:lnTo>
                  <a:lnTo>
                    <a:pt x="241833" y="162953"/>
                  </a:lnTo>
                  <a:lnTo>
                    <a:pt x="235292" y="165379"/>
                  </a:lnTo>
                  <a:lnTo>
                    <a:pt x="200748" y="165735"/>
                  </a:lnTo>
                  <a:lnTo>
                    <a:pt x="70307" y="165735"/>
                  </a:lnTo>
                  <a:lnTo>
                    <a:pt x="34886" y="165379"/>
                  </a:lnTo>
                  <a:lnTo>
                    <a:pt x="25273" y="163372"/>
                  </a:lnTo>
                  <a:lnTo>
                    <a:pt x="18376" y="155346"/>
                  </a:lnTo>
                  <a:lnTo>
                    <a:pt x="18376" y="145770"/>
                  </a:lnTo>
                  <a:lnTo>
                    <a:pt x="19888" y="138468"/>
                  </a:lnTo>
                  <a:lnTo>
                    <a:pt x="19977" y="137998"/>
                  </a:lnTo>
                  <a:lnTo>
                    <a:pt x="24333" y="131648"/>
                  </a:lnTo>
                  <a:lnTo>
                    <a:pt x="30784" y="127355"/>
                  </a:lnTo>
                  <a:lnTo>
                    <a:pt x="38671" y="125780"/>
                  </a:lnTo>
                  <a:lnTo>
                    <a:pt x="231521" y="125780"/>
                  </a:lnTo>
                  <a:lnTo>
                    <a:pt x="239395" y="127355"/>
                  </a:lnTo>
                  <a:lnTo>
                    <a:pt x="245846" y="131648"/>
                  </a:lnTo>
                  <a:lnTo>
                    <a:pt x="250190" y="137998"/>
                  </a:lnTo>
                  <a:lnTo>
                    <a:pt x="251790" y="145770"/>
                  </a:lnTo>
                  <a:lnTo>
                    <a:pt x="251790" y="114160"/>
                  </a:lnTo>
                  <a:lnTo>
                    <a:pt x="246557" y="110680"/>
                  </a:lnTo>
                  <a:lnTo>
                    <a:pt x="231521" y="107683"/>
                  </a:lnTo>
                  <a:lnTo>
                    <a:pt x="221894" y="107683"/>
                  </a:lnTo>
                  <a:lnTo>
                    <a:pt x="221894" y="77952"/>
                  </a:lnTo>
                  <a:lnTo>
                    <a:pt x="217779" y="73888"/>
                  </a:lnTo>
                  <a:lnTo>
                    <a:pt x="207632" y="73888"/>
                  </a:lnTo>
                  <a:lnTo>
                    <a:pt x="203504" y="77952"/>
                  </a:lnTo>
                  <a:lnTo>
                    <a:pt x="203504" y="107683"/>
                  </a:lnTo>
                  <a:lnTo>
                    <a:pt x="185051" y="107683"/>
                  </a:lnTo>
                  <a:lnTo>
                    <a:pt x="185051" y="22174"/>
                  </a:lnTo>
                  <a:lnTo>
                    <a:pt x="189179" y="18097"/>
                  </a:lnTo>
                  <a:lnTo>
                    <a:pt x="199377" y="18097"/>
                  </a:lnTo>
                  <a:lnTo>
                    <a:pt x="203504" y="22174"/>
                  </a:lnTo>
                  <a:lnTo>
                    <a:pt x="203504" y="45694"/>
                  </a:lnTo>
                  <a:lnTo>
                    <a:pt x="207632" y="49758"/>
                  </a:lnTo>
                  <a:lnTo>
                    <a:pt x="217779" y="49758"/>
                  </a:lnTo>
                  <a:lnTo>
                    <a:pt x="221894" y="45694"/>
                  </a:lnTo>
                  <a:lnTo>
                    <a:pt x="221894" y="27190"/>
                  </a:lnTo>
                  <a:lnTo>
                    <a:pt x="194284" y="0"/>
                  </a:lnTo>
                  <a:lnTo>
                    <a:pt x="183540" y="2146"/>
                  </a:lnTo>
                  <a:lnTo>
                    <a:pt x="174764" y="7975"/>
                  </a:lnTo>
                  <a:lnTo>
                    <a:pt x="168833" y="16624"/>
                  </a:lnTo>
                  <a:lnTo>
                    <a:pt x="166662" y="27190"/>
                  </a:lnTo>
                  <a:lnTo>
                    <a:pt x="166662" y="107683"/>
                  </a:lnTo>
                  <a:lnTo>
                    <a:pt x="103517" y="107683"/>
                  </a:lnTo>
                  <a:lnTo>
                    <a:pt x="103517" y="27190"/>
                  </a:lnTo>
                  <a:lnTo>
                    <a:pt x="101650" y="18097"/>
                  </a:lnTo>
                  <a:lnTo>
                    <a:pt x="101346" y="16624"/>
                  </a:lnTo>
                  <a:lnTo>
                    <a:pt x="95415" y="7975"/>
                  </a:lnTo>
                  <a:lnTo>
                    <a:pt x="86639" y="2146"/>
                  </a:lnTo>
                  <a:lnTo>
                    <a:pt x="85128" y="1854"/>
                  </a:lnTo>
                  <a:lnTo>
                    <a:pt x="85128" y="22174"/>
                  </a:lnTo>
                  <a:lnTo>
                    <a:pt x="85128" y="107683"/>
                  </a:lnTo>
                  <a:lnTo>
                    <a:pt x="66662" y="107683"/>
                  </a:lnTo>
                  <a:lnTo>
                    <a:pt x="66662" y="22174"/>
                  </a:lnTo>
                  <a:lnTo>
                    <a:pt x="70802" y="18097"/>
                  </a:lnTo>
                  <a:lnTo>
                    <a:pt x="80987" y="18097"/>
                  </a:lnTo>
                  <a:lnTo>
                    <a:pt x="85128" y="22174"/>
                  </a:lnTo>
                  <a:lnTo>
                    <a:pt x="85128" y="1854"/>
                  </a:lnTo>
                  <a:lnTo>
                    <a:pt x="48285" y="27190"/>
                  </a:lnTo>
                  <a:lnTo>
                    <a:pt x="48285" y="107683"/>
                  </a:lnTo>
                  <a:lnTo>
                    <a:pt x="38671" y="107683"/>
                  </a:lnTo>
                  <a:lnTo>
                    <a:pt x="23634" y="110680"/>
                  </a:lnTo>
                  <a:lnTo>
                    <a:pt x="11341" y="118846"/>
                  </a:lnTo>
                  <a:lnTo>
                    <a:pt x="3048" y="130962"/>
                  </a:lnTo>
                  <a:lnTo>
                    <a:pt x="0" y="145770"/>
                  </a:lnTo>
                  <a:lnTo>
                    <a:pt x="1397" y="155346"/>
                  </a:lnTo>
                  <a:lnTo>
                    <a:pt x="1511" y="156095"/>
                  </a:lnTo>
                  <a:lnTo>
                    <a:pt x="1574" y="156514"/>
                  </a:lnTo>
                  <a:lnTo>
                    <a:pt x="5981" y="166065"/>
                  </a:lnTo>
                  <a:lnTo>
                    <a:pt x="12763" y="174002"/>
                  </a:lnTo>
                  <a:lnTo>
                    <a:pt x="21501" y="179870"/>
                  </a:lnTo>
                  <a:lnTo>
                    <a:pt x="21551" y="258838"/>
                  </a:lnTo>
                  <a:lnTo>
                    <a:pt x="26390" y="274802"/>
                  </a:lnTo>
                  <a:lnTo>
                    <a:pt x="36550" y="274180"/>
                  </a:lnTo>
                  <a:lnTo>
                    <a:pt x="40398" y="269887"/>
                  </a:lnTo>
                  <a:lnTo>
                    <a:pt x="40144" y="266039"/>
                  </a:lnTo>
                  <a:lnTo>
                    <a:pt x="40068" y="264896"/>
                  </a:lnTo>
                  <a:lnTo>
                    <a:pt x="39954" y="262547"/>
                  </a:lnTo>
                  <a:lnTo>
                    <a:pt x="39878" y="183845"/>
                  </a:lnTo>
                  <a:lnTo>
                    <a:pt x="230301" y="183845"/>
                  </a:lnTo>
                  <a:lnTo>
                    <a:pt x="230301" y="258838"/>
                  </a:lnTo>
                  <a:lnTo>
                    <a:pt x="222389" y="296265"/>
                  </a:lnTo>
                  <a:lnTo>
                    <a:pt x="200939" y="326478"/>
                  </a:lnTo>
                  <a:lnTo>
                    <a:pt x="169379" y="346303"/>
                  </a:lnTo>
                  <a:lnTo>
                    <a:pt x="163398" y="347281"/>
                  </a:lnTo>
                  <a:lnTo>
                    <a:pt x="163398" y="367220"/>
                  </a:lnTo>
                  <a:lnTo>
                    <a:pt x="163398" y="380238"/>
                  </a:lnTo>
                  <a:lnTo>
                    <a:pt x="161582" y="388988"/>
                  </a:lnTo>
                  <a:lnTo>
                    <a:pt x="156654" y="396100"/>
                  </a:lnTo>
                  <a:lnTo>
                    <a:pt x="149415" y="400862"/>
                  </a:lnTo>
                  <a:lnTo>
                    <a:pt x="140665" y="402602"/>
                  </a:lnTo>
                  <a:lnTo>
                    <a:pt x="128663" y="402602"/>
                  </a:lnTo>
                  <a:lnTo>
                    <a:pt x="126695" y="402894"/>
                  </a:lnTo>
                  <a:lnTo>
                    <a:pt x="106781" y="367220"/>
                  </a:lnTo>
                  <a:lnTo>
                    <a:pt x="121081" y="369862"/>
                  </a:lnTo>
                  <a:lnTo>
                    <a:pt x="135420" y="370700"/>
                  </a:lnTo>
                  <a:lnTo>
                    <a:pt x="148640" y="369862"/>
                  </a:lnTo>
                  <a:lnTo>
                    <a:pt x="149263" y="369862"/>
                  </a:lnTo>
                  <a:lnTo>
                    <a:pt x="163309" y="367220"/>
                  </a:lnTo>
                  <a:lnTo>
                    <a:pt x="163398" y="347281"/>
                  </a:lnTo>
                  <a:lnTo>
                    <a:pt x="131102" y="352526"/>
                  </a:lnTo>
                  <a:lnTo>
                    <a:pt x="106337" y="348272"/>
                  </a:lnTo>
                  <a:lnTo>
                    <a:pt x="83908" y="337972"/>
                  </a:lnTo>
                  <a:lnTo>
                    <a:pt x="64897" y="322262"/>
                  </a:lnTo>
                  <a:lnTo>
                    <a:pt x="50393" y="301739"/>
                  </a:lnTo>
                  <a:lnTo>
                    <a:pt x="48069" y="297307"/>
                  </a:lnTo>
                  <a:lnTo>
                    <a:pt x="42532" y="295541"/>
                  </a:lnTo>
                  <a:lnTo>
                    <a:pt x="33502" y="300139"/>
                  </a:lnTo>
                  <a:lnTo>
                    <a:pt x="31737" y="305587"/>
                  </a:lnTo>
                  <a:lnTo>
                    <a:pt x="34061" y="310032"/>
                  </a:lnTo>
                  <a:lnTo>
                    <a:pt x="44399" y="326263"/>
                  </a:lnTo>
                  <a:lnTo>
                    <a:pt x="57124" y="340271"/>
                  </a:lnTo>
                  <a:lnTo>
                    <a:pt x="71907" y="351891"/>
                  </a:lnTo>
                  <a:lnTo>
                    <a:pt x="88404" y="360895"/>
                  </a:lnTo>
                  <a:lnTo>
                    <a:pt x="88404" y="380238"/>
                  </a:lnTo>
                  <a:lnTo>
                    <a:pt x="89827" y="390779"/>
                  </a:lnTo>
                  <a:lnTo>
                    <a:pt x="93827" y="400304"/>
                  </a:lnTo>
                  <a:lnTo>
                    <a:pt x="100037" y="408419"/>
                  </a:lnTo>
                  <a:lnTo>
                    <a:pt x="108089" y="414769"/>
                  </a:lnTo>
                  <a:lnTo>
                    <a:pt x="108089" y="506628"/>
                  </a:lnTo>
                  <a:lnTo>
                    <a:pt x="116979" y="549897"/>
                  </a:lnTo>
                  <a:lnTo>
                    <a:pt x="141224" y="585279"/>
                  </a:lnTo>
                  <a:lnTo>
                    <a:pt x="177139" y="609142"/>
                  </a:lnTo>
                  <a:lnTo>
                    <a:pt x="221068" y="617905"/>
                  </a:lnTo>
                  <a:lnTo>
                    <a:pt x="313423" y="617905"/>
                  </a:lnTo>
                  <a:lnTo>
                    <a:pt x="357352" y="609142"/>
                  </a:lnTo>
                  <a:lnTo>
                    <a:pt x="371424" y="599795"/>
                  </a:lnTo>
                  <a:lnTo>
                    <a:pt x="393280" y="585279"/>
                  </a:lnTo>
                  <a:lnTo>
                    <a:pt x="417512" y="549897"/>
                  </a:lnTo>
                  <a:lnTo>
                    <a:pt x="426402" y="506628"/>
                  </a:lnTo>
                  <a:lnTo>
                    <a:pt x="426402" y="241935"/>
                  </a:lnTo>
                  <a:lnTo>
                    <a:pt x="431050" y="219341"/>
                  </a:lnTo>
                  <a:lnTo>
                    <a:pt x="443699" y="200875"/>
                  </a:lnTo>
                  <a:lnTo>
                    <a:pt x="462445" y="188417"/>
                  </a:lnTo>
                  <a:lnTo>
                    <a:pt x="485381" y="183845"/>
                  </a:lnTo>
                  <a:lnTo>
                    <a:pt x="582409" y="183845"/>
                  </a:lnTo>
                  <a:lnTo>
                    <a:pt x="592912" y="181749"/>
                  </a:lnTo>
                  <a:lnTo>
                    <a:pt x="601446" y="176085"/>
                  </a:lnTo>
                  <a:lnTo>
                    <a:pt x="602894" y="174002"/>
                  </a:lnTo>
                  <a:lnTo>
                    <a:pt x="607288" y="167601"/>
                  </a:lnTo>
                  <a:lnTo>
                    <a:pt x="609409" y="157264"/>
                  </a:lnTo>
                  <a:close/>
                </a:path>
              </a:pathLst>
            </a:custGeom>
            <a:solidFill>
              <a:srgbClr val="FFFFFF"/>
            </a:solidFill>
          </p:spPr>
          <p:txBody>
            <a:bodyPr wrap="square" lIns="0" tIns="0" rIns="0" bIns="0" rtlCol="0"/>
            <a:lstStyle/>
            <a:p>
              <a:endParaRPr/>
            </a:p>
          </p:txBody>
        </p:sp>
        <p:sp>
          <p:nvSpPr>
            <p:cNvPr id="14" name="object 14"/>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15" name="object 15"/>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16" name="object 16"/>
          <p:cNvSpPr txBox="1"/>
          <p:nvPr/>
        </p:nvSpPr>
        <p:spPr>
          <a:xfrm>
            <a:off x="1307464" y="4786386"/>
            <a:ext cx="4511675" cy="1178560"/>
          </a:xfrm>
          <a:prstGeom prst="rect">
            <a:avLst/>
          </a:prstGeom>
        </p:spPr>
        <p:txBody>
          <a:bodyPr vert="horz" wrap="square" lIns="0" tIns="142240" rIns="0" bIns="0" rtlCol="0">
            <a:spAutoFit/>
          </a:bodyPr>
          <a:lstStyle/>
          <a:p>
            <a:pPr marL="24130">
              <a:lnSpc>
                <a:spcPct val="100000"/>
              </a:lnSpc>
              <a:spcBef>
                <a:spcPts val="1120"/>
              </a:spcBef>
            </a:pPr>
            <a:r>
              <a:rPr sz="1800" b="1" spc="-50" dirty="0">
                <a:solidFill>
                  <a:srgbClr val="FFFFFF"/>
                </a:solidFill>
                <a:latin typeface="Arial"/>
                <a:cs typeface="Arial"/>
              </a:rPr>
              <a:t>Limited</a:t>
            </a:r>
            <a:r>
              <a:rPr sz="1800" b="1" spc="-90" dirty="0">
                <a:solidFill>
                  <a:srgbClr val="FFFFFF"/>
                </a:solidFill>
                <a:latin typeface="Arial"/>
                <a:cs typeface="Arial"/>
              </a:rPr>
              <a:t> </a:t>
            </a:r>
            <a:r>
              <a:rPr sz="1800" b="1" dirty="0">
                <a:solidFill>
                  <a:srgbClr val="FFFFFF"/>
                </a:solidFill>
                <a:latin typeface="Arial"/>
                <a:cs typeface="Arial"/>
              </a:rPr>
              <a:t>to</a:t>
            </a:r>
            <a:r>
              <a:rPr sz="1800" b="1" spc="-105" dirty="0">
                <a:solidFill>
                  <a:srgbClr val="FFFFFF"/>
                </a:solidFill>
                <a:latin typeface="Arial"/>
                <a:cs typeface="Arial"/>
              </a:rPr>
              <a:t> </a:t>
            </a:r>
            <a:r>
              <a:rPr sz="1800" b="1" spc="-10" dirty="0">
                <a:solidFill>
                  <a:srgbClr val="FFFFFF"/>
                </a:solidFill>
                <a:latin typeface="Arial"/>
                <a:cs typeface="Arial"/>
              </a:rPr>
              <a:t>crypto</a:t>
            </a:r>
            <a:endParaRPr sz="1800">
              <a:latin typeface="Arial"/>
              <a:cs typeface="Arial"/>
            </a:endParaRPr>
          </a:p>
          <a:p>
            <a:pPr marL="182880" indent="-170180">
              <a:lnSpc>
                <a:spcPts val="1664"/>
              </a:lnSpc>
              <a:spcBef>
                <a:spcPts val="835"/>
              </a:spcBef>
              <a:buChar char="•"/>
              <a:tabLst>
                <a:tab pos="182880" algn="l"/>
              </a:tabLst>
            </a:pPr>
            <a:r>
              <a:rPr sz="1400" dirty="0">
                <a:solidFill>
                  <a:srgbClr val="FFFFFF"/>
                </a:solidFill>
                <a:latin typeface="Arial"/>
                <a:cs typeface="Arial"/>
              </a:rPr>
              <a:t>Storage</a:t>
            </a:r>
            <a:r>
              <a:rPr sz="1400" spc="5" dirty="0">
                <a:solidFill>
                  <a:srgbClr val="FFFFFF"/>
                </a:solidFill>
                <a:latin typeface="Arial"/>
                <a:cs typeface="Arial"/>
              </a:rPr>
              <a:t> </a:t>
            </a:r>
            <a:r>
              <a:rPr sz="1400" dirty="0">
                <a:solidFill>
                  <a:srgbClr val="FFFFFF"/>
                </a:solidFill>
                <a:latin typeface="Arial"/>
                <a:cs typeface="Arial"/>
              </a:rPr>
              <a:t>and</a:t>
            </a:r>
            <a:r>
              <a:rPr sz="1400" spc="-10" dirty="0">
                <a:solidFill>
                  <a:srgbClr val="FFFFFF"/>
                </a:solidFill>
                <a:latin typeface="Arial"/>
                <a:cs typeface="Arial"/>
              </a:rPr>
              <a:t> </a:t>
            </a:r>
            <a:r>
              <a:rPr sz="1400" dirty="0">
                <a:solidFill>
                  <a:srgbClr val="FFFFFF"/>
                </a:solidFill>
                <a:latin typeface="Arial"/>
                <a:cs typeface="Arial"/>
              </a:rPr>
              <a:t>transactions</a:t>
            </a:r>
            <a:r>
              <a:rPr sz="1400" spc="20" dirty="0">
                <a:solidFill>
                  <a:srgbClr val="FFFFFF"/>
                </a:solidFill>
                <a:latin typeface="Arial"/>
                <a:cs typeface="Arial"/>
              </a:rPr>
              <a:t> </a:t>
            </a:r>
            <a:r>
              <a:rPr sz="1400" spc="70" dirty="0">
                <a:solidFill>
                  <a:srgbClr val="FFFFFF"/>
                </a:solidFill>
                <a:latin typeface="Arial"/>
                <a:cs typeface="Arial"/>
              </a:rPr>
              <a:t>of</a:t>
            </a:r>
            <a:r>
              <a:rPr sz="1400" spc="-40" dirty="0">
                <a:solidFill>
                  <a:srgbClr val="FFFFFF"/>
                </a:solidFill>
                <a:latin typeface="Arial"/>
                <a:cs typeface="Arial"/>
              </a:rPr>
              <a:t> </a:t>
            </a:r>
            <a:r>
              <a:rPr sz="1400" dirty="0">
                <a:solidFill>
                  <a:srgbClr val="FFFFFF"/>
                </a:solidFill>
                <a:latin typeface="Arial"/>
                <a:cs typeface="Arial"/>
              </a:rPr>
              <a:t>cryptocurrencies,</a:t>
            </a:r>
            <a:r>
              <a:rPr sz="1400" spc="-40" dirty="0">
                <a:solidFill>
                  <a:srgbClr val="FFFFFF"/>
                </a:solidFill>
                <a:latin typeface="Arial"/>
                <a:cs typeface="Arial"/>
              </a:rPr>
              <a:t> </a:t>
            </a:r>
            <a:r>
              <a:rPr sz="1400" dirty="0">
                <a:solidFill>
                  <a:srgbClr val="FFFFFF"/>
                </a:solidFill>
                <a:latin typeface="Arial"/>
                <a:cs typeface="Arial"/>
              </a:rPr>
              <a:t>not </a:t>
            </a:r>
            <a:r>
              <a:rPr sz="1400" spc="-20" dirty="0">
                <a:solidFill>
                  <a:srgbClr val="FFFFFF"/>
                </a:solidFill>
                <a:latin typeface="Arial"/>
                <a:cs typeface="Arial"/>
              </a:rPr>
              <a:t>data</a:t>
            </a:r>
            <a:endParaRPr sz="1400">
              <a:latin typeface="Arial"/>
              <a:cs typeface="Arial"/>
            </a:endParaRPr>
          </a:p>
          <a:p>
            <a:pPr marL="182880" marR="5080" indent="-170180">
              <a:lnSpc>
                <a:spcPts val="1730"/>
              </a:lnSpc>
              <a:buChar char="•"/>
              <a:tabLst>
                <a:tab pos="184150" algn="l"/>
              </a:tabLst>
            </a:pPr>
            <a:r>
              <a:rPr sz="1400" dirty="0">
                <a:solidFill>
                  <a:srgbClr val="FFFFFF"/>
                </a:solidFill>
                <a:latin typeface="Arial"/>
                <a:cs typeface="Arial"/>
              </a:rPr>
              <a:t>Limited</a:t>
            </a:r>
            <a:r>
              <a:rPr sz="1400" spc="120" dirty="0">
                <a:solidFill>
                  <a:srgbClr val="FFFFFF"/>
                </a:solidFill>
                <a:latin typeface="Arial"/>
                <a:cs typeface="Arial"/>
              </a:rPr>
              <a:t> </a:t>
            </a:r>
            <a:r>
              <a:rPr sz="1400" dirty="0">
                <a:solidFill>
                  <a:srgbClr val="FFFFFF"/>
                </a:solidFill>
                <a:latin typeface="Arial"/>
                <a:cs typeface="Arial"/>
              </a:rPr>
              <a:t>hardware</a:t>
            </a:r>
            <a:r>
              <a:rPr sz="1400" spc="70" dirty="0">
                <a:solidFill>
                  <a:srgbClr val="FFFFFF"/>
                </a:solidFill>
                <a:latin typeface="Arial"/>
                <a:cs typeface="Arial"/>
              </a:rPr>
              <a:t>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software</a:t>
            </a:r>
            <a:r>
              <a:rPr sz="1400" spc="45" dirty="0">
                <a:solidFill>
                  <a:srgbClr val="FFFFFF"/>
                </a:solidFill>
                <a:latin typeface="Arial"/>
                <a:cs typeface="Arial"/>
              </a:rPr>
              <a:t> </a:t>
            </a:r>
            <a:r>
              <a:rPr sz="1400" dirty="0">
                <a:solidFill>
                  <a:srgbClr val="FFFFFF"/>
                </a:solidFill>
                <a:latin typeface="Arial"/>
                <a:cs typeface="Arial"/>
              </a:rPr>
              <a:t>capabilities</a:t>
            </a:r>
            <a:r>
              <a:rPr sz="1400" spc="114" dirty="0">
                <a:solidFill>
                  <a:srgbClr val="FFFFFF"/>
                </a:solidFill>
                <a:latin typeface="Arial"/>
                <a:cs typeface="Arial"/>
              </a:rPr>
              <a:t> </a:t>
            </a:r>
            <a:r>
              <a:rPr sz="1400" spc="70" dirty="0">
                <a:solidFill>
                  <a:srgbClr val="FFFFFF"/>
                </a:solidFill>
                <a:latin typeface="Arial"/>
                <a:cs typeface="Arial"/>
              </a:rPr>
              <a:t>of</a:t>
            </a:r>
            <a:r>
              <a:rPr sz="1400" spc="60" dirty="0">
                <a:solidFill>
                  <a:srgbClr val="FFFFFF"/>
                </a:solidFill>
                <a:latin typeface="Arial"/>
                <a:cs typeface="Arial"/>
              </a:rPr>
              <a:t> </a:t>
            </a:r>
            <a:r>
              <a:rPr sz="1400" spc="-10" dirty="0">
                <a:solidFill>
                  <a:srgbClr val="FFFFFF"/>
                </a:solidFill>
                <a:latin typeface="Arial"/>
                <a:cs typeface="Arial"/>
              </a:rPr>
              <a:t>existing 	wallets</a:t>
            </a:r>
            <a:endParaRPr sz="1400">
              <a:latin typeface="Arial"/>
              <a:cs typeface="Arial"/>
            </a:endParaRPr>
          </a:p>
        </p:txBody>
      </p:sp>
      <p:sp>
        <p:nvSpPr>
          <p:cNvPr id="17" name="object 17"/>
          <p:cNvSpPr txBox="1"/>
          <p:nvPr/>
        </p:nvSpPr>
        <p:spPr>
          <a:xfrm>
            <a:off x="1297305" y="1478237"/>
            <a:ext cx="4417060" cy="2672976"/>
          </a:xfrm>
          <a:prstGeom prst="rect">
            <a:avLst/>
          </a:prstGeom>
        </p:spPr>
        <p:txBody>
          <a:bodyPr vert="horz" wrap="square" lIns="0" tIns="143510" rIns="0" bIns="0" rtlCol="0">
            <a:spAutoFit/>
          </a:bodyPr>
          <a:lstStyle/>
          <a:p>
            <a:pPr marL="24765">
              <a:lnSpc>
                <a:spcPct val="100000"/>
              </a:lnSpc>
              <a:spcBef>
                <a:spcPts val="1130"/>
              </a:spcBef>
            </a:pPr>
            <a:r>
              <a:rPr sz="1800" b="1" spc="-80" dirty="0">
                <a:solidFill>
                  <a:srgbClr val="FFFFFF"/>
                </a:solidFill>
                <a:latin typeface="Arial"/>
                <a:cs typeface="Arial"/>
              </a:rPr>
              <a:t>Lack</a:t>
            </a:r>
            <a:r>
              <a:rPr sz="1800" b="1" spc="-45" dirty="0">
                <a:solidFill>
                  <a:srgbClr val="FFFFFF"/>
                </a:solidFill>
                <a:latin typeface="Arial"/>
                <a:cs typeface="Arial"/>
              </a:rPr>
              <a:t> </a:t>
            </a:r>
            <a:r>
              <a:rPr sz="1800" b="1" dirty="0">
                <a:solidFill>
                  <a:srgbClr val="FFFFFF"/>
                </a:solidFill>
                <a:latin typeface="Arial"/>
                <a:cs typeface="Arial"/>
              </a:rPr>
              <a:t>of</a:t>
            </a:r>
            <a:r>
              <a:rPr sz="1800" b="1" spc="-75" dirty="0">
                <a:solidFill>
                  <a:srgbClr val="FFFFFF"/>
                </a:solidFill>
                <a:latin typeface="Arial"/>
                <a:cs typeface="Arial"/>
              </a:rPr>
              <a:t> </a:t>
            </a:r>
            <a:r>
              <a:rPr sz="1800" b="1" spc="-10" dirty="0">
                <a:solidFill>
                  <a:srgbClr val="FFFFFF"/>
                </a:solidFill>
                <a:latin typeface="Arial"/>
                <a:cs typeface="Arial"/>
              </a:rPr>
              <a:t>security</a:t>
            </a:r>
            <a:endParaRPr sz="1800" dirty="0">
              <a:latin typeface="Arial"/>
              <a:cs typeface="Arial"/>
            </a:endParaRPr>
          </a:p>
          <a:p>
            <a:pPr marL="182880" marR="349250" indent="-170815">
              <a:lnSpc>
                <a:spcPts val="1650"/>
              </a:lnSpc>
              <a:spcBef>
                <a:spcPts val="919"/>
              </a:spcBef>
              <a:buFontTx/>
              <a:buChar char="•"/>
              <a:tabLst>
                <a:tab pos="184150" algn="l"/>
              </a:tabLst>
            </a:pPr>
            <a:r>
              <a:rPr lang="en-US" sz="1400" dirty="0" err="1">
                <a:solidFill>
                  <a:srgbClr val="FFFFFF"/>
                </a:solidFill>
                <a:latin typeface="Arial"/>
                <a:cs typeface="Arial"/>
              </a:rPr>
              <a:t>ByBit</a:t>
            </a:r>
            <a:r>
              <a:rPr lang="en-US" sz="1400" dirty="0">
                <a:solidFill>
                  <a:srgbClr val="FFFFFF"/>
                </a:solidFill>
                <a:latin typeface="Arial"/>
                <a:cs typeface="Arial"/>
              </a:rPr>
              <a:t>, a leading cryptocurrency exchange, was the victim of a massive hack, resulting in the theft of $1.46 billion in cryptocurrency.</a:t>
            </a:r>
            <a:endParaRPr sz="1400" dirty="0">
              <a:latin typeface="Arial"/>
              <a:cs typeface="Arial"/>
            </a:endParaRPr>
          </a:p>
          <a:p>
            <a:pPr marL="182880" marR="285115" indent="-170815">
              <a:lnSpc>
                <a:spcPts val="1650"/>
              </a:lnSpc>
              <a:spcBef>
                <a:spcPts val="80"/>
              </a:spcBef>
              <a:buChar char="•"/>
              <a:tabLst>
                <a:tab pos="184150" algn="l"/>
              </a:tabLst>
            </a:pPr>
            <a:r>
              <a:rPr sz="1400" dirty="0">
                <a:solidFill>
                  <a:srgbClr val="FFFFFF"/>
                </a:solidFill>
                <a:latin typeface="Arial"/>
                <a:cs typeface="Arial"/>
              </a:rPr>
              <a:t>All</a:t>
            </a:r>
            <a:r>
              <a:rPr sz="1400" spc="195" dirty="0">
                <a:solidFill>
                  <a:srgbClr val="FFFFFF"/>
                </a:solidFill>
                <a:latin typeface="Arial"/>
                <a:cs typeface="Arial"/>
              </a:rPr>
              <a:t> </a:t>
            </a:r>
            <a:r>
              <a:rPr sz="1400" dirty="0">
                <a:solidFill>
                  <a:srgbClr val="FFFFFF"/>
                </a:solidFill>
                <a:latin typeface="Arial"/>
                <a:cs typeface="Arial"/>
              </a:rPr>
              <a:t>existing</a:t>
            </a:r>
            <a:r>
              <a:rPr sz="1400" spc="260" dirty="0">
                <a:solidFill>
                  <a:srgbClr val="FFFFFF"/>
                </a:solidFill>
                <a:latin typeface="Arial"/>
                <a:cs typeface="Arial"/>
              </a:rPr>
              <a:t> </a:t>
            </a:r>
            <a:r>
              <a:rPr sz="1400" dirty="0">
                <a:solidFill>
                  <a:srgbClr val="FFFFFF"/>
                </a:solidFill>
                <a:latin typeface="Arial"/>
                <a:cs typeface="Arial"/>
              </a:rPr>
              <a:t>software</a:t>
            </a:r>
            <a:r>
              <a:rPr sz="1400" spc="160" dirty="0">
                <a:solidFill>
                  <a:srgbClr val="FFFFFF"/>
                </a:solidFill>
                <a:latin typeface="Arial"/>
                <a:cs typeface="Arial"/>
              </a:rPr>
              <a:t> </a:t>
            </a:r>
            <a:r>
              <a:rPr sz="1400" dirty="0">
                <a:solidFill>
                  <a:srgbClr val="FFFFFF"/>
                </a:solidFill>
                <a:latin typeface="Arial"/>
                <a:cs typeface="Arial"/>
              </a:rPr>
              <a:t>and</a:t>
            </a:r>
            <a:r>
              <a:rPr sz="1400" spc="185" dirty="0">
                <a:solidFill>
                  <a:srgbClr val="FFFFFF"/>
                </a:solidFill>
                <a:latin typeface="Arial"/>
                <a:cs typeface="Arial"/>
              </a:rPr>
              <a:t> </a:t>
            </a:r>
            <a:r>
              <a:rPr sz="1400" dirty="0">
                <a:solidFill>
                  <a:srgbClr val="FFFFFF"/>
                </a:solidFill>
                <a:latin typeface="Arial"/>
                <a:cs typeface="Arial"/>
              </a:rPr>
              <a:t>hardware</a:t>
            </a:r>
            <a:r>
              <a:rPr sz="1400" spc="210" dirty="0">
                <a:solidFill>
                  <a:srgbClr val="FFFFFF"/>
                </a:solidFill>
                <a:latin typeface="Arial"/>
                <a:cs typeface="Arial"/>
              </a:rPr>
              <a:t> </a:t>
            </a:r>
            <a:r>
              <a:rPr sz="1400" dirty="0">
                <a:solidFill>
                  <a:srgbClr val="FFFFFF"/>
                </a:solidFill>
                <a:latin typeface="Arial"/>
                <a:cs typeface="Arial"/>
              </a:rPr>
              <a:t>solutions</a:t>
            </a:r>
            <a:r>
              <a:rPr sz="1400" spc="210" dirty="0">
                <a:solidFill>
                  <a:srgbClr val="FFFFFF"/>
                </a:solidFill>
                <a:latin typeface="Arial"/>
                <a:cs typeface="Arial"/>
              </a:rPr>
              <a:t> </a:t>
            </a:r>
            <a:r>
              <a:rPr sz="1400" spc="-25" dirty="0">
                <a:solidFill>
                  <a:srgbClr val="FFFFFF"/>
                </a:solidFill>
                <a:latin typeface="Arial"/>
                <a:cs typeface="Arial"/>
              </a:rPr>
              <a:t>are 	</a:t>
            </a:r>
            <a:r>
              <a:rPr sz="1400" spc="-10" dirty="0">
                <a:solidFill>
                  <a:srgbClr val="FFFFFF"/>
                </a:solidFill>
                <a:latin typeface="Arial"/>
                <a:cs typeface="Arial"/>
              </a:rPr>
              <a:t>hackable</a:t>
            </a:r>
            <a:endParaRPr lang="pl-PL" sz="1400" spc="-10" dirty="0">
              <a:solidFill>
                <a:srgbClr val="FFFFFF"/>
              </a:solidFill>
              <a:latin typeface="Arial"/>
              <a:cs typeface="Arial"/>
            </a:endParaRPr>
          </a:p>
          <a:p>
            <a:pPr marL="182880" marR="285115" indent="-170815">
              <a:lnSpc>
                <a:spcPts val="1650"/>
              </a:lnSpc>
              <a:spcBef>
                <a:spcPts val="80"/>
              </a:spcBef>
              <a:buChar char="•"/>
              <a:tabLst>
                <a:tab pos="184150" algn="l"/>
              </a:tabLst>
            </a:pPr>
            <a:endParaRPr sz="1400" dirty="0">
              <a:latin typeface="Arial"/>
              <a:cs typeface="Arial"/>
            </a:endParaRPr>
          </a:p>
          <a:p>
            <a:pPr marL="49530">
              <a:lnSpc>
                <a:spcPct val="100000"/>
              </a:lnSpc>
            </a:pPr>
            <a:r>
              <a:rPr sz="1800" b="1" spc="-35" dirty="0">
                <a:solidFill>
                  <a:srgbClr val="FFFFFF"/>
                </a:solidFill>
                <a:latin typeface="Arial"/>
                <a:cs typeface="Arial"/>
              </a:rPr>
              <a:t>Difficulties</a:t>
            </a:r>
            <a:r>
              <a:rPr sz="1800" b="1" spc="-65" dirty="0">
                <a:solidFill>
                  <a:srgbClr val="FFFFFF"/>
                </a:solidFill>
                <a:latin typeface="Arial"/>
                <a:cs typeface="Arial"/>
              </a:rPr>
              <a:t> </a:t>
            </a:r>
            <a:r>
              <a:rPr sz="1800" b="1" spc="-80" dirty="0">
                <a:solidFill>
                  <a:srgbClr val="FFFFFF"/>
                </a:solidFill>
                <a:latin typeface="Arial"/>
                <a:cs typeface="Arial"/>
              </a:rPr>
              <a:t>using</a:t>
            </a:r>
            <a:r>
              <a:rPr sz="1800" b="1" spc="-60" dirty="0">
                <a:solidFill>
                  <a:srgbClr val="FFFFFF"/>
                </a:solidFill>
                <a:latin typeface="Arial"/>
                <a:cs typeface="Arial"/>
              </a:rPr>
              <a:t> </a:t>
            </a:r>
            <a:r>
              <a:rPr sz="1800" b="1" spc="-50" dirty="0">
                <a:solidFill>
                  <a:srgbClr val="FFFFFF"/>
                </a:solidFill>
                <a:latin typeface="Arial"/>
                <a:cs typeface="Arial"/>
              </a:rPr>
              <a:t>current</a:t>
            </a:r>
            <a:r>
              <a:rPr sz="1800" b="1" spc="-20" dirty="0">
                <a:solidFill>
                  <a:srgbClr val="FFFFFF"/>
                </a:solidFill>
                <a:latin typeface="Arial"/>
                <a:cs typeface="Arial"/>
              </a:rPr>
              <a:t> </a:t>
            </a:r>
            <a:r>
              <a:rPr sz="1800" b="1" spc="-65" dirty="0">
                <a:solidFill>
                  <a:srgbClr val="FFFFFF"/>
                </a:solidFill>
                <a:latin typeface="Arial"/>
                <a:cs typeface="Arial"/>
              </a:rPr>
              <a:t>hardware</a:t>
            </a:r>
            <a:r>
              <a:rPr sz="1800" b="1" spc="-40" dirty="0">
                <a:solidFill>
                  <a:srgbClr val="FFFFFF"/>
                </a:solidFill>
                <a:latin typeface="Arial"/>
                <a:cs typeface="Arial"/>
              </a:rPr>
              <a:t> </a:t>
            </a:r>
            <a:r>
              <a:rPr sz="1800" b="1" spc="-10" dirty="0">
                <a:solidFill>
                  <a:srgbClr val="FFFFFF"/>
                </a:solidFill>
                <a:latin typeface="Arial"/>
                <a:cs typeface="Arial"/>
              </a:rPr>
              <a:t>wallets</a:t>
            </a:r>
            <a:endParaRPr sz="1800" dirty="0">
              <a:latin typeface="Arial"/>
              <a:cs typeface="Arial"/>
            </a:endParaRPr>
          </a:p>
          <a:p>
            <a:pPr marL="207010" indent="-170180">
              <a:lnSpc>
                <a:spcPts val="1664"/>
              </a:lnSpc>
              <a:spcBef>
                <a:spcPts val="844"/>
              </a:spcBef>
              <a:buChar char="•"/>
              <a:tabLst>
                <a:tab pos="207010" algn="l"/>
              </a:tabLst>
            </a:pPr>
            <a:r>
              <a:rPr sz="1400" spc="-25" dirty="0">
                <a:solidFill>
                  <a:srgbClr val="FFFFFF"/>
                </a:solidFill>
                <a:latin typeface="Arial"/>
                <a:cs typeface="Arial"/>
              </a:rPr>
              <a:t>Reguired</a:t>
            </a:r>
            <a:r>
              <a:rPr sz="1400" spc="15" dirty="0">
                <a:solidFill>
                  <a:srgbClr val="FFFFFF"/>
                </a:solidFill>
                <a:latin typeface="Arial"/>
                <a:cs typeface="Arial"/>
              </a:rPr>
              <a:t> </a:t>
            </a:r>
            <a:r>
              <a:rPr sz="1400" dirty="0">
                <a:solidFill>
                  <a:srgbClr val="FFFFFF"/>
                </a:solidFill>
                <a:latin typeface="Arial"/>
                <a:cs typeface="Arial"/>
              </a:rPr>
              <a:t>connection</a:t>
            </a:r>
            <a:r>
              <a:rPr sz="1400" spc="35" dirty="0">
                <a:solidFill>
                  <a:srgbClr val="FFFFFF"/>
                </a:solidFill>
                <a:latin typeface="Arial"/>
                <a:cs typeface="Arial"/>
              </a:rPr>
              <a:t> </a:t>
            </a:r>
            <a:r>
              <a:rPr sz="1400" dirty="0">
                <a:solidFill>
                  <a:srgbClr val="FFFFFF"/>
                </a:solidFill>
                <a:latin typeface="Arial"/>
                <a:cs typeface="Arial"/>
              </a:rPr>
              <a:t>to</a:t>
            </a:r>
            <a:r>
              <a:rPr sz="1400" spc="50" dirty="0">
                <a:solidFill>
                  <a:srgbClr val="FFFFFF"/>
                </a:solidFill>
                <a:latin typeface="Arial"/>
                <a:cs typeface="Arial"/>
              </a:rPr>
              <a:t> </a:t>
            </a:r>
            <a:r>
              <a:rPr sz="1400" dirty="0">
                <a:solidFill>
                  <a:srgbClr val="FFFFFF"/>
                </a:solidFill>
                <a:latin typeface="Arial"/>
                <a:cs typeface="Arial"/>
              </a:rPr>
              <a:t>a</a:t>
            </a:r>
            <a:r>
              <a:rPr sz="1400" spc="30" dirty="0">
                <a:solidFill>
                  <a:srgbClr val="FFFFFF"/>
                </a:solidFill>
                <a:latin typeface="Arial"/>
                <a:cs typeface="Arial"/>
              </a:rPr>
              <a:t> </a:t>
            </a:r>
            <a:r>
              <a:rPr sz="1400" dirty="0">
                <a:solidFill>
                  <a:srgbClr val="FFFFFF"/>
                </a:solidFill>
                <a:latin typeface="Arial"/>
                <a:cs typeface="Arial"/>
              </a:rPr>
              <a:t>computer</a:t>
            </a:r>
            <a:r>
              <a:rPr sz="1400" spc="-10" dirty="0">
                <a:solidFill>
                  <a:srgbClr val="FFFFFF"/>
                </a:solidFill>
                <a:latin typeface="Arial"/>
                <a:cs typeface="Arial"/>
              </a:rPr>
              <a:t> </a:t>
            </a:r>
            <a:r>
              <a:rPr sz="1400" dirty="0">
                <a:solidFill>
                  <a:srgbClr val="FFFFFF"/>
                </a:solidFill>
                <a:latin typeface="Arial"/>
                <a:cs typeface="Arial"/>
              </a:rPr>
              <a:t>or</a:t>
            </a:r>
            <a:r>
              <a:rPr sz="1400" spc="5" dirty="0">
                <a:solidFill>
                  <a:srgbClr val="FFFFFF"/>
                </a:solidFill>
                <a:latin typeface="Arial"/>
                <a:cs typeface="Arial"/>
              </a:rPr>
              <a:t> </a:t>
            </a:r>
            <a:r>
              <a:rPr sz="1400" spc="-10" dirty="0">
                <a:solidFill>
                  <a:srgbClr val="FFFFFF"/>
                </a:solidFill>
                <a:latin typeface="Arial"/>
                <a:cs typeface="Arial"/>
              </a:rPr>
              <a:t>smartphone</a:t>
            </a:r>
            <a:endParaRPr sz="1400" dirty="0">
              <a:latin typeface="Arial"/>
              <a:cs typeface="Arial"/>
            </a:endParaRPr>
          </a:p>
          <a:p>
            <a:pPr marL="207010" indent="-170180">
              <a:lnSpc>
                <a:spcPts val="1664"/>
              </a:lnSpc>
              <a:buChar char="•"/>
              <a:tabLst>
                <a:tab pos="207010" algn="l"/>
              </a:tabLst>
            </a:pPr>
            <a:r>
              <a:rPr sz="1400" spc="-10" dirty="0">
                <a:solidFill>
                  <a:srgbClr val="FFFFFF"/>
                </a:solidFill>
                <a:latin typeface="Arial"/>
                <a:cs typeface="Arial"/>
              </a:rPr>
              <a:t>Unfliendly,</a:t>
            </a:r>
            <a:r>
              <a:rPr sz="1400" spc="-15" dirty="0">
                <a:solidFill>
                  <a:srgbClr val="FFFFFF"/>
                </a:solidFill>
                <a:latin typeface="Arial"/>
                <a:cs typeface="Arial"/>
              </a:rPr>
              <a:t> </a:t>
            </a:r>
            <a:r>
              <a:rPr sz="1400" dirty="0">
                <a:solidFill>
                  <a:srgbClr val="FFFFFF"/>
                </a:solidFill>
                <a:latin typeface="Arial"/>
                <a:cs typeface="Arial"/>
              </a:rPr>
              <a:t>unintuitive</a:t>
            </a:r>
            <a:r>
              <a:rPr sz="1400" spc="-5" dirty="0">
                <a:solidFill>
                  <a:srgbClr val="FFFFFF"/>
                </a:solidFill>
                <a:latin typeface="Arial"/>
                <a:cs typeface="Arial"/>
              </a:rPr>
              <a:t> </a:t>
            </a:r>
            <a:r>
              <a:rPr sz="1400" spc="-10" dirty="0">
                <a:solidFill>
                  <a:srgbClr val="FFFFFF"/>
                </a:solidFill>
                <a:latin typeface="Arial"/>
                <a:cs typeface="Arial"/>
              </a:rPr>
              <a:t>interface</a:t>
            </a:r>
            <a:endParaRPr sz="1400" dirty="0">
              <a:latin typeface="Arial"/>
              <a:cs typeface="Arial"/>
            </a:endParaRPr>
          </a:p>
        </p:txBody>
      </p:sp>
      <p:sp>
        <p:nvSpPr>
          <p:cNvPr id="18" name="object 18"/>
          <p:cNvSpPr txBox="1"/>
          <p:nvPr/>
        </p:nvSpPr>
        <p:spPr>
          <a:xfrm>
            <a:off x="6711315" y="404749"/>
            <a:ext cx="4963795" cy="889635"/>
          </a:xfrm>
          <a:prstGeom prst="rect">
            <a:avLst/>
          </a:prstGeom>
        </p:spPr>
        <p:txBody>
          <a:bodyPr vert="horz" wrap="square" lIns="0" tIns="13335" rIns="0" bIns="0" rtlCol="0">
            <a:spAutoFit/>
          </a:bodyPr>
          <a:lstStyle/>
          <a:p>
            <a:pPr marR="628015" algn="ctr">
              <a:lnSpc>
                <a:spcPct val="100000"/>
              </a:lnSpc>
              <a:spcBef>
                <a:spcPts val="105"/>
              </a:spcBef>
            </a:pPr>
            <a:r>
              <a:rPr sz="3000" b="1" spc="-10" dirty="0">
                <a:latin typeface="Arial"/>
                <a:cs typeface="Arial"/>
              </a:rPr>
              <a:t>Solution</a:t>
            </a:r>
            <a:endParaRPr sz="3000">
              <a:latin typeface="Arial"/>
              <a:cs typeface="Arial"/>
            </a:endParaRPr>
          </a:p>
          <a:p>
            <a:pPr marL="12700">
              <a:lnSpc>
                <a:spcPct val="100000"/>
              </a:lnSpc>
              <a:spcBef>
                <a:spcPts val="1755"/>
              </a:spcBef>
            </a:pPr>
            <a:r>
              <a:rPr sz="1200" b="1" spc="-80" dirty="0">
                <a:latin typeface="Arial"/>
                <a:cs typeface="Arial"/>
              </a:rPr>
              <a:t>BITFOLD</a:t>
            </a:r>
            <a:r>
              <a:rPr sz="1200" b="1" spc="-5" dirty="0">
                <a:latin typeface="Arial"/>
                <a:cs typeface="Arial"/>
              </a:rPr>
              <a:t> </a:t>
            </a:r>
            <a:r>
              <a:rPr sz="1200" b="1" spc="90" dirty="0">
                <a:latin typeface="Arial"/>
                <a:cs typeface="Arial"/>
              </a:rPr>
              <a:t>–</a:t>
            </a:r>
            <a:r>
              <a:rPr sz="1200" b="1" spc="-15" dirty="0">
                <a:latin typeface="Arial"/>
                <a:cs typeface="Arial"/>
              </a:rPr>
              <a:t> </a:t>
            </a:r>
            <a:r>
              <a:rPr sz="1200" b="1" spc="-50" dirty="0">
                <a:latin typeface="Arial"/>
                <a:cs typeface="Arial"/>
              </a:rPr>
              <a:t>personal</a:t>
            </a:r>
            <a:r>
              <a:rPr sz="1200" b="1" spc="-35" dirty="0">
                <a:latin typeface="Arial"/>
                <a:cs typeface="Arial"/>
              </a:rPr>
              <a:t> security</a:t>
            </a:r>
            <a:r>
              <a:rPr sz="1200" b="1" spc="-25" dirty="0">
                <a:latin typeface="Arial"/>
                <a:cs typeface="Arial"/>
              </a:rPr>
              <a:t> </a:t>
            </a:r>
            <a:r>
              <a:rPr sz="1200" b="1" spc="-40" dirty="0">
                <a:latin typeface="Arial"/>
                <a:cs typeface="Arial"/>
              </a:rPr>
              <a:t>device</a:t>
            </a:r>
            <a:r>
              <a:rPr sz="1200" b="1" spc="10" dirty="0">
                <a:latin typeface="Arial"/>
                <a:cs typeface="Arial"/>
              </a:rPr>
              <a:t> </a:t>
            </a:r>
            <a:r>
              <a:rPr sz="1200" b="1" spc="-20" dirty="0">
                <a:latin typeface="Arial"/>
                <a:cs typeface="Arial"/>
              </a:rPr>
              <a:t>for</a:t>
            </a:r>
            <a:r>
              <a:rPr sz="1200" b="1" spc="-95" dirty="0">
                <a:latin typeface="Arial"/>
                <a:cs typeface="Arial"/>
              </a:rPr>
              <a:t> </a:t>
            </a:r>
            <a:r>
              <a:rPr sz="1200" b="1" spc="-30" dirty="0">
                <a:latin typeface="Arial"/>
                <a:cs typeface="Arial"/>
              </a:rPr>
              <a:t>digital</a:t>
            </a:r>
            <a:r>
              <a:rPr sz="1200" b="1" spc="-40" dirty="0">
                <a:latin typeface="Arial"/>
                <a:cs typeface="Arial"/>
              </a:rPr>
              <a:t> </a:t>
            </a:r>
            <a:r>
              <a:rPr sz="1200" b="1" spc="-35" dirty="0">
                <a:latin typeface="Arial"/>
                <a:cs typeface="Arial"/>
              </a:rPr>
              <a:t>assets</a:t>
            </a:r>
            <a:r>
              <a:rPr sz="1200" b="1" spc="-40" dirty="0">
                <a:latin typeface="Arial"/>
                <a:cs typeface="Arial"/>
              </a:rPr>
              <a:t> </a:t>
            </a:r>
            <a:r>
              <a:rPr sz="1200" b="1" spc="-75" dirty="0">
                <a:latin typeface="Arial"/>
                <a:cs typeface="Arial"/>
              </a:rPr>
              <a:t>and</a:t>
            </a:r>
            <a:r>
              <a:rPr sz="1200" b="1" spc="-15" dirty="0">
                <a:latin typeface="Arial"/>
                <a:cs typeface="Arial"/>
              </a:rPr>
              <a:t> </a:t>
            </a:r>
            <a:r>
              <a:rPr sz="1200" b="1" spc="-20" dirty="0">
                <a:latin typeface="Arial"/>
                <a:cs typeface="Arial"/>
              </a:rPr>
              <a:t>authentication</a:t>
            </a:r>
            <a:endParaRPr sz="1200">
              <a:latin typeface="Arial"/>
              <a:cs typeface="Arial"/>
            </a:endParaRPr>
          </a:p>
        </p:txBody>
      </p:sp>
      <p:grpSp>
        <p:nvGrpSpPr>
          <p:cNvPr id="19" name="object 19"/>
          <p:cNvGrpSpPr/>
          <p:nvPr/>
        </p:nvGrpSpPr>
        <p:grpSpPr>
          <a:xfrm>
            <a:off x="6572250" y="1638313"/>
            <a:ext cx="628650" cy="742950"/>
            <a:chOff x="6572250" y="1638313"/>
            <a:chExt cx="628650" cy="742950"/>
          </a:xfrm>
        </p:grpSpPr>
        <p:sp>
          <p:nvSpPr>
            <p:cNvPr id="20" name="object 20"/>
            <p:cNvSpPr/>
            <p:nvPr/>
          </p:nvSpPr>
          <p:spPr>
            <a:xfrm>
              <a:off x="6572250" y="1752599"/>
              <a:ext cx="628650" cy="628650"/>
            </a:xfrm>
            <a:custGeom>
              <a:avLst/>
              <a:gdLst/>
              <a:ahLst/>
              <a:cxnLst/>
              <a:rect l="l" t="t" r="r" b="b"/>
              <a:pathLst>
                <a:path w="628650" h="628650">
                  <a:moveTo>
                    <a:pt x="314325" y="0"/>
                  </a:moveTo>
                  <a:lnTo>
                    <a:pt x="267873" y="3407"/>
                  </a:lnTo>
                  <a:lnTo>
                    <a:pt x="223539" y="13307"/>
                  </a:lnTo>
                  <a:lnTo>
                    <a:pt x="181808" y="29212"/>
                  </a:lnTo>
                  <a:lnTo>
                    <a:pt x="143166" y="50636"/>
                  </a:lnTo>
                  <a:lnTo>
                    <a:pt x="108099" y="77094"/>
                  </a:lnTo>
                  <a:lnTo>
                    <a:pt x="77094" y="108099"/>
                  </a:lnTo>
                  <a:lnTo>
                    <a:pt x="50636" y="143166"/>
                  </a:lnTo>
                  <a:lnTo>
                    <a:pt x="29212" y="181808"/>
                  </a:lnTo>
                  <a:lnTo>
                    <a:pt x="13307" y="223539"/>
                  </a:lnTo>
                  <a:lnTo>
                    <a:pt x="3407" y="267873"/>
                  </a:lnTo>
                  <a:lnTo>
                    <a:pt x="0" y="314325"/>
                  </a:lnTo>
                  <a:lnTo>
                    <a:pt x="3407" y="360776"/>
                  </a:lnTo>
                  <a:lnTo>
                    <a:pt x="13307" y="405110"/>
                  </a:lnTo>
                  <a:lnTo>
                    <a:pt x="29212" y="446841"/>
                  </a:lnTo>
                  <a:lnTo>
                    <a:pt x="50636" y="485483"/>
                  </a:lnTo>
                  <a:lnTo>
                    <a:pt x="77094" y="520550"/>
                  </a:lnTo>
                  <a:lnTo>
                    <a:pt x="108099" y="551555"/>
                  </a:lnTo>
                  <a:lnTo>
                    <a:pt x="143166" y="578013"/>
                  </a:lnTo>
                  <a:lnTo>
                    <a:pt x="181808" y="599437"/>
                  </a:lnTo>
                  <a:lnTo>
                    <a:pt x="223539" y="615342"/>
                  </a:lnTo>
                  <a:lnTo>
                    <a:pt x="267873" y="625242"/>
                  </a:lnTo>
                  <a:lnTo>
                    <a:pt x="314325" y="628650"/>
                  </a:lnTo>
                  <a:lnTo>
                    <a:pt x="360776" y="625242"/>
                  </a:lnTo>
                  <a:lnTo>
                    <a:pt x="405110" y="615342"/>
                  </a:lnTo>
                  <a:lnTo>
                    <a:pt x="446841" y="599437"/>
                  </a:lnTo>
                  <a:lnTo>
                    <a:pt x="485483" y="578013"/>
                  </a:lnTo>
                  <a:lnTo>
                    <a:pt x="520550" y="551555"/>
                  </a:lnTo>
                  <a:lnTo>
                    <a:pt x="551555" y="520550"/>
                  </a:lnTo>
                  <a:lnTo>
                    <a:pt x="578013" y="485483"/>
                  </a:lnTo>
                  <a:lnTo>
                    <a:pt x="599437" y="446841"/>
                  </a:lnTo>
                  <a:lnTo>
                    <a:pt x="615342" y="405110"/>
                  </a:lnTo>
                  <a:lnTo>
                    <a:pt x="625242" y="360776"/>
                  </a:lnTo>
                  <a:lnTo>
                    <a:pt x="628650" y="314325"/>
                  </a:lnTo>
                  <a:lnTo>
                    <a:pt x="625242" y="267873"/>
                  </a:lnTo>
                  <a:lnTo>
                    <a:pt x="615342" y="223539"/>
                  </a:lnTo>
                  <a:lnTo>
                    <a:pt x="599437" y="181808"/>
                  </a:lnTo>
                  <a:lnTo>
                    <a:pt x="578013" y="143166"/>
                  </a:lnTo>
                  <a:lnTo>
                    <a:pt x="551555" y="108099"/>
                  </a:lnTo>
                  <a:lnTo>
                    <a:pt x="520550" y="77094"/>
                  </a:lnTo>
                  <a:lnTo>
                    <a:pt x="485483" y="50636"/>
                  </a:lnTo>
                  <a:lnTo>
                    <a:pt x="446841" y="29212"/>
                  </a:lnTo>
                  <a:lnTo>
                    <a:pt x="405110" y="13307"/>
                  </a:lnTo>
                  <a:lnTo>
                    <a:pt x="360776" y="3407"/>
                  </a:lnTo>
                  <a:lnTo>
                    <a:pt x="314325" y="0"/>
                  </a:lnTo>
                  <a:close/>
                </a:path>
              </a:pathLst>
            </a:custGeom>
            <a:solidFill>
              <a:srgbClr val="E7E6E6"/>
            </a:solidFill>
          </p:spPr>
          <p:txBody>
            <a:bodyPr wrap="square" lIns="0" tIns="0" rIns="0" bIns="0" rtlCol="0"/>
            <a:lstStyle/>
            <a:p>
              <a:endParaRPr/>
            </a:p>
          </p:txBody>
        </p:sp>
        <p:sp>
          <p:nvSpPr>
            <p:cNvPr id="21" name="object 21"/>
            <p:cNvSpPr/>
            <p:nvPr/>
          </p:nvSpPr>
          <p:spPr>
            <a:xfrm>
              <a:off x="6650786" y="1638313"/>
              <a:ext cx="462280" cy="542925"/>
            </a:xfrm>
            <a:custGeom>
              <a:avLst/>
              <a:gdLst/>
              <a:ahLst/>
              <a:cxnLst/>
              <a:rect l="l" t="t" r="r" b="b"/>
              <a:pathLst>
                <a:path w="462279" h="542925">
                  <a:moveTo>
                    <a:pt x="233269" y="0"/>
                  </a:moveTo>
                  <a:lnTo>
                    <a:pt x="228838" y="0"/>
                  </a:lnTo>
                  <a:lnTo>
                    <a:pt x="225254" y="2116"/>
                  </a:lnTo>
                  <a:lnTo>
                    <a:pt x="183466" y="25369"/>
                  </a:lnTo>
                  <a:lnTo>
                    <a:pt x="141079" y="46111"/>
                  </a:lnTo>
                  <a:lnTo>
                    <a:pt x="97899" y="64425"/>
                  </a:lnTo>
                  <a:lnTo>
                    <a:pt x="53360" y="80507"/>
                  </a:lnTo>
                  <a:lnTo>
                    <a:pt x="8386" y="94104"/>
                  </a:lnTo>
                  <a:lnTo>
                    <a:pt x="3433" y="95459"/>
                  </a:lnTo>
                  <a:lnTo>
                    <a:pt x="0" y="99960"/>
                  </a:lnTo>
                  <a:lnTo>
                    <a:pt x="0" y="221553"/>
                  </a:lnTo>
                  <a:lnTo>
                    <a:pt x="4313" y="278169"/>
                  </a:lnTo>
                  <a:lnTo>
                    <a:pt x="16063" y="328214"/>
                  </a:lnTo>
                  <a:lnTo>
                    <a:pt x="33466" y="371870"/>
                  </a:lnTo>
                  <a:lnTo>
                    <a:pt x="54737" y="409322"/>
                  </a:lnTo>
                  <a:lnTo>
                    <a:pt x="78091" y="440753"/>
                  </a:lnTo>
                  <a:lnTo>
                    <a:pt x="140055" y="498885"/>
                  </a:lnTo>
                  <a:lnTo>
                    <a:pt x="177209" y="522729"/>
                  </a:lnTo>
                  <a:lnTo>
                    <a:pt x="231054" y="542387"/>
                  </a:lnTo>
                  <a:lnTo>
                    <a:pt x="253142" y="537391"/>
                  </a:lnTo>
                  <a:lnTo>
                    <a:pt x="284888" y="522729"/>
                  </a:lnTo>
                  <a:lnTo>
                    <a:pt x="289781" y="519589"/>
                  </a:lnTo>
                  <a:lnTo>
                    <a:pt x="231054" y="519589"/>
                  </a:lnTo>
                  <a:lnTo>
                    <a:pt x="215323" y="515497"/>
                  </a:lnTo>
                  <a:lnTo>
                    <a:pt x="154499" y="481239"/>
                  </a:lnTo>
                  <a:lnTo>
                    <a:pt x="117702" y="450064"/>
                  </a:lnTo>
                  <a:lnTo>
                    <a:pt x="91205" y="420763"/>
                  </a:lnTo>
                  <a:lnTo>
                    <a:pt x="65590" y="383562"/>
                  </a:lnTo>
                  <a:lnTo>
                    <a:pt x="43734" y="338161"/>
                  </a:lnTo>
                  <a:lnTo>
                    <a:pt x="28511" y="284258"/>
                  </a:lnTo>
                  <a:lnTo>
                    <a:pt x="22797" y="221553"/>
                  </a:lnTo>
                  <a:lnTo>
                    <a:pt x="22797" y="113746"/>
                  </a:lnTo>
                  <a:lnTo>
                    <a:pt x="76807" y="96596"/>
                  </a:lnTo>
                  <a:lnTo>
                    <a:pt x="129422" y="76166"/>
                  </a:lnTo>
                  <a:lnTo>
                    <a:pt x="180702" y="52403"/>
                  </a:lnTo>
                  <a:lnTo>
                    <a:pt x="231053" y="25145"/>
                  </a:lnTo>
                  <a:lnTo>
                    <a:pt x="278416" y="25145"/>
                  </a:lnTo>
                  <a:lnTo>
                    <a:pt x="278088" y="24985"/>
                  </a:lnTo>
                  <a:lnTo>
                    <a:pt x="236839" y="2116"/>
                  </a:lnTo>
                  <a:lnTo>
                    <a:pt x="233269" y="0"/>
                  </a:lnTo>
                  <a:close/>
                </a:path>
                <a:path w="462279" h="542925">
                  <a:moveTo>
                    <a:pt x="278416" y="25145"/>
                  </a:moveTo>
                  <a:lnTo>
                    <a:pt x="231053" y="25145"/>
                  </a:lnTo>
                  <a:lnTo>
                    <a:pt x="280947" y="52026"/>
                  </a:lnTo>
                  <a:lnTo>
                    <a:pt x="332711" y="75933"/>
                  </a:lnTo>
                  <a:lnTo>
                    <a:pt x="385708" y="96597"/>
                  </a:lnTo>
                  <a:lnTo>
                    <a:pt x="439300" y="113747"/>
                  </a:lnTo>
                  <a:lnTo>
                    <a:pt x="439300" y="221553"/>
                  </a:lnTo>
                  <a:lnTo>
                    <a:pt x="433587" y="284258"/>
                  </a:lnTo>
                  <a:lnTo>
                    <a:pt x="418366" y="338161"/>
                  </a:lnTo>
                  <a:lnTo>
                    <a:pt x="396511" y="383562"/>
                  </a:lnTo>
                  <a:lnTo>
                    <a:pt x="370899" y="420763"/>
                  </a:lnTo>
                  <a:lnTo>
                    <a:pt x="344406" y="450064"/>
                  </a:lnTo>
                  <a:lnTo>
                    <a:pt x="307607" y="481239"/>
                  </a:lnTo>
                  <a:lnTo>
                    <a:pt x="273681" y="502882"/>
                  </a:lnTo>
                  <a:lnTo>
                    <a:pt x="231054" y="519589"/>
                  </a:lnTo>
                  <a:lnTo>
                    <a:pt x="289781" y="519589"/>
                  </a:lnTo>
                  <a:lnTo>
                    <a:pt x="322045" y="498885"/>
                  </a:lnTo>
                  <a:lnTo>
                    <a:pt x="360365" y="466348"/>
                  </a:lnTo>
                  <a:lnTo>
                    <a:pt x="407369" y="409322"/>
                  </a:lnTo>
                  <a:lnTo>
                    <a:pt x="428638" y="371870"/>
                  </a:lnTo>
                  <a:lnTo>
                    <a:pt x="446040" y="328214"/>
                  </a:lnTo>
                  <a:lnTo>
                    <a:pt x="457790" y="278169"/>
                  </a:lnTo>
                  <a:lnTo>
                    <a:pt x="462103" y="221553"/>
                  </a:lnTo>
                  <a:lnTo>
                    <a:pt x="462103" y="99960"/>
                  </a:lnTo>
                  <a:lnTo>
                    <a:pt x="458660" y="95459"/>
                  </a:lnTo>
                  <a:lnTo>
                    <a:pt x="453707" y="94104"/>
                  </a:lnTo>
                  <a:lnTo>
                    <a:pt x="408990" y="80508"/>
                  </a:lnTo>
                  <a:lnTo>
                    <a:pt x="364772" y="64425"/>
                  </a:lnTo>
                  <a:lnTo>
                    <a:pt x="320790" y="45783"/>
                  </a:lnTo>
                  <a:lnTo>
                    <a:pt x="278416" y="25145"/>
                  </a:lnTo>
                  <a:close/>
                </a:path>
              </a:pathLst>
            </a:custGeom>
            <a:solidFill>
              <a:srgbClr val="000000"/>
            </a:solidFill>
          </p:spPr>
          <p:txBody>
            <a:bodyPr wrap="square" lIns="0" tIns="0" rIns="0" bIns="0" rtlCol="0"/>
            <a:lstStyle/>
            <a:p>
              <a:endParaRPr/>
            </a:p>
          </p:txBody>
        </p:sp>
        <p:pic>
          <p:nvPicPr>
            <p:cNvPr id="22" name="object 22"/>
            <p:cNvPicPr/>
            <p:nvPr/>
          </p:nvPicPr>
          <p:blipFill>
            <a:blip r:embed="rId4" cstate="print"/>
            <a:stretch>
              <a:fillRect/>
            </a:stretch>
          </p:blipFill>
          <p:spPr>
            <a:xfrm>
              <a:off x="6695920" y="1728523"/>
              <a:ext cx="119684" cy="104066"/>
            </a:xfrm>
            <a:prstGeom prst="rect">
              <a:avLst/>
            </a:prstGeom>
          </p:spPr>
        </p:pic>
        <p:pic>
          <p:nvPicPr>
            <p:cNvPr id="23" name="object 23"/>
            <p:cNvPicPr/>
            <p:nvPr/>
          </p:nvPicPr>
          <p:blipFill>
            <a:blip r:embed="rId5" cstate="print"/>
            <a:stretch>
              <a:fillRect/>
            </a:stretch>
          </p:blipFill>
          <p:spPr>
            <a:xfrm>
              <a:off x="6901977" y="2002935"/>
              <a:ext cx="122410" cy="116275"/>
            </a:xfrm>
            <a:prstGeom prst="rect">
              <a:avLst/>
            </a:prstGeom>
          </p:spPr>
        </p:pic>
        <p:sp>
          <p:nvSpPr>
            <p:cNvPr id="24" name="object 24"/>
            <p:cNvSpPr/>
            <p:nvPr/>
          </p:nvSpPr>
          <p:spPr>
            <a:xfrm>
              <a:off x="6740891" y="1802463"/>
              <a:ext cx="281940" cy="214629"/>
            </a:xfrm>
            <a:custGeom>
              <a:avLst/>
              <a:gdLst/>
              <a:ahLst/>
              <a:cxnLst/>
              <a:rect l="l" t="t" r="r" b="b"/>
              <a:pathLst>
                <a:path w="281940" h="214630">
                  <a:moveTo>
                    <a:pt x="37051" y="73192"/>
                  </a:moveTo>
                  <a:lnTo>
                    <a:pt x="2708" y="96298"/>
                  </a:lnTo>
                  <a:lnTo>
                    <a:pt x="0" y="110254"/>
                  </a:lnTo>
                  <a:lnTo>
                    <a:pt x="2708" y="124210"/>
                  </a:lnTo>
                  <a:lnTo>
                    <a:pt x="78142" y="203773"/>
                  </a:lnTo>
                  <a:lnTo>
                    <a:pt x="104346" y="214624"/>
                  </a:lnTo>
                  <a:lnTo>
                    <a:pt x="111633" y="213911"/>
                  </a:lnTo>
                  <a:lnTo>
                    <a:pt x="118533" y="211818"/>
                  </a:lnTo>
                  <a:lnTo>
                    <a:pt x="124890" y="208415"/>
                  </a:lnTo>
                  <a:lnTo>
                    <a:pt x="130546" y="203773"/>
                  </a:lnTo>
                  <a:lnTo>
                    <a:pt x="142501" y="191821"/>
                  </a:lnTo>
                  <a:lnTo>
                    <a:pt x="100536" y="191821"/>
                  </a:lnTo>
                  <a:lnTo>
                    <a:pt x="96952" y="190340"/>
                  </a:lnTo>
                  <a:lnTo>
                    <a:pt x="21388" y="114776"/>
                  </a:lnTo>
                  <a:lnTo>
                    <a:pt x="21388" y="105731"/>
                  </a:lnTo>
                  <a:lnTo>
                    <a:pt x="29643" y="97477"/>
                  </a:lnTo>
                  <a:lnTo>
                    <a:pt x="33227" y="95995"/>
                  </a:lnTo>
                  <a:lnTo>
                    <a:pt x="75207" y="95995"/>
                  </a:lnTo>
                  <a:lnTo>
                    <a:pt x="63255" y="84043"/>
                  </a:lnTo>
                  <a:lnTo>
                    <a:pt x="57599" y="79395"/>
                  </a:lnTo>
                  <a:lnTo>
                    <a:pt x="51238" y="75993"/>
                  </a:lnTo>
                  <a:lnTo>
                    <a:pt x="44334" y="73903"/>
                  </a:lnTo>
                  <a:lnTo>
                    <a:pt x="37051" y="73192"/>
                  </a:lnTo>
                  <a:close/>
                </a:path>
                <a:path w="281940" h="214630">
                  <a:moveTo>
                    <a:pt x="278977" y="22788"/>
                  </a:moveTo>
                  <a:lnTo>
                    <a:pt x="248656" y="22788"/>
                  </a:lnTo>
                  <a:lnTo>
                    <a:pt x="252240" y="24270"/>
                  </a:lnTo>
                  <a:lnTo>
                    <a:pt x="260495" y="32525"/>
                  </a:lnTo>
                  <a:lnTo>
                    <a:pt x="260495" y="41584"/>
                  </a:lnTo>
                  <a:lnTo>
                    <a:pt x="111740" y="190340"/>
                  </a:lnTo>
                  <a:lnTo>
                    <a:pt x="108155" y="191821"/>
                  </a:lnTo>
                  <a:lnTo>
                    <a:pt x="142501" y="191821"/>
                  </a:lnTo>
                  <a:lnTo>
                    <a:pt x="271064" y="63258"/>
                  </a:lnTo>
                  <a:lnTo>
                    <a:pt x="279192" y="51006"/>
                  </a:lnTo>
                  <a:lnTo>
                    <a:pt x="281899" y="37054"/>
                  </a:lnTo>
                  <a:lnTo>
                    <a:pt x="279186" y="23103"/>
                  </a:lnTo>
                  <a:lnTo>
                    <a:pt x="278977" y="22788"/>
                  </a:lnTo>
                  <a:close/>
                </a:path>
                <a:path w="281940" h="214630">
                  <a:moveTo>
                    <a:pt x="75207" y="95995"/>
                  </a:moveTo>
                  <a:lnTo>
                    <a:pt x="40861" y="95995"/>
                  </a:lnTo>
                  <a:lnTo>
                    <a:pt x="44445" y="97477"/>
                  </a:lnTo>
                  <a:lnTo>
                    <a:pt x="98433" y="151464"/>
                  </a:lnTo>
                  <a:lnTo>
                    <a:pt x="101326" y="152664"/>
                  </a:lnTo>
                  <a:lnTo>
                    <a:pt x="107365" y="152664"/>
                  </a:lnTo>
                  <a:lnTo>
                    <a:pt x="110272" y="151464"/>
                  </a:lnTo>
                  <a:lnTo>
                    <a:pt x="136600" y="125134"/>
                  </a:lnTo>
                  <a:lnTo>
                    <a:pt x="104345" y="125134"/>
                  </a:lnTo>
                  <a:lnTo>
                    <a:pt x="75207" y="95995"/>
                  </a:lnTo>
                  <a:close/>
                </a:path>
                <a:path w="281940" h="214630">
                  <a:moveTo>
                    <a:pt x="244846" y="0"/>
                  </a:moveTo>
                  <a:lnTo>
                    <a:pt x="104345" y="125134"/>
                  </a:lnTo>
                  <a:lnTo>
                    <a:pt x="136600" y="125134"/>
                  </a:lnTo>
                  <a:lnTo>
                    <a:pt x="237452" y="24270"/>
                  </a:lnTo>
                  <a:lnTo>
                    <a:pt x="241036" y="22788"/>
                  </a:lnTo>
                  <a:lnTo>
                    <a:pt x="278977" y="22788"/>
                  </a:lnTo>
                  <a:lnTo>
                    <a:pt x="271050" y="10851"/>
                  </a:lnTo>
                  <a:lnTo>
                    <a:pt x="265396" y="6203"/>
                  </a:lnTo>
                  <a:lnTo>
                    <a:pt x="259038" y="2800"/>
                  </a:lnTo>
                  <a:lnTo>
                    <a:pt x="252135" y="711"/>
                  </a:lnTo>
                  <a:lnTo>
                    <a:pt x="244846" y="0"/>
                  </a:lnTo>
                  <a:close/>
                </a:path>
              </a:pathLst>
            </a:custGeom>
            <a:solidFill>
              <a:srgbClr val="000000"/>
            </a:solidFill>
          </p:spPr>
          <p:txBody>
            <a:bodyPr wrap="square" lIns="0" tIns="0" rIns="0" bIns="0" rtlCol="0"/>
            <a:lstStyle/>
            <a:p>
              <a:endParaRPr/>
            </a:p>
          </p:txBody>
        </p:sp>
      </p:grpSp>
      <p:grpSp>
        <p:nvGrpSpPr>
          <p:cNvPr id="25" name="object 25"/>
          <p:cNvGrpSpPr/>
          <p:nvPr/>
        </p:nvGrpSpPr>
        <p:grpSpPr>
          <a:xfrm>
            <a:off x="6572250" y="3038898"/>
            <a:ext cx="628650" cy="828675"/>
            <a:chOff x="6572250" y="3038898"/>
            <a:chExt cx="628650" cy="828675"/>
          </a:xfrm>
        </p:grpSpPr>
        <p:sp>
          <p:nvSpPr>
            <p:cNvPr id="26" name="object 26"/>
            <p:cNvSpPr/>
            <p:nvPr/>
          </p:nvSpPr>
          <p:spPr>
            <a:xfrm>
              <a:off x="6572250" y="3238500"/>
              <a:ext cx="628650" cy="628650"/>
            </a:xfrm>
            <a:custGeom>
              <a:avLst/>
              <a:gdLst/>
              <a:ahLst/>
              <a:cxnLst/>
              <a:rect l="l" t="t" r="r" b="b"/>
              <a:pathLst>
                <a:path w="628650" h="628650">
                  <a:moveTo>
                    <a:pt x="314325" y="0"/>
                  </a:moveTo>
                  <a:lnTo>
                    <a:pt x="267873" y="3407"/>
                  </a:lnTo>
                  <a:lnTo>
                    <a:pt x="223539" y="13307"/>
                  </a:lnTo>
                  <a:lnTo>
                    <a:pt x="181808" y="29212"/>
                  </a:lnTo>
                  <a:lnTo>
                    <a:pt x="143166" y="50636"/>
                  </a:lnTo>
                  <a:lnTo>
                    <a:pt x="108099" y="77094"/>
                  </a:lnTo>
                  <a:lnTo>
                    <a:pt x="77094" y="108099"/>
                  </a:lnTo>
                  <a:lnTo>
                    <a:pt x="50636" y="143166"/>
                  </a:lnTo>
                  <a:lnTo>
                    <a:pt x="29212" y="181808"/>
                  </a:lnTo>
                  <a:lnTo>
                    <a:pt x="13307" y="223539"/>
                  </a:lnTo>
                  <a:lnTo>
                    <a:pt x="3407" y="267873"/>
                  </a:lnTo>
                  <a:lnTo>
                    <a:pt x="0" y="314325"/>
                  </a:lnTo>
                  <a:lnTo>
                    <a:pt x="3407" y="360776"/>
                  </a:lnTo>
                  <a:lnTo>
                    <a:pt x="13307" y="405110"/>
                  </a:lnTo>
                  <a:lnTo>
                    <a:pt x="29212" y="446841"/>
                  </a:lnTo>
                  <a:lnTo>
                    <a:pt x="50636" y="485483"/>
                  </a:lnTo>
                  <a:lnTo>
                    <a:pt x="77094" y="520550"/>
                  </a:lnTo>
                  <a:lnTo>
                    <a:pt x="108099" y="551555"/>
                  </a:lnTo>
                  <a:lnTo>
                    <a:pt x="143166" y="578013"/>
                  </a:lnTo>
                  <a:lnTo>
                    <a:pt x="181808" y="599437"/>
                  </a:lnTo>
                  <a:lnTo>
                    <a:pt x="223539" y="615342"/>
                  </a:lnTo>
                  <a:lnTo>
                    <a:pt x="267873" y="625242"/>
                  </a:lnTo>
                  <a:lnTo>
                    <a:pt x="314325" y="628650"/>
                  </a:lnTo>
                  <a:lnTo>
                    <a:pt x="360776" y="625242"/>
                  </a:lnTo>
                  <a:lnTo>
                    <a:pt x="405110" y="615342"/>
                  </a:lnTo>
                  <a:lnTo>
                    <a:pt x="446841" y="599437"/>
                  </a:lnTo>
                  <a:lnTo>
                    <a:pt x="485483" y="578013"/>
                  </a:lnTo>
                  <a:lnTo>
                    <a:pt x="520550" y="551555"/>
                  </a:lnTo>
                  <a:lnTo>
                    <a:pt x="551555" y="520550"/>
                  </a:lnTo>
                  <a:lnTo>
                    <a:pt x="578013" y="485483"/>
                  </a:lnTo>
                  <a:lnTo>
                    <a:pt x="599437" y="446841"/>
                  </a:lnTo>
                  <a:lnTo>
                    <a:pt x="615342" y="405110"/>
                  </a:lnTo>
                  <a:lnTo>
                    <a:pt x="625242" y="360776"/>
                  </a:lnTo>
                  <a:lnTo>
                    <a:pt x="628650" y="314325"/>
                  </a:lnTo>
                  <a:lnTo>
                    <a:pt x="625242" y="267873"/>
                  </a:lnTo>
                  <a:lnTo>
                    <a:pt x="615342" y="223539"/>
                  </a:lnTo>
                  <a:lnTo>
                    <a:pt x="599437" y="181808"/>
                  </a:lnTo>
                  <a:lnTo>
                    <a:pt x="578013" y="143166"/>
                  </a:lnTo>
                  <a:lnTo>
                    <a:pt x="551555" y="108099"/>
                  </a:lnTo>
                  <a:lnTo>
                    <a:pt x="520550" y="77094"/>
                  </a:lnTo>
                  <a:lnTo>
                    <a:pt x="485483" y="50636"/>
                  </a:lnTo>
                  <a:lnTo>
                    <a:pt x="446841" y="29212"/>
                  </a:lnTo>
                  <a:lnTo>
                    <a:pt x="405110" y="13307"/>
                  </a:lnTo>
                  <a:lnTo>
                    <a:pt x="360776" y="3407"/>
                  </a:lnTo>
                  <a:lnTo>
                    <a:pt x="314325" y="0"/>
                  </a:lnTo>
                  <a:close/>
                </a:path>
              </a:pathLst>
            </a:custGeom>
            <a:solidFill>
              <a:srgbClr val="E7E6E6"/>
            </a:solidFill>
          </p:spPr>
          <p:txBody>
            <a:bodyPr wrap="square" lIns="0" tIns="0" rIns="0" bIns="0" rtlCol="0"/>
            <a:lstStyle/>
            <a:p>
              <a:endParaRPr/>
            </a:p>
          </p:txBody>
        </p:sp>
        <p:sp>
          <p:nvSpPr>
            <p:cNvPr id="27" name="object 27"/>
            <p:cNvSpPr/>
            <p:nvPr/>
          </p:nvSpPr>
          <p:spPr>
            <a:xfrm>
              <a:off x="6610782" y="3093732"/>
              <a:ext cx="506095" cy="506095"/>
            </a:xfrm>
            <a:custGeom>
              <a:avLst/>
              <a:gdLst/>
              <a:ahLst/>
              <a:cxnLst/>
              <a:rect l="l" t="t" r="r" b="b"/>
              <a:pathLst>
                <a:path w="506095" h="506095">
                  <a:moveTo>
                    <a:pt x="65786" y="466559"/>
                  </a:moveTo>
                  <a:lnTo>
                    <a:pt x="49339" y="466559"/>
                  </a:lnTo>
                  <a:lnTo>
                    <a:pt x="49339" y="506044"/>
                  </a:lnTo>
                  <a:lnTo>
                    <a:pt x="65786" y="506044"/>
                  </a:lnTo>
                  <a:lnTo>
                    <a:pt x="65786" y="466559"/>
                  </a:lnTo>
                  <a:close/>
                </a:path>
                <a:path w="506095" h="506095">
                  <a:moveTo>
                    <a:pt x="241236" y="466559"/>
                  </a:moveTo>
                  <a:lnTo>
                    <a:pt x="224790" y="466559"/>
                  </a:lnTo>
                  <a:lnTo>
                    <a:pt x="224790" y="506044"/>
                  </a:lnTo>
                  <a:lnTo>
                    <a:pt x="241236" y="506044"/>
                  </a:lnTo>
                  <a:lnTo>
                    <a:pt x="241236" y="466559"/>
                  </a:lnTo>
                  <a:close/>
                </a:path>
                <a:path w="506095" h="506095">
                  <a:moveTo>
                    <a:pt x="310311" y="276313"/>
                  </a:moveTo>
                  <a:lnTo>
                    <a:pt x="293865" y="276313"/>
                  </a:lnTo>
                  <a:lnTo>
                    <a:pt x="293865" y="292773"/>
                  </a:lnTo>
                  <a:lnTo>
                    <a:pt x="293865" y="320179"/>
                  </a:lnTo>
                  <a:lnTo>
                    <a:pt x="266446" y="320179"/>
                  </a:lnTo>
                  <a:lnTo>
                    <a:pt x="266446" y="292773"/>
                  </a:lnTo>
                  <a:lnTo>
                    <a:pt x="293865" y="292773"/>
                  </a:lnTo>
                  <a:lnTo>
                    <a:pt x="293865" y="276313"/>
                  </a:lnTo>
                  <a:lnTo>
                    <a:pt x="249999" y="276313"/>
                  </a:lnTo>
                  <a:lnTo>
                    <a:pt x="249999" y="336626"/>
                  </a:lnTo>
                  <a:lnTo>
                    <a:pt x="310311" y="336626"/>
                  </a:lnTo>
                  <a:lnTo>
                    <a:pt x="310311" y="320179"/>
                  </a:lnTo>
                  <a:lnTo>
                    <a:pt x="310311" y="292773"/>
                  </a:lnTo>
                  <a:lnTo>
                    <a:pt x="310311" y="276313"/>
                  </a:lnTo>
                  <a:close/>
                </a:path>
                <a:path w="506095" h="506095">
                  <a:moveTo>
                    <a:pt x="310311" y="188607"/>
                  </a:moveTo>
                  <a:lnTo>
                    <a:pt x="293865" y="188607"/>
                  </a:lnTo>
                  <a:lnTo>
                    <a:pt x="293865" y="205041"/>
                  </a:lnTo>
                  <a:lnTo>
                    <a:pt x="293865" y="232460"/>
                  </a:lnTo>
                  <a:lnTo>
                    <a:pt x="266446" y="232460"/>
                  </a:lnTo>
                  <a:lnTo>
                    <a:pt x="266446" y="205041"/>
                  </a:lnTo>
                  <a:lnTo>
                    <a:pt x="293865" y="205041"/>
                  </a:lnTo>
                  <a:lnTo>
                    <a:pt x="293865" y="188607"/>
                  </a:lnTo>
                  <a:lnTo>
                    <a:pt x="249999" y="188607"/>
                  </a:lnTo>
                  <a:lnTo>
                    <a:pt x="249999" y="248907"/>
                  </a:lnTo>
                  <a:lnTo>
                    <a:pt x="310311" y="248907"/>
                  </a:lnTo>
                  <a:lnTo>
                    <a:pt x="310311" y="232460"/>
                  </a:lnTo>
                  <a:lnTo>
                    <a:pt x="310311" y="205041"/>
                  </a:lnTo>
                  <a:lnTo>
                    <a:pt x="310311" y="188607"/>
                  </a:lnTo>
                  <a:close/>
                </a:path>
                <a:path w="506095" h="506095">
                  <a:moveTo>
                    <a:pt x="339344" y="0"/>
                  </a:moveTo>
                  <a:lnTo>
                    <a:pt x="138163" y="0"/>
                  </a:lnTo>
                  <a:lnTo>
                    <a:pt x="138163" y="169164"/>
                  </a:lnTo>
                  <a:lnTo>
                    <a:pt x="110261" y="176987"/>
                  </a:lnTo>
                  <a:lnTo>
                    <a:pt x="110490" y="176987"/>
                  </a:lnTo>
                  <a:lnTo>
                    <a:pt x="88353" y="193598"/>
                  </a:lnTo>
                  <a:lnTo>
                    <a:pt x="73431" y="217220"/>
                  </a:lnTo>
                  <a:lnTo>
                    <a:pt x="67983" y="245618"/>
                  </a:lnTo>
                  <a:lnTo>
                    <a:pt x="67983" y="286740"/>
                  </a:lnTo>
                  <a:lnTo>
                    <a:pt x="70434" y="305854"/>
                  </a:lnTo>
                  <a:lnTo>
                    <a:pt x="70472" y="306171"/>
                  </a:lnTo>
                  <a:lnTo>
                    <a:pt x="77533" y="323773"/>
                  </a:lnTo>
                  <a:lnTo>
                    <a:pt x="88519" y="338924"/>
                  </a:lnTo>
                  <a:lnTo>
                    <a:pt x="102793" y="350977"/>
                  </a:lnTo>
                  <a:lnTo>
                    <a:pt x="102793" y="373468"/>
                  </a:lnTo>
                  <a:lnTo>
                    <a:pt x="66954" y="373468"/>
                  </a:lnTo>
                  <a:lnTo>
                    <a:pt x="40919" y="378739"/>
                  </a:lnTo>
                  <a:lnTo>
                    <a:pt x="19634" y="393115"/>
                  </a:lnTo>
                  <a:lnTo>
                    <a:pt x="5270" y="414401"/>
                  </a:lnTo>
                  <a:lnTo>
                    <a:pt x="0" y="440448"/>
                  </a:lnTo>
                  <a:lnTo>
                    <a:pt x="0" y="506044"/>
                  </a:lnTo>
                  <a:lnTo>
                    <a:pt x="16446" y="506044"/>
                  </a:lnTo>
                  <a:lnTo>
                    <a:pt x="16446" y="440448"/>
                  </a:lnTo>
                  <a:lnTo>
                    <a:pt x="20421" y="420801"/>
                  </a:lnTo>
                  <a:lnTo>
                    <a:pt x="31254" y="404736"/>
                  </a:lnTo>
                  <a:lnTo>
                    <a:pt x="47320" y="393903"/>
                  </a:lnTo>
                  <a:lnTo>
                    <a:pt x="66954" y="389928"/>
                  </a:lnTo>
                  <a:lnTo>
                    <a:pt x="103428" y="389928"/>
                  </a:lnTo>
                  <a:lnTo>
                    <a:pt x="108470" y="403860"/>
                  </a:lnTo>
                  <a:lnTo>
                    <a:pt x="117792" y="415048"/>
                  </a:lnTo>
                  <a:lnTo>
                    <a:pt x="130390" y="422478"/>
                  </a:lnTo>
                  <a:lnTo>
                    <a:pt x="145288" y="425170"/>
                  </a:lnTo>
                  <a:lnTo>
                    <a:pt x="160185" y="422478"/>
                  </a:lnTo>
                  <a:lnTo>
                    <a:pt x="172783" y="415048"/>
                  </a:lnTo>
                  <a:lnTo>
                    <a:pt x="178054" y="408724"/>
                  </a:lnTo>
                  <a:lnTo>
                    <a:pt x="182092" y="403860"/>
                  </a:lnTo>
                  <a:lnTo>
                    <a:pt x="187058" y="390169"/>
                  </a:lnTo>
                  <a:lnTo>
                    <a:pt x="187147" y="389928"/>
                  </a:lnTo>
                  <a:lnTo>
                    <a:pt x="226453" y="389928"/>
                  </a:lnTo>
                  <a:lnTo>
                    <a:pt x="229298" y="390169"/>
                  </a:lnTo>
                  <a:lnTo>
                    <a:pt x="232067" y="390626"/>
                  </a:lnTo>
                  <a:lnTo>
                    <a:pt x="232194" y="389928"/>
                  </a:lnTo>
                  <a:lnTo>
                    <a:pt x="234797" y="374408"/>
                  </a:lnTo>
                  <a:lnTo>
                    <a:pt x="231127" y="373786"/>
                  </a:lnTo>
                  <a:lnTo>
                    <a:pt x="227355" y="373468"/>
                  </a:lnTo>
                  <a:lnTo>
                    <a:pt x="187769" y="373468"/>
                  </a:lnTo>
                  <a:lnTo>
                    <a:pt x="187769" y="358736"/>
                  </a:lnTo>
                  <a:lnTo>
                    <a:pt x="187769" y="350266"/>
                  </a:lnTo>
                  <a:lnTo>
                    <a:pt x="191465" y="347052"/>
                  </a:lnTo>
                  <a:lnTo>
                    <a:pt x="201625" y="338213"/>
                  </a:lnTo>
                  <a:lnTo>
                    <a:pt x="212267" y="323215"/>
                  </a:lnTo>
                  <a:lnTo>
                    <a:pt x="218960" y="306171"/>
                  </a:lnTo>
                  <a:lnTo>
                    <a:pt x="219087" y="305854"/>
                  </a:lnTo>
                  <a:lnTo>
                    <a:pt x="221500" y="286740"/>
                  </a:lnTo>
                  <a:lnTo>
                    <a:pt x="221500" y="246989"/>
                  </a:lnTo>
                  <a:lnTo>
                    <a:pt x="221500" y="245618"/>
                  </a:lnTo>
                  <a:lnTo>
                    <a:pt x="220192" y="231724"/>
                  </a:lnTo>
                  <a:lnTo>
                    <a:pt x="220141" y="231152"/>
                  </a:lnTo>
                  <a:lnTo>
                    <a:pt x="216128" y="217347"/>
                  </a:lnTo>
                  <a:lnTo>
                    <a:pt x="209600" y="204558"/>
                  </a:lnTo>
                  <a:lnTo>
                    <a:pt x="205041" y="198691"/>
                  </a:lnTo>
                  <a:lnTo>
                    <a:pt x="205041" y="246989"/>
                  </a:lnTo>
                  <a:lnTo>
                    <a:pt x="205041" y="286740"/>
                  </a:lnTo>
                  <a:lnTo>
                    <a:pt x="200304" y="310184"/>
                  </a:lnTo>
                  <a:lnTo>
                    <a:pt x="187363" y="329361"/>
                  </a:lnTo>
                  <a:lnTo>
                    <a:pt x="171323" y="340194"/>
                  </a:lnTo>
                  <a:lnTo>
                    <a:pt x="171323" y="358736"/>
                  </a:lnTo>
                  <a:lnTo>
                    <a:pt x="171323" y="382689"/>
                  </a:lnTo>
                  <a:lnTo>
                    <a:pt x="169278" y="392811"/>
                  </a:lnTo>
                  <a:lnTo>
                    <a:pt x="163690" y="401091"/>
                  </a:lnTo>
                  <a:lnTo>
                    <a:pt x="155409" y="406679"/>
                  </a:lnTo>
                  <a:lnTo>
                    <a:pt x="145288" y="408724"/>
                  </a:lnTo>
                  <a:lnTo>
                    <a:pt x="135166" y="406679"/>
                  </a:lnTo>
                  <a:lnTo>
                    <a:pt x="126885" y="401091"/>
                  </a:lnTo>
                  <a:lnTo>
                    <a:pt x="121285" y="392811"/>
                  </a:lnTo>
                  <a:lnTo>
                    <a:pt x="120853" y="390626"/>
                  </a:lnTo>
                  <a:lnTo>
                    <a:pt x="120751" y="390169"/>
                  </a:lnTo>
                  <a:lnTo>
                    <a:pt x="120700" y="389928"/>
                  </a:lnTo>
                  <a:lnTo>
                    <a:pt x="119240" y="382689"/>
                  </a:lnTo>
                  <a:lnTo>
                    <a:pt x="119240" y="359117"/>
                  </a:lnTo>
                  <a:lnTo>
                    <a:pt x="125336" y="360997"/>
                  </a:lnTo>
                  <a:lnTo>
                    <a:pt x="131635" y="362369"/>
                  </a:lnTo>
                  <a:lnTo>
                    <a:pt x="138112" y="363207"/>
                  </a:lnTo>
                  <a:lnTo>
                    <a:pt x="144741" y="363486"/>
                  </a:lnTo>
                  <a:lnTo>
                    <a:pt x="151130" y="363207"/>
                  </a:lnTo>
                  <a:lnTo>
                    <a:pt x="151485" y="363207"/>
                  </a:lnTo>
                  <a:lnTo>
                    <a:pt x="157708" y="362369"/>
                  </a:lnTo>
                  <a:lnTo>
                    <a:pt x="158000" y="362369"/>
                  </a:lnTo>
                  <a:lnTo>
                    <a:pt x="164985" y="360781"/>
                  </a:lnTo>
                  <a:lnTo>
                    <a:pt x="170141" y="359117"/>
                  </a:lnTo>
                  <a:lnTo>
                    <a:pt x="171323" y="358736"/>
                  </a:lnTo>
                  <a:lnTo>
                    <a:pt x="171323" y="340194"/>
                  </a:lnTo>
                  <a:lnTo>
                    <a:pt x="168186" y="342303"/>
                  </a:lnTo>
                  <a:lnTo>
                    <a:pt x="144741" y="347052"/>
                  </a:lnTo>
                  <a:lnTo>
                    <a:pt x="121843" y="342531"/>
                  </a:lnTo>
                  <a:lnTo>
                    <a:pt x="102958" y="330187"/>
                  </a:lnTo>
                  <a:lnTo>
                    <a:pt x="89903" y="311835"/>
                  </a:lnTo>
                  <a:lnTo>
                    <a:pt x="84493" y="289267"/>
                  </a:lnTo>
                  <a:lnTo>
                    <a:pt x="104584" y="260908"/>
                  </a:lnTo>
                  <a:lnTo>
                    <a:pt x="111696" y="250875"/>
                  </a:lnTo>
                  <a:lnTo>
                    <a:pt x="119214" y="246989"/>
                  </a:lnTo>
                  <a:lnTo>
                    <a:pt x="205041" y="246989"/>
                  </a:lnTo>
                  <a:lnTo>
                    <a:pt x="205041" y="198691"/>
                  </a:lnTo>
                  <a:lnTo>
                    <a:pt x="200685" y="193078"/>
                  </a:lnTo>
                  <a:lnTo>
                    <a:pt x="188696" y="204330"/>
                  </a:lnTo>
                  <a:lnTo>
                    <a:pt x="193560" y="210210"/>
                  </a:lnTo>
                  <a:lnTo>
                    <a:pt x="197612" y="216585"/>
                  </a:lnTo>
                  <a:lnTo>
                    <a:pt x="200799" y="223393"/>
                  </a:lnTo>
                  <a:lnTo>
                    <a:pt x="203123" y="230543"/>
                  </a:lnTo>
                  <a:lnTo>
                    <a:pt x="127203" y="230543"/>
                  </a:lnTo>
                  <a:lnTo>
                    <a:pt x="117424" y="231724"/>
                  </a:lnTo>
                  <a:lnTo>
                    <a:pt x="108318" y="235140"/>
                  </a:lnTo>
                  <a:lnTo>
                    <a:pt x="100266" y="240588"/>
                  </a:lnTo>
                  <a:lnTo>
                    <a:pt x="93649" y="247891"/>
                  </a:lnTo>
                  <a:lnTo>
                    <a:pt x="84429" y="260908"/>
                  </a:lnTo>
                  <a:lnTo>
                    <a:pt x="84429" y="245618"/>
                  </a:lnTo>
                  <a:lnTo>
                    <a:pt x="89179" y="222161"/>
                  </a:lnTo>
                  <a:lnTo>
                    <a:pt x="102108" y="202996"/>
                  </a:lnTo>
                  <a:lnTo>
                    <a:pt x="121285" y="190055"/>
                  </a:lnTo>
                  <a:lnTo>
                    <a:pt x="144741" y="185305"/>
                  </a:lnTo>
                  <a:lnTo>
                    <a:pt x="153454" y="185928"/>
                  </a:lnTo>
                  <a:lnTo>
                    <a:pt x="161912" y="187794"/>
                  </a:lnTo>
                  <a:lnTo>
                    <a:pt x="170014" y="190842"/>
                  </a:lnTo>
                  <a:lnTo>
                    <a:pt x="177622" y="195059"/>
                  </a:lnTo>
                  <a:lnTo>
                    <a:pt x="183984" y="185305"/>
                  </a:lnTo>
                  <a:lnTo>
                    <a:pt x="154597" y="169494"/>
                  </a:lnTo>
                  <a:lnTo>
                    <a:pt x="154597" y="16446"/>
                  </a:lnTo>
                  <a:lnTo>
                    <a:pt x="339344" y="16446"/>
                  </a:lnTo>
                  <a:lnTo>
                    <a:pt x="339344" y="0"/>
                  </a:lnTo>
                  <a:close/>
                </a:path>
                <a:path w="506095" h="506095">
                  <a:moveTo>
                    <a:pt x="461632" y="120065"/>
                  </a:moveTo>
                  <a:lnTo>
                    <a:pt x="445185" y="90843"/>
                  </a:lnTo>
                  <a:lnTo>
                    <a:pt x="445185" y="120065"/>
                  </a:lnTo>
                  <a:lnTo>
                    <a:pt x="443674" y="127520"/>
                  </a:lnTo>
                  <a:lnTo>
                    <a:pt x="439559" y="133629"/>
                  </a:lnTo>
                  <a:lnTo>
                    <a:pt x="433463" y="137744"/>
                  </a:lnTo>
                  <a:lnTo>
                    <a:pt x="425996" y="139255"/>
                  </a:lnTo>
                  <a:lnTo>
                    <a:pt x="217652" y="139255"/>
                  </a:lnTo>
                  <a:lnTo>
                    <a:pt x="210197" y="137744"/>
                  </a:lnTo>
                  <a:lnTo>
                    <a:pt x="204089" y="133629"/>
                  </a:lnTo>
                  <a:lnTo>
                    <a:pt x="199974" y="127520"/>
                  </a:lnTo>
                  <a:lnTo>
                    <a:pt x="198462" y="120065"/>
                  </a:lnTo>
                  <a:lnTo>
                    <a:pt x="199974" y="112598"/>
                  </a:lnTo>
                  <a:lnTo>
                    <a:pt x="204089" y="106502"/>
                  </a:lnTo>
                  <a:lnTo>
                    <a:pt x="210197" y="102387"/>
                  </a:lnTo>
                  <a:lnTo>
                    <a:pt x="217652" y="100876"/>
                  </a:lnTo>
                  <a:lnTo>
                    <a:pt x="425996" y="100876"/>
                  </a:lnTo>
                  <a:lnTo>
                    <a:pt x="433463" y="102387"/>
                  </a:lnTo>
                  <a:lnTo>
                    <a:pt x="439559" y="106502"/>
                  </a:lnTo>
                  <a:lnTo>
                    <a:pt x="443674" y="112598"/>
                  </a:lnTo>
                  <a:lnTo>
                    <a:pt x="445185" y="120065"/>
                  </a:lnTo>
                  <a:lnTo>
                    <a:pt x="445185" y="90843"/>
                  </a:lnTo>
                  <a:lnTo>
                    <a:pt x="439851" y="87236"/>
                  </a:lnTo>
                  <a:lnTo>
                    <a:pt x="425996" y="84429"/>
                  </a:lnTo>
                  <a:lnTo>
                    <a:pt x="217652" y="84429"/>
                  </a:lnTo>
                  <a:lnTo>
                    <a:pt x="203796" y="87236"/>
                  </a:lnTo>
                  <a:lnTo>
                    <a:pt x="192468" y="94881"/>
                  </a:lnTo>
                  <a:lnTo>
                    <a:pt x="184823" y="106210"/>
                  </a:lnTo>
                  <a:lnTo>
                    <a:pt x="182016" y="120065"/>
                  </a:lnTo>
                  <a:lnTo>
                    <a:pt x="184759" y="133629"/>
                  </a:lnTo>
                  <a:lnTo>
                    <a:pt x="184823" y="133921"/>
                  </a:lnTo>
                  <a:lnTo>
                    <a:pt x="192468" y="145249"/>
                  </a:lnTo>
                  <a:lnTo>
                    <a:pt x="203796" y="152895"/>
                  </a:lnTo>
                  <a:lnTo>
                    <a:pt x="217652" y="155702"/>
                  </a:lnTo>
                  <a:lnTo>
                    <a:pt x="425996" y="155702"/>
                  </a:lnTo>
                  <a:lnTo>
                    <a:pt x="439851" y="152895"/>
                  </a:lnTo>
                  <a:lnTo>
                    <a:pt x="451180" y="145249"/>
                  </a:lnTo>
                  <a:lnTo>
                    <a:pt x="455231" y="139255"/>
                  </a:lnTo>
                  <a:lnTo>
                    <a:pt x="458825" y="133921"/>
                  </a:lnTo>
                  <a:lnTo>
                    <a:pt x="461632" y="120065"/>
                  </a:lnTo>
                  <a:close/>
                </a:path>
                <a:path w="506095" h="506095">
                  <a:moveTo>
                    <a:pt x="505498" y="189141"/>
                  </a:moveTo>
                  <a:lnTo>
                    <a:pt x="489038" y="189141"/>
                  </a:lnTo>
                  <a:lnTo>
                    <a:pt x="489038" y="394741"/>
                  </a:lnTo>
                  <a:lnTo>
                    <a:pt x="477418" y="394741"/>
                  </a:lnTo>
                  <a:lnTo>
                    <a:pt x="477418" y="411187"/>
                  </a:lnTo>
                  <a:lnTo>
                    <a:pt x="428739" y="459867"/>
                  </a:lnTo>
                  <a:lnTo>
                    <a:pt x="428739" y="411187"/>
                  </a:lnTo>
                  <a:lnTo>
                    <a:pt x="477418" y="411187"/>
                  </a:lnTo>
                  <a:lnTo>
                    <a:pt x="477418" y="394741"/>
                  </a:lnTo>
                  <a:lnTo>
                    <a:pt x="412280" y="394741"/>
                  </a:lnTo>
                  <a:lnTo>
                    <a:pt x="412280" y="471500"/>
                  </a:lnTo>
                  <a:lnTo>
                    <a:pt x="290563" y="471500"/>
                  </a:lnTo>
                  <a:lnTo>
                    <a:pt x="290563" y="440448"/>
                  </a:lnTo>
                  <a:lnTo>
                    <a:pt x="287883" y="421779"/>
                  </a:lnTo>
                  <a:lnTo>
                    <a:pt x="280238" y="404837"/>
                  </a:lnTo>
                  <a:lnTo>
                    <a:pt x="268274" y="390601"/>
                  </a:lnTo>
                  <a:lnTo>
                    <a:pt x="252628" y="380072"/>
                  </a:lnTo>
                  <a:lnTo>
                    <a:pt x="245567" y="394741"/>
                  </a:lnTo>
                  <a:lnTo>
                    <a:pt x="245491" y="394893"/>
                  </a:lnTo>
                  <a:lnTo>
                    <a:pt x="257302" y="402831"/>
                  </a:lnTo>
                  <a:lnTo>
                    <a:pt x="266331" y="413575"/>
                  </a:lnTo>
                  <a:lnTo>
                    <a:pt x="272097" y="426364"/>
                  </a:lnTo>
                  <a:lnTo>
                    <a:pt x="274129" y="440448"/>
                  </a:lnTo>
                  <a:lnTo>
                    <a:pt x="274129" y="506044"/>
                  </a:lnTo>
                  <a:lnTo>
                    <a:pt x="290563" y="506044"/>
                  </a:lnTo>
                  <a:lnTo>
                    <a:pt x="290563" y="487946"/>
                  </a:lnTo>
                  <a:lnTo>
                    <a:pt x="423913" y="487946"/>
                  </a:lnTo>
                  <a:lnTo>
                    <a:pt x="440372" y="471500"/>
                  </a:lnTo>
                  <a:lnTo>
                    <a:pt x="451993" y="459867"/>
                  </a:lnTo>
                  <a:lnTo>
                    <a:pt x="500684" y="411187"/>
                  </a:lnTo>
                  <a:lnTo>
                    <a:pt x="505498" y="406374"/>
                  </a:lnTo>
                  <a:lnTo>
                    <a:pt x="505498" y="189141"/>
                  </a:lnTo>
                  <a:close/>
                </a:path>
              </a:pathLst>
            </a:custGeom>
            <a:solidFill>
              <a:srgbClr val="000000"/>
            </a:solidFill>
          </p:spPr>
          <p:txBody>
            <a:bodyPr wrap="square" lIns="0" tIns="0" rIns="0" bIns="0" rtlCol="0"/>
            <a:lstStyle/>
            <a:p>
              <a:endParaRPr/>
            </a:p>
          </p:txBody>
        </p:sp>
        <p:pic>
          <p:nvPicPr>
            <p:cNvPr id="28" name="object 28"/>
            <p:cNvPicPr/>
            <p:nvPr/>
          </p:nvPicPr>
          <p:blipFill>
            <a:blip r:embed="rId6" cstate="print"/>
            <a:stretch>
              <a:fillRect/>
            </a:stretch>
          </p:blipFill>
          <p:spPr>
            <a:xfrm>
              <a:off x="6966580" y="3038898"/>
              <a:ext cx="204532" cy="227526"/>
            </a:xfrm>
            <a:prstGeom prst="rect">
              <a:avLst/>
            </a:prstGeom>
          </p:spPr>
        </p:pic>
        <p:sp>
          <p:nvSpPr>
            <p:cNvPr id="29" name="object 29"/>
            <p:cNvSpPr/>
            <p:nvPr/>
          </p:nvSpPr>
          <p:spPr>
            <a:xfrm>
              <a:off x="6643675" y="3288906"/>
              <a:ext cx="425450" cy="260350"/>
            </a:xfrm>
            <a:custGeom>
              <a:avLst/>
              <a:gdLst/>
              <a:ahLst/>
              <a:cxnLst/>
              <a:rect l="l" t="t" r="r" b="b"/>
              <a:pathLst>
                <a:path w="425450" h="260350">
                  <a:moveTo>
                    <a:pt x="34061" y="211201"/>
                  </a:moveTo>
                  <a:lnTo>
                    <a:pt x="20815" y="213880"/>
                  </a:lnTo>
                  <a:lnTo>
                    <a:pt x="9994" y="221195"/>
                  </a:lnTo>
                  <a:lnTo>
                    <a:pt x="2679" y="232029"/>
                  </a:lnTo>
                  <a:lnTo>
                    <a:pt x="0" y="245275"/>
                  </a:lnTo>
                  <a:lnTo>
                    <a:pt x="16446" y="245275"/>
                  </a:lnTo>
                  <a:lnTo>
                    <a:pt x="16446" y="235559"/>
                  </a:lnTo>
                  <a:lnTo>
                    <a:pt x="24358" y="227647"/>
                  </a:lnTo>
                  <a:lnTo>
                    <a:pt x="34061" y="227647"/>
                  </a:lnTo>
                  <a:lnTo>
                    <a:pt x="34061" y="211201"/>
                  </a:lnTo>
                  <a:close/>
                </a:path>
                <a:path w="425450" h="260350">
                  <a:moveTo>
                    <a:pt x="302082" y="243433"/>
                  </a:moveTo>
                  <a:lnTo>
                    <a:pt x="285648" y="243433"/>
                  </a:lnTo>
                  <a:lnTo>
                    <a:pt x="285648" y="259880"/>
                  </a:lnTo>
                  <a:lnTo>
                    <a:pt x="302082" y="259880"/>
                  </a:lnTo>
                  <a:lnTo>
                    <a:pt x="302082" y="243433"/>
                  </a:lnTo>
                  <a:close/>
                </a:path>
                <a:path w="425450" h="260350">
                  <a:moveTo>
                    <a:pt x="320738" y="87718"/>
                  </a:moveTo>
                  <a:lnTo>
                    <a:pt x="294424" y="87718"/>
                  </a:lnTo>
                  <a:lnTo>
                    <a:pt x="294424" y="104165"/>
                  </a:lnTo>
                  <a:lnTo>
                    <a:pt x="320738" y="104165"/>
                  </a:lnTo>
                  <a:lnTo>
                    <a:pt x="320738" y="87718"/>
                  </a:lnTo>
                  <a:close/>
                </a:path>
                <a:path w="425450" h="260350">
                  <a:moveTo>
                    <a:pt x="320738" y="0"/>
                  </a:moveTo>
                  <a:lnTo>
                    <a:pt x="294411" y="0"/>
                  </a:lnTo>
                  <a:lnTo>
                    <a:pt x="294411" y="16446"/>
                  </a:lnTo>
                  <a:lnTo>
                    <a:pt x="320738" y="16446"/>
                  </a:lnTo>
                  <a:lnTo>
                    <a:pt x="320738" y="0"/>
                  </a:lnTo>
                  <a:close/>
                </a:path>
                <a:path w="425450" h="260350">
                  <a:moveTo>
                    <a:pt x="351434" y="243433"/>
                  </a:moveTo>
                  <a:lnTo>
                    <a:pt x="318541" y="243433"/>
                  </a:lnTo>
                  <a:lnTo>
                    <a:pt x="318541" y="259880"/>
                  </a:lnTo>
                  <a:lnTo>
                    <a:pt x="351434" y="259880"/>
                  </a:lnTo>
                  <a:lnTo>
                    <a:pt x="351434" y="243433"/>
                  </a:lnTo>
                  <a:close/>
                </a:path>
                <a:path w="425450" h="260350">
                  <a:moveTo>
                    <a:pt x="353618" y="87718"/>
                  </a:moveTo>
                  <a:lnTo>
                    <a:pt x="337172" y="87718"/>
                  </a:lnTo>
                  <a:lnTo>
                    <a:pt x="337172" y="104165"/>
                  </a:lnTo>
                  <a:lnTo>
                    <a:pt x="353618" y="104165"/>
                  </a:lnTo>
                  <a:lnTo>
                    <a:pt x="353618" y="87718"/>
                  </a:lnTo>
                  <a:close/>
                </a:path>
                <a:path w="425450" h="260350">
                  <a:moveTo>
                    <a:pt x="353618" y="0"/>
                  </a:moveTo>
                  <a:lnTo>
                    <a:pt x="337172" y="0"/>
                  </a:lnTo>
                  <a:lnTo>
                    <a:pt x="337172" y="16446"/>
                  </a:lnTo>
                  <a:lnTo>
                    <a:pt x="353618" y="16446"/>
                  </a:lnTo>
                  <a:lnTo>
                    <a:pt x="353618" y="0"/>
                  </a:lnTo>
                  <a:close/>
                </a:path>
                <a:path w="425450" h="260350">
                  <a:moveTo>
                    <a:pt x="360210" y="120624"/>
                  </a:moveTo>
                  <a:lnTo>
                    <a:pt x="294424" y="120624"/>
                  </a:lnTo>
                  <a:lnTo>
                    <a:pt x="294424" y="137071"/>
                  </a:lnTo>
                  <a:lnTo>
                    <a:pt x="360210" y="137071"/>
                  </a:lnTo>
                  <a:lnTo>
                    <a:pt x="360210" y="120624"/>
                  </a:lnTo>
                  <a:close/>
                </a:path>
                <a:path w="425450" h="260350">
                  <a:moveTo>
                    <a:pt x="360210" y="32893"/>
                  </a:moveTo>
                  <a:lnTo>
                    <a:pt x="294411" y="32893"/>
                  </a:lnTo>
                  <a:lnTo>
                    <a:pt x="294411" y="49339"/>
                  </a:lnTo>
                  <a:lnTo>
                    <a:pt x="360210" y="49339"/>
                  </a:lnTo>
                  <a:lnTo>
                    <a:pt x="360210" y="32893"/>
                  </a:lnTo>
                  <a:close/>
                </a:path>
                <a:path w="425450" h="260350">
                  <a:moveTo>
                    <a:pt x="393103" y="120624"/>
                  </a:moveTo>
                  <a:lnTo>
                    <a:pt x="376656" y="120624"/>
                  </a:lnTo>
                  <a:lnTo>
                    <a:pt x="376656" y="137071"/>
                  </a:lnTo>
                  <a:lnTo>
                    <a:pt x="393103" y="137071"/>
                  </a:lnTo>
                  <a:lnTo>
                    <a:pt x="393103" y="120624"/>
                  </a:lnTo>
                  <a:close/>
                </a:path>
                <a:path w="425450" h="260350">
                  <a:moveTo>
                    <a:pt x="393103" y="32893"/>
                  </a:moveTo>
                  <a:lnTo>
                    <a:pt x="376656" y="32893"/>
                  </a:lnTo>
                  <a:lnTo>
                    <a:pt x="376656" y="49339"/>
                  </a:lnTo>
                  <a:lnTo>
                    <a:pt x="393103" y="49339"/>
                  </a:lnTo>
                  <a:lnTo>
                    <a:pt x="393103" y="32893"/>
                  </a:lnTo>
                  <a:close/>
                </a:path>
                <a:path w="425450" h="260350">
                  <a:moveTo>
                    <a:pt x="424903" y="87718"/>
                  </a:moveTo>
                  <a:lnTo>
                    <a:pt x="370078" y="87718"/>
                  </a:lnTo>
                  <a:lnTo>
                    <a:pt x="370078" y="104165"/>
                  </a:lnTo>
                  <a:lnTo>
                    <a:pt x="424903" y="104165"/>
                  </a:lnTo>
                  <a:lnTo>
                    <a:pt x="424903" y="87718"/>
                  </a:lnTo>
                  <a:close/>
                </a:path>
                <a:path w="425450" h="260350">
                  <a:moveTo>
                    <a:pt x="424903" y="0"/>
                  </a:moveTo>
                  <a:lnTo>
                    <a:pt x="370078" y="0"/>
                  </a:lnTo>
                  <a:lnTo>
                    <a:pt x="370078" y="16446"/>
                  </a:lnTo>
                  <a:lnTo>
                    <a:pt x="424903" y="16446"/>
                  </a:lnTo>
                  <a:lnTo>
                    <a:pt x="424903" y="0"/>
                  </a:lnTo>
                  <a:close/>
                </a:path>
              </a:pathLst>
            </a:custGeom>
            <a:solidFill>
              <a:srgbClr val="000000"/>
            </a:solidFill>
          </p:spPr>
          <p:txBody>
            <a:bodyPr wrap="square" lIns="0" tIns="0" rIns="0" bIns="0" rtlCol="0"/>
            <a:lstStyle/>
            <a:p>
              <a:endParaRPr/>
            </a:p>
          </p:txBody>
        </p:sp>
      </p:grpSp>
      <p:pic>
        <p:nvPicPr>
          <p:cNvPr id="30" name="object 30"/>
          <p:cNvPicPr/>
          <p:nvPr/>
        </p:nvPicPr>
        <p:blipFill>
          <a:blip r:embed="rId7" cstate="print"/>
          <a:stretch>
            <a:fillRect/>
          </a:stretch>
        </p:blipFill>
        <p:spPr>
          <a:xfrm>
            <a:off x="6610350" y="5010786"/>
            <a:ext cx="628650" cy="913763"/>
          </a:xfrm>
          <a:prstGeom prst="rect">
            <a:avLst/>
          </a:prstGeom>
        </p:spPr>
      </p:pic>
      <p:sp>
        <p:nvSpPr>
          <p:cNvPr id="31" name="object 31"/>
          <p:cNvSpPr txBox="1">
            <a:spLocks noGrp="1"/>
          </p:cNvSpPr>
          <p:nvPr>
            <p:ph sz="half" idx="3"/>
          </p:nvPr>
        </p:nvSpPr>
        <p:spPr>
          <a:prstGeom prst="rect">
            <a:avLst/>
          </a:prstGeom>
        </p:spPr>
        <p:txBody>
          <a:bodyPr vert="horz" wrap="square" lIns="0" tIns="132715" rIns="0" bIns="0" rtlCol="0">
            <a:spAutoFit/>
          </a:bodyPr>
          <a:lstStyle/>
          <a:p>
            <a:pPr marL="12700">
              <a:lnSpc>
                <a:spcPct val="100000"/>
              </a:lnSpc>
              <a:spcBef>
                <a:spcPts val="1045"/>
              </a:spcBef>
            </a:pPr>
            <a:r>
              <a:rPr spc="-50" dirty="0"/>
              <a:t>Highest</a:t>
            </a:r>
            <a:r>
              <a:rPr spc="-60" dirty="0"/>
              <a:t> </a:t>
            </a:r>
            <a:r>
              <a:rPr spc="-10" dirty="0"/>
              <a:t>security</a:t>
            </a:r>
          </a:p>
          <a:p>
            <a:pPr marL="12700" marR="138430" algn="just">
              <a:lnSpc>
                <a:spcPct val="100600"/>
              </a:lnSpc>
              <a:spcBef>
                <a:spcPts val="765"/>
              </a:spcBef>
            </a:pPr>
            <a:r>
              <a:rPr sz="1400" dirty="0"/>
              <a:t>full</a:t>
            </a:r>
            <a:r>
              <a:rPr sz="1400" spc="30" dirty="0"/>
              <a:t> </a:t>
            </a:r>
            <a:r>
              <a:rPr sz="1400" spc="-35" dirty="0"/>
              <a:t>isolation</a:t>
            </a:r>
            <a:r>
              <a:rPr sz="1400" spc="10" dirty="0"/>
              <a:t> </a:t>
            </a:r>
            <a:r>
              <a:rPr sz="1400" dirty="0"/>
              <a:t>of</a:t>
            </a:r>
            <a:r>
              <a:rPr sz="1400" spc="-30" dirty="0"/>
              <a:t> private</a:t>
            </a:r>
            <a:r>
              <a:rPr sz="1400" spc="15" dirty="0"/>
              <a:t> </a:t>
            </a:r>
            <a:r>
              <a:rPr sz="1400" spc="-45" dirty="0"/>
              <a:t>keys</a:t>
            </a:r>
            <a:r>
              <a:rPr sz="1400" spc="30" dirty="0"/>
              <a:t> </a:t>
            </a:r>
            <a:r>
              <a:rPr sz="1400" b="0" dirty="0">
                <a:latin typeface="Arial"/>
                <a:cs typeface="Arial"/>
              </a:rPr>
              <a:t>(virtual</a:t>
            </a:r>
            <a:r>
              <a:rPr sz="1400" b="0" spc="-20" dirty="0">
                <a:latin typeface="Arial"/>
                <a:cs typeface="Arial"/>
              </a:rPr>
              <a:t> </a:t>
            </a:r>
            <a:r>
              <a:rPr sz="1400" b="0" dirty="0">
                <a:latin typeface="Arial"/>
                <a:cs typeface="Arial"/>
              </a:rPr>
              <a:t>airgap)</a:t>
            </a:r>
            <a:r>
              <a:rPr sz="1400" b="0" spc="10" dirty="0">
                <a:latin typeface="Arial"/>
                <a:cs typeface="Arial"/>
              </a:rPr>
              <a:t> </a:t>
            </a:r>
            <a:r>
              <a:rPr sz="1400" b="0" dirty="0">
                <a:latin typeface="Arial"/>
                <a:cs typeface="Arial"/>
              </a:rPr>
              <a:t>allowing</a:t>
            </a:r>
            <a:r>
              <a:rPr sz="1400" b="0" spc="-25" dirty="0">
                <a:latin typeface="Arial"/>
                <a:cs typeface="Arial"/>
              </a:rPr>
              <a:t> for </a:t>
            </a:r>
            <a:r>
              <a:rPr sz="1400" b="0" dirty="0">
                <a:latin typeface="Arial"/>
                <a:cs typeface="Arial"/>
              </a:rPr>
              <a:t>external</a:t>
            </a:r>
            <a:r>
              <a:rPr sz="1400" b="0" spc="95" dirty="0">
                <a:latin typeface="Arial"/>
                <a:cs typeface="Arial"/>
              </a:rPr>
              <a:t> </a:t>
            </a:r>
            <a:r>
              <a:rPr sz="1400" b="0" dirty="0">
                <a:latin typeface="Arial"/>
                <a:cs typeface="Arial"/>
              </a:rPr>
              <a:t>communication</a:t>
            </a:r>
            <a:r>
              <a:rPr sz="1400" b="0" spc="70" dirty="0">
                <a:latin typeface="Arial"/>
                <a:cs typeface="Arial"/>
              </a:rPr>
              <a:t> </a:t>
            </a:r>
            <a:r>
              <a:rPr sz="1400" b="0" dirty="0">
                <a:latin typeface="Arial"/>
                <a:cs typeface="Arial"/>
              </a:rPr>
              <a:t>(Bluetooth,</a:t>
            </a:r>
            <a:r>
              <a:rPr sz="1400" b="0" spc="85" dirty="0">
                <a:latin typeface="Arial"/>
                <a:cs typeface="Arial"/>
              </a:rPr>
              <a:t> </a:t>
            </a:r>
            <a:r>
              <a:rPr sz="1400" b="0" dirty="0">
                <a:latin typeface="Arial"/>
                <a:cs typeface="Arial"/>
              </a:rPr>
              <a:t>WiFi,</a:t>
            </a:r>
            <a:r>
              <a:rPr sz="1400" b="0" spc="95" dirty="0">
                <a:latin typeface="Arial"/>
                <a:cs typeface="Arial"/>
              </a:rPr>
              <a:t> </a:t>
            </a:r>
            <a:r>
              <a:rPr sz="1400" b="0" spc="-20" dirty="0">
                <a:latin typeface="Arial"/>
                <a:cs typeface="Arial"/>
              </a:rPr>
              <a:t>LTE,</a:t>
            </a:r>
            <a:r>
              <a:rPr sz="1400" b="0" spc="80" dirty="0">
                <a:latin typeface="Arial"/>
                <a:cs typeface="Arial"/>
              </a:rPr>
              <a:t> </a:t>
            </a:r>
            <a:r>
              <a:rPr sz="1400" b="0" dirty="0">
                <a:latin typeface="Arial"/>
                <a:cs typeface="Arial"/>
              </a:rPr>
              <a:t>NFC)</a:t>
            </a:r>
            <a:r>
              <a:rPr sz="1400" b="0" spc="80" dirty="0">
                <a:latin typeface="Arial"/>
                <a:cs typeface="Arial"/>
              </a:rPr>
              <a:t> </a:t>
            </a:r>
            <a:r>
              <a:rPr sz="1400" b="0" spc="-25" dirty="0">
                <a:latin typeface="Arial"/>
                <a:cs typeface="Arial"/>
              </a:rPr>
              <a:t>at </a:t>
            </a:r>
            <a:r>
              <a:rPr sz="1400" b="0" dirty="0">
                <a:latin typeface="Arial"/>
                <a:cs typeface="Arial"/>
              </a:rPr>
              <a:t>the</a:t>
            </a:r>
            <a:r>
              <a:rPr sz="1400" b="0" spc="-55" dirty="0">
                <a:latin typeface="Arial"/>
                <a:cs typeface="Arial"/>
              </a:rPr>
              <a:t> </a:t>
            </a:r>
            <a:r>
              <a:rPr sz="1400" b="0" dirty="0">
                <a:latin typeface="Arial"/>
                <a:cs typeface="Arial"/>
              </a:rPr>
              <a:t>same</a:t>
            </a:r>
            <a:r>
              <a:rPr sz="1400" b="0" spc="10" dirty="0">
                <a:latin typeface="Arial"/>
                <a:cs typeface="Arial"/>
              </a:rPr>
              <a:t> </a:t>
            </a:r>
            <a:r>
              <a:rPr sz="1400" b="0" spc="-20" dirty="0">
                <a:latin typeface="Arial"/>
                <a:cs typeface="Arial"/>
              </a:rPr>
              <a:t>time</a:t>
            </a:r>
            <a:endParaRPr sz="1400">
              <a:latin typeface="Arial"/>
              <a:cs typeface="Arial"/>
            </a:endParaRPr>
          </a:p>
          <a:p>
            <a:pPr>
              <a:lnSpc>
                <a:spcPct val="100000"/>
              </a:lnSpc>
            </a:pPr>
            <a:endParaRPr sz="1400">
              <a:latin typeface="Arial"/>
              <a:cs typeface="Arial"/>
            </a:endParaRPr>
          </a:p>
          <a:p>
            <a:pPr>
              <a:lnSpc>
                <a:spcPct val="100000"/>
              </a:lnSpc>
              <a:spcBef>
                <a:spcPts val="405"/>
              </a:spcBef>
            </a:pPr>
            <a:endParaRPr sz="1400">
              <a:latin typeface="Arial"/>
              <a:cs typeface="Arial"/>
            </a:endParaRPr>
          </a:p>
          <a:p>
            <a:pPr marL="12700">
              <a:lnSpc>
                <a:spcPct val="100000"/>
              </a:lnSpc>
            </a:pPr>
            <a:r>
              <a:rPr spc="-70" dirty="0"/>
              <a:t>Best</a:t>
            </a:r>
            <a:r>
              <a:rPr spc="-65" dirty="0"/>
              <a:t> </a:t>
            </a:r>
            <a:r>
              <a:rPr spc="-60" dirty="0"/>
              <a:t>user</a:t>
            </a:r>
            <a:r>
              <a:rPr spc="-45" dirty="0"/>
              <a:t> </a:t>
            </a:r>
            <a:r>
              <a:rPr spc="-10" dirty="0"/>
              <a:t>experience</a:t>
            </a:r>
          </a:p>
          <a:p>
            <a:pPr marL="12700" marR="5080" algn="just">
              <a:lnSpc>
                <a:spcPct val="99500"/>
              </a:lnSpc>
              <a:spcBef>
                <a:spcPts val="1015"/>
              </a:spcBef>
            </a:pPr>
            <a:r>
              <a:rPr sz="1400" dirty="0"/>
              <a:t>First</a:t>
            </a:r>
            <a:r>
              <a:rPr sz="1400" spc="25" dirty="0"/>
              <a:t> </a:t>
            </a:r>
            <a:r>
              <a:rPr sz="1400" dirty="0"/>
              <a:t>standalone</a:t>
            </a:r>
            <a:r>
              <a:rPr sz="1400" spc="35" dirty="0"/>
              <a:t> </a:t>
            </a:r>
            <a:r>
              <a:rPr sz="1400" spc="-20" dirty="0"/>
              <a:t>(Internet-</a:t>
            </a:r>
            <a:r>
              <a:rPr sz="1400" dirty="0"/>
              <a:t>connected)</a:t>
            </a:r>
            <a:r>
              <a:rPr sz="1400" spc="35" dirty="0"/>
              <a:t> </a:t>
            </a:r>
            <a:r>
              <a:rPr sz="1400" dirty="0"/>
              <a:t>hardware</a:t>
            </a:r>
            <a:r>
              <a:rPr sz="1400" spc="45" dirty="0"/>
              <a:t> </a:t>
            </a:r>
            <a:r>
              <a:rPr sz="1400" spc="-10" dirty="0"/>
              <a:t>wallet</a:t>
            </a:r>
            <a:r>
              <a:rPr sz="1400" b="0" spc="-10" dirty="0">
                <a:latin typeface="Arial"/>
                <a:cs typeface="Arial"/>
              </a:rPr>
              <a:t>, </a:t>
            </a:r>
            <a:r>
              <a:rPr sz="1400" b="0" dirty="0">
                <a:latin typeface="Arial"/>
                <a:cs typeface="Arial"/>
              </a:rPr>
              <a:t>which</a:t>
            </a:r>
            <a:r>
              <a:rPr sz="1400" b="0" spc="-20" dirty="0">
                <a:latin typeface="Arial"/>
                <a:cs typeface="Arial"/>
              </a:rPr>
              <a:t> </a:t>
            </a:r>
            <a:r>
              <a:rPr sz="1400" b="0" dirty="0">
                <a:latin typeface="Arial"/>
                <a:cs typeface="Arial"/>
              </a:rPr>
              <a:t>allows the</a:t>
            </a:r>
            <a:r>
              <a:rPr sz="1400" b="0" spc="-45" dirty="0">
                <a:latin typeface="Arial"/>
                <a:cs typeface="Arial"/>
              </a:rPr>
              <a:t> </a:t>
            </a:r>
            <a:r>
              <a:rPr sz="1400" b="0" dirty="0">
                <a:latin typeface="Arial"/>
                <a:cs typeface="Arial"/>
              </a:rPr>
              <a:t>user</a:t>
            </a:r>
            <a:r>
              <a:rPr sz="1400" b="0" spc="-5" dirty="0">
                <a:latin typeface="Arial"/>
                <a:cs typeface="Arial"/>
              </a:rPr>
              <a:t> </a:t>
            </a:r>
            <a:r>
              <a:rPr sz="1400" b="0" dirty="0">
                <a:latin typeface="Arial"/>
                <a:cs typeface="Arial"/>
              </a:rPr>
              <a:t>to</a:t>
            </a:r>
            <a:r>
              <a:rPr sz="1400" b="0" spc="20" dirty="0">
                <a:latin typeface="Arial"/>
                <a:cs typeface="Arial"/>
              </a:rPr>
              <a:t> </a:t>
            </a:r>
            <a:r>
              <a:rPr sz="1400" spc="-40" dirty="0"/>
              <a:t>execute</a:t>
            </a:r>
            <a:r>
              <a:rPr sz="1400" spc="-5" dirty="0"/>
              <a:t> </a:t>
            </a:r>
            <a:r>
              <a:rPr sz="1400" spc="-40" dirty="0"/>
              <a:t>transactions</a:t>
            </a:r>
            <a:r>
              <a:rPr sz="1400" spc="35" dirty="0"/>
              <a:t> </a:t>
            </a:r>
            <a:r>
              <a:rPr sz="1400" spc="-10" dirty="0"/>
              <a:t>in</a:t>
            </a:r>
            <a:r>
              <a:rPr sz="1400" spc="5" dirty="0"/>
              <a:t> </a:t>
            </a:r>
            <a:r>
              <a:rPr sz="1400" spc="-25" dirty="0"/>
              <a:t>seconds </a:t>
            </a:r>
            <a:r>
              <a:rPr sz="1400" dirty="0"/>
              <a:t>instead</a:t>
            </a:r>
            <a:r>
              <a:rPr sz="1400" spc="70" dirty="0"/>
              <a:t>  </a:t>
            </a:r>
            <a:r>
              <a:rPr sz="1400" dirty="0"/>
              <a:t>of</a:t>
            </a:r>
            <a:r>
              <a:rPr sz="1400" spc="70" dirty="0"/>
              <a:t>  </a:t>
            </a:r>
            <a:r>
              <a:rPr sz="1400" dirty="0"/>
              <a:t>minutes</a:t>
            </a:r>
            <a:r>
              <a:rPr sz="1400" b="0" dirty="0">
                <a:latin typeface="Arial"/>
                <a:cs typeface="Arial"/>
              </a:rPr>
              <a:t>.</a:t>
            </a:r>
            <a:r>
              <a:rPr sz="1400" b="0" spc="95" dirty="0">
                <a:latin typeface="Arial"/>
                <a:cs typeface="Arial"/>
              </a:rPr>
              <a:t>  </a:t>
            </a:r>
            <a:r>
              <a:rPr sz="1400" b="0" dirty="0">
                <a:latin typeface="Arial"/>
                <a:cs typeface="Arial"/>
              </a:rPr>
              <a:t>It</a:t>
            </a:r>
            <a:r>
              <a:rPr sz="1400" b="0" spc="95" dirty="0">
                <a:latin typeface="Arial"/>
                <a:cs typeface="Arial"/>
              </a:rPr>
              <a:t>  </a:t>
            </a:r>
            <a:r>
              <a:rPr sz="1400" b="0" dirty="0">
                <a:latin typeface="Arial"/>
                <a:cs typeface="Arial"/>
              </a:rPr>
              <a:t>is</a:t>
            </a:r>
            <a:r>
              <a:rPr sz="1400" b="0" spc="75" dirty="0">
                <a:latin typeface="Arial"/>
                <a:cs typeface="Arial"/>
              </a:rPr>
              <a:t>  </a:t>
            </a:r>
            <a:r>
              <a:rPr sz="1400" b="0" dirty="0">
                <a:latin typeface="Arial"/>
                <a:cs typeface="Arial"/>
              </a:rPr>
              <a:t>based</a:t>
            </a:r>
            <a:r>
              <a:rPr sz="1400" b="0" spc="95" dirty="0">
                <a:latin typeface="Arial"/>
                <a:cs typeface="Arial"/>
              </a:rPr>
              <a:t>  </a:t>
            </a:r>
            <a:r>
              <a:rPr sz="1400" b="0" dirty="0">
                <a:latin typeface="Arial"/>
                <a:cs typeface="Arial"/>
              </a:rPr>
              <a:t>on</a:t>
            </a:r>
            <a:r>
              <a:rPr sz="1400" b="0" spc="75" dirty="0">
                <a:latin typeface="Arial"/>
                <a:cs typeface="Arial"/>
              </a:rPr>
              <a:t>  </a:t>
            </a:r>
            <a:r>
              <a:rPr sz="1400" b="0" dirty="0">
                <a:latin typeface="Arial"/>
                <a:cs typeface="Arial"/>
              </a:rPr>
              <a:t>our</a:t>
            </a:r>
            <a:r>
              <a:rPr sz="1400" b="0" spc="95" dirty="0">
                <a:latin typeface="Arial"/>
                <a:cs typeface="Arial"/>
              </a:rPr>
              <a:t>  </a:t>
            </a:r>
            <a:r>
              <a:rPr sz="1400" b="0" dirty="0">
                <a:latin typeface="Arial"/>
                <a:cs typeface="Arial"/>
              </a:rPr>
              <a:t>tailor-</a:t>
            </a:r>
            <a:r>
              <a:rPr sz="1400" b="0" spc="-20" dirty="0">
                <a:latin typeface="Arial"/>
                <a:cs typeface="Arial"/>
              </a:rPr>
              <a:t>made </a:t>
            </a:r>
            <a:r>
              <a:rPr sz="1400" b="0" dirty="0">
                <a:latin typeface="Arial"/>
                <a:cs typeface="Arial"/>
              </a:rPr>
              <a:t>operating</a:t>
            </a:r>
            <a:r>
              <a:rPr sz="1400" b="0" spc="135" dirty="0">
                <a:latin typeface="Arial"/>
                <a:cs typeface="Arial"/>
              </a:rPr>
              <a:t>  </a:t>
            </a:r>
            <a:r>
              <a:rPr sz="1400" b="0" dirty="0">
                <a:latin typeface="Arial"/>
                <a:cs typeface="Arial"/>
              </a:rPr>
              <a:t>system</a:t>
            </a:r>
            <a:r>
              <a:rPr sz="1400" b="0" spc="150" dirty="0">
                <a:latin typeface="Arial"/>
                <a:cs typeface="Arial"/>
              </a:rPr>
              <a:t>  </a:t>
            </a:r>
            <a:r>
              <a:rPr sz="1400" b="0" dirty="0">
                <a:latin typeface="Arial"/>
                <a:cs typeface="Arial"/>
              </a:rPr>
              <a:t>BitfoldOS</a:t>
            </a:r>
            <a:r>
              <a:rPr sz="1400" b="0" spc="175" dirty="0">
                <a:latin typeface="Arial"/>
                <a:cs typeface="Arial"/>
              </a:rPr>
              <a:t>  </a:t>
            </a:r>
            <a:r>
              <a:rPr sz="1400" b="0" dirty="0">
                <a:latin typeface="Arial"/>
                <a:cs typeface="Arial"/>
              </a:rPr>
              <a:t>that</a:t>
            </a:r>
            <a:r>
              <a:rPr sz="1400" b="0" spc="140" dirty="0">
                <a:latin typeface="Arial"/>
                <a:cs typeface="Arial"/>
              </a:rPr>
              <a:t>  </a:t>
            </a:r>
            <a:r>
              <a:rPr sz="1400" b="0" dirty="0">
                <a:latin typeface="Arial"/>
                <a:cs typeface="Arial"/>
              </a:rPr>
              <a:t>provides</a:t>
            </a:r>
            <a:r>
              <a:rPr sz="1400" b="0" spc="170" dirty="0">
                <a:latin typeface="Arial"/>
                <a:cs typeface="Arial"/>
              </a:rPr>
              <a:t>  </a:t>
            </a:r>
            <a:r>
              <a:rPr sz="1400" b="0" dirty="0">
                <a:latin typeface="Arial"/>
                <a:cs typeface="Arial"/>
              </a:rPr>
              <a:t>user</a:t>
            </a:r>
            <a:r>
              <a:rPr sz="1400" b="0" spc="150" dirty="0">
                <a:latin typeface="Arial"/>
                <a:cs typeface="Arial"/>
              </a:rPr>
              <a:t>  </a:t>
            </a:r>
            <a:r>
              <a:rPr sz="1400" b="0" spc="-20" dirty="0">
                <a:latin typeface="Arial"/>
                <a:cs typeface="Arial"/>
              </a:rPr>
              <a:t>with </a:t>
            </a:r>
            <a:r>
              <a:rPr sz="1400" spc="-40" dirty="0"/>
              <a:t>seamless</a:t>
            </a:r>
            <a:r>
              <a:rPr sz="1400" spc="-55" dirty="0"/>
              <a:t> </a:t>
            </a:r>
            <a:r>
              <a:rPr sz="1400" spc="-45" dirty="0"/>
              <a:t>experience</a:t>
            </a:r>
            <a:r>
              <a:rPr sz="1400" spc="-20" dirty="0"/>
              <a:t> </a:t>
            </a:r>
            <a:r>
              <a:rPr sz="1400" spc="-45" dirty="0"/>
              <a:t>and</a:t>
            </a:r>
            <a:r>
              <a:rPr sz="1400" spc="-70" dirty="0"/>
              <a:t> </a:t>
            </a:r>
            <a:r>
              <a:rPr sz="1400" spc="-10" dirty="0"/>
              <a:t>clarity</a:t>
            </a:r>
            <a:endParaRPr sz="1400">
              <a:latin typeface="Arial"/>
              <a:cs typeface="Arial"/>
            </a:endParaRPr>
          </a:p>
          <a:p>
            <a:pPr>
              <a:lnSpc>
                <a:spcPct val="100000"/>
              </a:lnSpc>
              <a:spcBef>
                <a:spcPts val="1245"/>
              </a:spcBef>
            </a:pPr>
            <a:endParaRPr sz="1400"/>
          </a:p>
          <a:p>
            <a:pPr marL="49530">
              <a:lnSpc>
                <a:spcPct val="100000"/>
              </a:lnSpc>
            </a:pPr>
            <a:r>
              <a:rPr spc="-50" dirty="0"/>
              <a:t>Unlimited</a:t>
            </a:r>
            <a:r>
              <a:rPr spc="-75" dirty="0"/>
              <a:t> </a:t>
            </a:r>
            <a:r>
              <a:rPr spc="-65" dirty="0"/>
              <a:t>use </a:t>
            </a:r>
            <a:r>
              <a:rPr spc="-10" dirty="0"/>
              <a:t>cases</a:t>
            </a:r>
          </a:p>
          <a:p>
            <a:pPr marL="49530" marR="397510" algn="just">
              <a:lnSpc>
                <a:spcPct val="100499"/>
              </a:lnSpc>
              <a:spcBef>
                <a:spcPts val="1085"/>
              </a:spcBef>
            </a:pPr>
            <a:r>
              <a:rPr sz="1400" b="0" dirty="0">
                <a:latin typeface="Arial"/>
                <a:cs typeface="Arial"/>
              </a:rPr>
              <a:t>Bitfold</a:t>
            </a:r>
            <a:r>
              <a:rPr sz="1400" b="0" spc="25" dirty="0">
                <a:latin typeface="Arial"/>
                <a:cs typeface="Arial"/>
              </a:rPr>
              <a:t> </a:t>
            </a:r>
            <a:r>
              <a:rPr sz="1400" b="0" dirty="0">
                <a:latin typeface="Arial"/>
                <a:cs typeface="Arial"/>
              </a:rPr>
              <a:t>use</a:t>
            </a:r>
            <a:r>
              <a:rPr sz="1400" b="0" spc="25" dirty="0">
                <a:latin typeface="Arial"/>
                <a:cs typeface="Arial"/>
              </a:rPr>
              <a:t> </a:t>
            </a:r>
            <a:r>
              <a:rPr sz="1400" b="0" dirty="0">
                <a:latin typeface="Arial"/>
                <a:cs typeface="Arial"/>
              </a:rPr>
              <a:t>cases</a:t>
            </a:r>
            <a:r>
              <a:rPr sz="1400" b="0" spc="60" dirty="0">
                <a:latin typeface="Arial"/>
                <a:cs typeface="Arial"/>
              </a:rPr>
              <a:t> </a:t>
            </a:r>
            <a:r>
              <a:rPr sz="1400" b="0" dirty="0">
                <a:latin typeface="Arial"/>
                <a:cs typeface="Arial"/>
              </a:rPr>
              <a:t>are</a:t>
            </a:r>
            <a:r>
              <a:rPr sz="1400" b="0" spc="-5" dirty="0">
                <a:latin typeface="Arial"/>
                <a:cs typeface="Arial"/>
              </a:rPr>
              <a:t> </a:t>
            </a:r>
            <a:r>
              <a:rPr sz="1400" b="0" dirty="0">
                <a:latin typeface="Arial"/>
                <a:cs typeface="Arial"/>
              </a:rPr>
              <a:t>endless.</a:t>
            </a:r>
            <a:r>
              <a:rPr sz="1400" b="0" spc="30" dirty="0">
                <a:latin typeface="Arial"/>
                <a:cs typeface="Arial"/>
              </a:rPr>
              <a:t> </a:t>
            </a:r>
            <a:r>
              <a:rPr sz="1400" b="0" spc="-55" dirty="0">
                <a:latin typeface="Arial"/>
                <a:cs typeface="Arial"/>
              </a:rPr>
              <a:t>We</a:t>
            </a:r>
            <a:r>
              <a:rPr sz="1400" b="0" spc="-25" dirty="0">
                <a:latin typeface="Arial"/>
                <a:cs typeface="Arial"/>
              </a:rPr>
              <a:t> </a:t>
            </a:r>
            <a:r>
              <a:rPr sz="1400" b="0" dirty="0">
                <a:latin typeface="Arial"/>
                <a:cs typeface="Arial"/>
              </a:rPr>
              <a:t>are</a:t>
            </a:r>
            <a:r>
              <a:rPr sz="1400" b="0" spc="-30" dirty="0">
                <a:latin typeface="Arial"/>
                <a:cs typeface="Arial"/>
              </a:rPr>
              <a:t> </a:t>
            </a:r>
            <a:r>
              <a:rPr sz="1400" b="0" dirty="0">
                <a:latin typeface="Arial"/>
                <a:cs typeface="Arial"/>
              </a:rPr>
              <a:t>going</a:t>
            </a:r>
            <a:r>
              <a:rPr sz="1400" b="0" spc="25" dirty="0">
                <a:latin typeface="Arial"/>
                <a:cs typeface="Arial"/>
              </a:rPr>
              <a:t> </a:t>
            </a:r>
            <a:r>
              <a:rPr sz="1400" b="0" dirty="0">
                <a:latin typeface="Arial"/>
                <a:cs typeface="Arial"/>
              </a:rPr>
              <a:t>to</a:t>
            </a:r>
            <a:r>
              <a:rPr sz="1400" b="0" spc="40" dirty="0">
                <a:latin typeface="Arial"/>
                <a:cs typeface="Arial"/>
              </a:rPr>
              <a:t> </a:t>
            </a:r>
            <a:r>
              <a:rPr sz="1400" b="0" spc="-10" dirty="0">
                <a:latin typeface="Arial"/>
                <a:cs typeface="Arial"/>
              </a:rPr>
              <a:t>build </a:t>
            </a:r>
            <a:r>
              <a:rPr sz="1400" dirty="0"/>
              <a:t>marketplace</a:t>
            </a:r>
            <a:r>
              <a:rPr sz="1400" spc="305" dirty="0"/>
              <a:t> </a:t>
            </a:r>
            <a:r>
              <a:rPr sz="1400" dirty="0"/>
              <a:t>of</a:t>
            </a:r>
            <a:r>
              <a:rPr sz="1400" spc="300" dirty="0"/>
              <a:t> </a:t>
            </a:r>
            <a:r>
              <a:rPr sz="1400" dirty="0"/>
              <a:t>different</a:t>
            </a:r>
            <a:r>
              <a:rPr sz="1400" spc="345" dirty="0"/>
              <a:t> </a:t>
            </a:r>
            <a:r>
              <a:rPr sz="1400" dirty="0"/>
              <a:t>applications</a:t>
            </a:r>
            <a:r>
              <a:rPr sz="1400" spc="345" dirty="0"/>
              <a:t> </a:t>
            </a:r>
            <a:r>
              <a:rPr sz="1400" b="0" dirty="0">
                <a:latin typeface="Arial"/>
                <a:cs typeface="Arial"/>
              </a:rPr>
              <a:t>on</a:t>
            </a:r>
            <a:r>
              <a:rPr sz="1400" b="0" spc="315" dirty="0">
                <a:latin typeface="Arial"/>
                <a:cs typeface="Arial"/>
              </a:rPr>
              <a:t> </a:t>
            </a:r>
            <a:r>
              <a:rPr sz="1400" b="0" dirty="0">
                <a:latin typeface="Arial"/>
                <a:cs typeface="Arial"/>
              </a:rPr>
              <a:t>top</a:t>
            </a:r>
            <a:r>
              <a:rPr sz="1400" b="0" spc="320" dirty="0">
                <a:latin typeface="Arial"/>
                <a:cs typeface="Arial"/>
              </a:rPr>
              <a:t> </a:t>
            </a:r>
            <a:r>
              <a:rPr sz="1400" b="0" spc="55" dirty="0">
                <a:latin typeface="Arial"/>
                <a:cs typeface="Arial"/>
              </a:rPr>
              <a:t>of </a:t>
            </a:r>
            <a:r>
              <a:rPr sz="1400" b="0" spc="-10" dirty="0">
                <a:latin typeface="Arial"/>
                <a:cs typeface="Arial"/>
              </a:rPr>
              <a:t>BitfoldOS</a:t>
            </a:r>
            <a:r>
              <a:rPr sz="1400" b="0" spc="-5" dirty="0">
                <a:latin typeface="Arial"/>
                <a:cs typeface="Arial"/>
              </a:rPr>
              <a:t> </a:t>
            </a:r>
            <a:r>
              <a:rPr sz="1400" b="0" dirty="0">
                <a:latin typeface="Arial"/>
                <a:cs typeface="Arial"/>
              </a:rPr>
              <a:t>and</a:t>
            </a:r>
            <a:r>
              <a:rPr sz="1400" b="0" spc="-90" dirty="0">
                <a:latin typeface="Arial"/>
                <a:cs typeface="Arial"/>
              </a:rPr>
              <a:t> </a:t>
            </a:r>
            <a:r>
              <a:rPr sz="1400" spc="-30" dirty="0"/>
              <a:t>release</a:t>
            </a:r>
            <a:r>
              <a:rPr sz="1400" spc="-100" dirty="0"/>
              <a:t> </a:t>
            </a:r>
            <a:r>
              <a:rPr sz="1400" spc="-95" dirty="0"/>
              <a:t>SDK</a:t>
            </a:r>
            <a:r>
              <a:rPr sz="1400" spc="-70" dirty="0"/>
              <a:t> </a:t>
            </a:r>
            <a:r>
              <a:rPr sz="1400" spc="-20" dirty="0"/>
              <a:t>for</a:t>
            </a:r>
            <a:r>
              <a:rPr sz="1400" spc="-25" dirty="0"/>
              <a:t> </a:t>
            </a:r>
            <a:r>
              <a:rPr sz="1400" spc="-10" dirty="0"/>
              <a:t>developers</a:t>
            </a:r>
            <a:endParaRPr sz="1400">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028950" y="1066449"/>
            <a:ext cx="9163050" cy="5029835"/>
            <a:chOff x="3028950" y="1066449"/>
            <a:chExt cx="9163050" cy="5029835"/>
          </a:xfrm>
        </p:grpSpPr>
        <p:pic>
          <p:nvPicPr>
            <p:cNvPr id="3" name="object 3"/>
            <p:cNvPicPr/>
            <p:nvPr/>
          </p:nvPicPr>
          <p:blipFill>
            <a:blip r:embed="rId2" cstate="print"/>
            <a:stretch>
              <a:fillRect/>
            </a:stretch>
          </p:blipFill>
          <p:spPr>
            <a:xfrm>
              <a:off x="7604487" y="1066449"/>
              <a:ext cx="4587512" cy="5029550"/>
            </a:xfrm>
            <a:prstGeom prst="rect">
              <a:avLst/>
            </a:prstGeom>
          </p:spPr>
        </p:pic>
        <p:sp>
          <p:nvSpPr>
            <p:cNvPr id="4" name="object 4"/>
            <p:cNvSpPr/>
            <p:nvPr/>
          </p:nvSpPr>
          <p:spPr>
            <a:xfrm>
              <a:off x="3028950" y="2171700"/>
              <a:ext cx="5486400" cy="542925"/>
            </a:xfrm>
            <a:custGeom>
              <a:avLst/>
              <a:gdLst/>
              <a:ahLst/>
              <a:cxnLst/>
              <a:rect l="l" t="t" r="r" b="b"/>
              <a:pathLst>
                <a:path w="5486400" h="542925">
                  <a:moveTo>
                    <a:pt x="5450458" y="0"/>
                  </a:moveTo>
                  <a:lnTo>
                    <a:pt x="35941" y="0"/>
                  </a:lnTo>
                  <a:lnTo>
                    <a:pt x="21967" y="2829"/>
                  </a:lnTo>
                  <a:lnTo>
                    <a:pt x="10541" y="10541"/>
                  </a:lnTo>
                  <a:lnTo>
                    <a:pt x="2829" y="21967"/>
                  </a:lnTo>
                  <a:lnTo>
                    <a:pt x="0" y="35940"/>
                  </a:lnTo>
                  <a:lnTo>
                    <a:pt x="0" y="506984"/>
                  </a:lnTo>
                  <a:lnTo>
                    <a:pt x="2829" y="520957"/>
                  </a:lnTo>
                  <a:lnTo>
                    <a:pt x="10541" y="532384"/>
                  </a:lnTo>
                  <a:lnTo>
                    <a:pt x="21967" y="540095"/>
                  </a:lnTo>
                  <a:lnTo>
                    <a:pt x="35941" y="542925"/>
                  </a:lnTo>
                  <a:lnTo>
                    <a:pt x="5450458" y="542925"/>
                  </a:lnTo>
                  <a:lnTo>
                    <a:pt x="5464432" y="540095"/>
                  </a:lnTo>
                  <a:lnTo>
                    <a:pt x="5475858" y="532383"/>
                  </a:lnTo>
                  <a:lnTo>
                    <a:pt x="5483570" y="520957"/>
                  </a:lnTo>
                  <a:lnTo>
                    <a:pt x="5486400" y="506984"/>
                  </a:lnTo>
                  <a:lnTo>
                    <a:pt x="5486400" y="35940"/>
                  </a:lnTo>
                  <a:lnTo>
                    <a:pt x="5483570" y="21967"/>
                  </a:lnTo>
                  <a:lnTo>
                    <a:pt x="5475859" y="10540"/>
                  </a:lnTo>
                  <a:lnTo>
                    <a:pt x="5464432" y="2829"/>
                  </a:lnTo>
                  <a:lnTo>
                    <a:pt x="5450458" y="0"/>
                  </a:lnTo>
                  <a:close/>
                </a:path>
              </a:pathLst>
            </a:custGeom>
            <a:solidFill>
              <a:srgbClr val="FFFFFF">
                <a:alpha val="12156"/>
              </a:srgbClr>
            </a:solidFill>
          </p:spPr>
          <p:txBody>
            <a:bodyPr wrap="square" lIns="0" tIns="0" rIns="0" bIns="0" rtlCol="0"/>
            <a:lstStyle/>
            <a:p>
              <a:endParaRPr/>
            </a:p>
          </p:txBody>
        </p:sp>
      </p:grpSp>
      <p:sp>
        <p:nvSpPr>
          <p:cNvPr id="5" name="object 5"/>
          <p:cNvSpPr txBox="1"/>
          <p:nvPr/>
        </p:nvSpPr>
        <p:spPr>
          <a:xfrm>
            <a:off x="3741165" y="2146236"/>
            <a:ext cx="4081779" cy="577215"/>
          </a:xfrm>
          <a:prstGeom prst="rect">
            <a:avLst/>
          </a:prstGeom>
        </p:spPr>
        <p:txBody>
          <a:bodyPr vert="horz" wrap="square" lIns="0" tIns="10795" rIns="0" bIns="0" rtlCol="0">
            <a:spAutoFit/>
          </a:bodyPr>
          <a:lstStyle/>
          <a:p>
            <a:pPr marL="700405" marR="5080" indent="-688340">
              <a:lnSpc>
                <a:spcPct val="100800"/>
              </a:lnSpc>
              <a:spcBef>
                <a:spcPts val="85"/>
              </a:spcBef>
            </a:pPr>
            <a:r>
              <a:rPr sz="1800" b="1" spc="-75" dirty="0">
                <a:solidFill>
                  <a:srgbClr val="1F1F1F"/>
                </a:solidFill>
                <a:latin typeface="Arial"/>
                <a:cs typeface="Arial"/>
              </a:rPr>
              <a:t>Connected</a:t>
            </a:r>
            <a:r>
              <a:rPr sz="1800" b="1" spc="-90" dirty="0">
                <a:solidFill>
                  <a:srgbClr val="1F1F1F"/>
                </a:solidFill>
                <a:latin typeface="Arial"/>
                <a:cs typeface="Arial"/>
              </a:rPr>
              <a:t> </a:t>
            </a:r>
            <a:r>
              <a:rPr sz="1800" b="1" dirty="0">
                <a:solidFill>
                  <a:srgbClr val="1F1F1F"/>
                </a:solidFill>
                <a:latin typeface="Arial"/>
                <a:cs typeface="Arial"/>
              </a:rPr>
              <a:t>to</a:t>
            </a:r>
            <a:r>
              <a:rPr sz="1800" b="1" spc="-125" dirty="0">
                <a:solidFill>
                  <a:srgbClr val="1F1F1F"/>
                </a:solidFill>
                <a:latin typeface="Arial"/>
                <a:cs typeface="Arial"/>
              </a:rPr>
              <a:t> </a:t>
            </a:r>
            <a:r>
              <a:rPr sz="1800" b="1" spc="-20" dirty="0">
                <a:solidFill>
                  <a:srgbClr val="1F1F1F"/>
                </a:solidFill>
                <a:latin typeface="Arial"/>
                <a:cs typeface="Arial"/>
              </a:rPr>
              <a:t>the</a:t>
            </a:r>
            <a:r>
              <a:rPr sz="1800" b="1" spc="-65" dirty="0">
                <a:solidFill>
                  <a:srgbClr val="1F1F1F"/>
                </a:solidFill>
                <a:latin typeface="Arial"/>
                <a:cs typeface="Arial"/>
              </a:rPr>
              <a:t> </a:t>
            </a:r>
            <a:r>
              <a:rPr sz="1800" b="1" spc="-35" dirty="0">
                <a:solidFill>
                  <a:srgbClr val="1F1F1F"/>
                </a:solidFill>
                <a:latin typeface="Arial"/>
                <a:cs typeface="Arial"/>
              </a:rPr>
              <a:t>Internet,</a:t>
            </a:r>
            <a:r>
              <a:rPr sz="1800" b="1" spc="-65" dirty="0">
                <a:solidFill>
                  <a:srgbClr val="1F1F1F"/>
                </a:solidFill>
                <a:latin typeface="Arial"/>
                <a:cs typeface="Arial"/>
              </a:rPr>
              <a:t> </a:t>
            </a:r>
            <a:r>
              <a:rPr sz="1800" spc="-10" dirty="0">
                <a:solidFill>
                  <a:srgbClr val="1F1F1F"/>
                </a:solidFill>
                <a:latin typeface="Arial"/>
                <a:cs typeface="Arial"/>
              </a:rPr>
              <a:t>Applications, </a:t>
            </a:r>
            <a:r>
              <a:rPr sz="1800" dirty="0">
                <a:solidFill>
                  <a:srgbClr val="1F1F1F"/>
                </a:solidFill>
                <a:latin typeface="Arial"/>
                <a:cs typeface="Arial"/>
              </a:rPr>
              <a:t>Broadcasting</a:t>
            </a:r>
            <a:r>
              <a:rPr sz="1800" spc="5" dirty="0">
                <a:solidFill>
                  <a:srgbClr val="1F1F1F"/>
                </a:solidFill>
                <a:latin typeface="Arial"/>
                <a:cs typeface="Arial"/>
              </a:rPr>
              <a:t> </a:t>
            </a:r>
            <a:r>
              <a:rPr sz="1800" spc="-10" dirty="0">
                <a:solidFill>
                  <a:srgbClr val="1F1F1F"/>
                </a:solidFill>
                <a:latin typeface="Arial"/>
                <a:cs typeface="Arial"/>
              </a:rPr>
              <a:t>transactions</a:t>
            </a:r>
            <a:endParaRPr sz="1800">
              <a:latin typeface="Arial"/>
              <a:cs typeface="Arial"/>
            </a:endParaRPr>
          </a:p>
        </p:txBody>
      </p:sp>
      <p:sp>
        <p:nvSpPr>
          <p:cNvPr id="6" name="object 6"/>
          <p:cNvSpPr txBox="1">
            <a:spLocks noGrp="1"/>
          </p:cNvSpPr>
          <p:nvPr>
            <p:ph type="title"/>
          </p:nvPr>
        </p:nvSpPr>
        <p:spPr>
          <a:xfrm>
            <a:off x="3283965" y="508952"/>
            <a:ext cx="5843270" cy="483234"/>
          </a:xfrm>
          <a:prstGeom prst="rect">
            <a:avLst/>
          </a:prstGeom>
        </p:spPr>
        <p:txBody>
          <a:bodyPr vert="horz" wrap="square" lIns="0" tIns="12700" rIns="0" bIns="0" rtlCol="0">
            <a:spAutoFit/>
          </a:bodyPr>
          <a:lstStyle/>
          <a:p>
            <a:pPr marL="12700">
              <a:lnSpc>
                <a:spcPct val="100000"/>
              </a:lnSpc>
              <a:spcBef>
                <a:spcPts val="100"/>
              </a:spcBef>
            </a:pPr>
            <a:r>
              <a:rPr sz="3000" spc="-55" dirty="0"/>
              <a:t>Next</a:t>
            </a:r>
            <a:r>
              <a:rPr sz="3000" spc="-95" dirty="0"/>
              <a:t> generation</a:t>
            </a:r>
            <a:r>
              <a:rPr sz="3000" spc="-65" dirty="0"/>
              <a:t> </a:t>
            </a:r>
            <a:r>
              <a:rPr sz="3000" spc="-95" dirty="0"/>
              <a:t>security</a:t>
            </a:r>
            <a:r>
              <a:rPr sz="3000" spc="-80" dirty="0"/>
              <a:t> </a:t>
            </a:r>
            <a:r>
              <a:rPr sz="3000" spc="-65" dirty="0"/>
              <a:t>standard</a:t>
            </a:r>
            <a:endParaRPr sz="3000"/>
          </a:p>
        </p:txBody>
      </p:sp>
      <p:sp>
        <p:nvSpPr>
          <p:cNvPr id="7" name="object 7"/>
          <p:cNvSpPr txBox="1"/>
          <p:nvPr/>
        </p:nvSpPr>
        <p:spPr>
          <a:xfrm>
            <a:off x="4147184" y="1119187"/>
            <a:ext cx="3961765" cy="266065"/>
          </a:xfrm>
          <a:prstGeom prst="rect">
            <a:avLst/>
          </a:prstGeom>
        </p:spPr>
        <p:txBody>
          <a:bodyPr vert="horz" wrap="square" lIns="0" tIns="15875" rIns="0" bIns="0" rtlCol="0">
            <a:spAutoFit/>
          </a:bodyPr>
          <a:lstStyle/>
          <a:p>
            <a:pPr marL="12700">
              <a:lnSpc>
                <a:spcPct val="100000"/>
              </a:lnSpc>
              <a:spcBef>
                <a:spcPts val="125"/>
              </a:spcBef>
            </a:pPr>
            <a:r>
              <a:rPr sz="1550" dirty="0">
                <a:latin typeface="Arial"/>
                <a:cs typeface="Arial"/>
              </a:rPr>
              <a:t>3</a:t>
            </a:r>
            <a:r>
              <a:rPr sz="1550" spc="-55" dirty="0">
                <a:latin typeface="Arial"/>
                <a:cs typeface="Arial"/>
              </a:rPr>
              <a:t> </a:t>
            </a:r>
            <a:r>
              <a:rPr sz="1550" spc="-50" dirty="0">
                <a:latin typeface="Arial"/>
                <a:cs typeface="Arial"/>
              </a:rPr>
              <a:t>INDEPENDENT</a:t>
            </a:r>
            <a:r>
              <a:rPr sz="1550" spc="-30" dirty="0">
                <a:latin typeface="Arial"/>
                <a:cs typeface="Arial"/>
              </a:rPr>
              <a:t> </a:t>
            </a:r>
            <a:r>
              <a:rPr sz="1550" spc="-55" dirty="0">
                <a:latin typeface="Arial"/>
                <a:cs typeface="Arial"/>
              </a:rPr>
              <a:t>MODULES</a:t>
            </a:r>
            <a:r>
              <a:rPr sz="1550" spc="-25" dirty="0">
                <a:latin typeface="Arial"/>
                <a:cs typeface="Arial"/>
              </a:rPr>
              <a:t> </a:t>
            </a:r>
            <a:r>
              <a:rPr sz="1550" dirty="0">
                <a:latin typeface="Arial"/>
                <a:cs typeface="Arial"/>
              </a:rPr>
              <a:t>IN</a:t>
            </a:r>
            <a:r>
              <a:rPr sz="1550" spc="5" dirty="0">
                <a:latin typeface="Arial"/>
                <a:cs typeface="Arial"/>
              </a:rPr>
              <a:t> </a:t>
            </a:r>
            <a:r>
              <a:rPr sz="1550" spc="-85" dirty="0">
                <a:latin typeface="Arial"/>
                <a:cs typeface="Arial"/>
              </a:rPr>
              <a:t>ONE</a:t>
            </a:r>
            <a:r>
              <a:rPr sz="1550" spc="-55" dirty="0">
                <a:latin typeface="Arial"/>
                <a:cs typeface="Arial"/>
              </a:rPr>
              <a:t> </a:t>
            </a:r>
            <a:r>
              <a:rPr sz="1550" spc="-30" dirty="0">
                <a:latin typeface="Arial"/>
                <a:cs typeface="Arial"/>
              </a:rPr>
              <a:t>DEVICE</a:t>
            </a:r>
            <a:endParaRPr sz="1550">
              <a:latin typeface="Arial"/>
              <a:cs typeface="Arial"/>
            </a:endParaRPr>
          </a:p>
        </p:txBody>
      </p:sp>
      <p:grpSp>
        <p:nvGrpSpPr>
          <p:cNvPr id="8" name="object 8"/>
          <p:cNvGrpSpPr/>
          <p:nvPr/>
        </p:nvGrpSpPr>
        <p:grpSpPr>
          <a:xfrm>
            <a:off x="0" y="2114550"/>
            <a:ext cx="2638425" cy="3048000"/>
            <a:chOff x="0" y="2114550"/>
            <a:chExt cx="2638425" cy="3048000"/>
          </a:xfrm>
        </p:grpSpPr>
        <p:sp>
          <p:nvSpPr>
            <p:cNvPr id="9" name="object 9"/>
            <p:cNvSpPr/>
            <p:nvPr/>
          </p:nvSpPr>
          <p:spPr>
            <a:xfrm>
              <a:off x="0" y="2114550"/>
              <a:ext cx="2638425" cy="3048000"/>
            </a:xfrm>
            <a:custGeom>
              <a:avLst/>
              <a:gdLst/>
              <a:ahLst/>
              <a:cxnLst/>
              <a:rect l="l" t="t" r="r" b="b"/>
              <a:pathLst>
                <a:path w="2638425" h="3048000">
                  <a:moveTo>
                    <a:pt x="2137663" y="0"/>
                  </a:moveTo>
                  <a:lnTo>
                    <a:pt x="0" y="0"/>
                  </a:lnTo>
                  <a:lnTo>
                    <a:pt x="0" y="3048000"/>
                  </a:lnTo>
                  <a:lnTo>
                    <a:pt x="2137663" y="3048000"/>
                  </a:lnTo>
                  <a:lnTo>
                    <a:pt x="2185896" y="3045708"/>
                  </a:lnTo>
                  <a:lnTo>
                    <a:pt x="2232831" y="3038972"/>
                  </a:lnTo>
                  <a:lnTo>
                    <a:pt x="2278258" y="3028001"/>
                  </a:lnTo>
                  <a:lnTo>
                    <a:pt x="2321966" y="3013006"/>
                  </a:lnTo>
                  <a:lnTo>
                    <a:pt x="2363747" y="2994196"/>
                  </a:lnTo>
                  <a:lnTo>
                    <a:pt x="2403390" y="2971781"/>
                  </a:lnTo>
                  <a:lnTo>
                    <a:pt x="2440686" y="2945970"/>
                  </a:lnTo>
                  <a:lnTo>
                    <a:pt x="2475425" y="2916974"/>
                  </a:lnTo>
                  <a:lnTo>
                    <a:pt x="2507398" y="2885001"/>
                  </a:lnTo>
                  <a:lnTo>
                    <a:pt x="2536395" y="2850262"/>
                  </a:lnTo>
                  <a:lnTo>
                    <a:pt x="2562206" y="2812965"/>
                  </a:lnTo>
                  <a:lnTo>
                    <a:pt x="2584621" y="2773322"/>
                  </a:lnTo>
                  <a:lnTo>
                    <a:pt x="2603431" y="2731541"/>
                  </a:lnTo>
                  <a:lnTo>
                    <a:pt x="2618426" y="2687833"/>
                  </a:lnTo>
                  <a:lnTo>
                    <a:pt x="2629396" y="2642407"/>
                  </a:lnTo>
                  <a:lnTo>
                    <a:pt x="2636132" y="2595472"/>
                  </a:lnTo>
                  <a:lnTo>
                    <a:pt x="2638424" y="2547239"/>
                  </a:lnTo>
                  <a:lnTo>
                    <a:pt x="2638424" y="500761"/>
                  </a:lnTo>
                  <a:lnTo>
                    <a:pt x="2636132" y="452527"/>
                  </a:lnTo>
                  <a:lnTo>
                    <a:pt x="2629396" y="405592"/>
                  </a:lnTo>
                  <a:lnTo>
                    <a:pt x="2618426" y="360166"/>
                  </a:lnTo>
                  <a:lnTo>
                    <a:pt x="2603431" y="316458"/>
                  </a:lnTo>
                  <a:lnTo>
                    <a:pt x="2584621" y="274677"/>
                  </a:lnTo>
                  <a:lnTo>
                    <a:pt x="2562206" y="235034"/>
                  </a:lnTo>
                  <a:lnTo>
                    <a:pt x="2536395" y="197737"/>
                  </a:lnTo>
                  <a:lnTo>
                    <a:pt x="2507398" y="162998"/>
                  </a:lnTo>
                  <a:lnTo>
                    <a:pt x="2475425" y="131025"/>
                  </a:lnTo>
                  <a:lnTo>
                    <a:pt x="2440686" y="102029"/>
                  </a:lnTo>
                  <a:lnTo>
                    <a:pt x="2403390" y="76218"/>
                  </a:lnTo>
                  <a:lnTo>
                    <a:pt x="2363747" y="53803"/>
                  </a:lnTo>
                  <a:lnTo>
                    <a:pt x="2321966" y="34993"/>
                  </a:lnTo>
                  <a:lnTo>
                    <a:pt x="2278258" y="19998"/>
                  </a:lnTo>
                  <a:lnTo>
                    <a:pt x="2232831" y="9027"/>
                  </a:lnTo>
                  <a:lnTo>
                    <a:pt x="2185896" y="2291"/>
                  </a:lnTo>
                  <a:lnTo>
                    <a:pt x="2137663" y="0"/>
                  </a:lnTo>
                  <a:close/>
                </a:path>
              </a:pathLst>
            </a:custGeom>
            <a:solidFill>
              <a:srgbClr val="ECECEC"/>
            </a:solidFill>
          </p:spPr>
          <p:txBody>
            <a:bodyPr wrap="square" lIns="0" tIns="0" rIns="0" bIns="0" rtlCol="0"/>
            <a:lstStyle/>
            <a:p>
              <a:endParaRPr/>
            </a:p>
          </p:txBody>
        </p:sp>
        <p:pic>
          <p:nvPicPr>
            <p:cNvPr id="10" name="object 10"/>
            <p:cNvPicPr/>
            <p:nvPr/>
          </p:nvPicPr>
          <p:blipFill>
            <a:blip r:embed="rId3" cstate="print"/>
            <a:stretch>
              <a:fillRect/>
            </a:stretch>
          </p:blipFill>
          <p:spPr>
            <a:xfrm>
              <a:off x="1210804" y="2855165"/>
              <a:ext cx="165055" cy="158548"/>
            </a:xfrm>
            <a:prstGeom prst="rect">
              <a:avLst/>
            </a:prstGeom>
          </p:spPr>
        </p:pic>
        <p:sp>
          <p:nvSpPr>
            <p:cNvPr id="11" name="object 11"/>
            <p:cNvSpPr/>
            <p:nvPr/>
          </p:nvSpPr>
          <p:spPr>
            <a:xfrm>
              <a:off x="743622" y="2431378"/>
              <a:ext cx="722630" cy="692150"/>
            </a:xfrm>
            <a:custGeom>
              <a:avLst/>
              <a:gdLst/>
              <a:ahLst/>
              <a:cxnLst/>
              <a:rect l="l" t="t" r="r" b="b"/>
              <a:pathLst>
                <a:path w="722630" h="692150">
                  <a:moveTo>
                    <a:pt x="585328" y="415289"/>
                  </a:moveTo>
                  <a:lnTo>
                    <a:pt x="621424" y="415289"/>
                  </a:lnTo>
                  <a:lnTo>
                    <a:pt x="617273" y="416559"/>
                  </a:lnTo>
                  <a:lnTo>
                    <a:pt x="614229" y="420369"/>
                  </a:lnTo>
                  <a:lnTo>
                    <a:pt x="581345" y="450849"/>
                  </a:lnTo>
                  <a:lnTo>
                    <a:pt x="714124" y="579119"/>
                  </a:lnTo>
                  <a:lnTo>
                    <a:pt x="719497" y="584199"/>
                  </a:lnTo>
                  <a:lnTo>
                    <a:pt x="722506" y="590549"/>
                  </a:lnTo>
                  <a:lnTo>
                    <a:pt x="722480" y="665479"/>
                  </a:lnTo>
                  <a:lnTo>
                    <a:pt x="693942" y="692149"/>
                  </a:lnTo>
                  <a:lnTo>
                    <a:pt x="619293" y="692149"/>
                  </a:lnTo>
                  <a:lnTo>
                    <a:pt x="612994" y="690879"/>
                  </a:lnTo>
                  <a:lnTo>
                    <a:pt x="607192" y="687069"/>
                  </a:lnTo>
                  <a:lnTo>
                    <a:pt x="602067" y="683259"/>
                  </a:lnTo>
                  <a:lnTo>
                    <a:pt x="592434" y="674369"/>
                  </a:lnTo>
                  <a:lnTo>
                    <a:pt x="587144" y="669289"/>
                  </a:lnTo>
                  <a:lnTo>
                    <a:pt x="696377" y="669289"/>
                  </a:lnTo>
                  <a:lnTo>
                    <a:pt x="698335" y="668019"/>
                  </a:lnTo>
                  <a:lnTo>
                    <a:pt x="698407" y="596899"/>
                  </a:lnTo>
                  <a:lnTo>
                    <a:pt x="697942" y="595629"/>
                  </a:lnTo>
                  <a:lnTo>
                    <a:pt x="555865" y="459739"/>
                  </a:lnTo>
                  <a:lnTo>
                    <a:pt x="555673" y="459739"/>
                  </a:lnTo>
                  <a:lnTo>
                    <a:pt x="530519" y="435609"/>
                  </a:lnTo>
                  <a:lnTo>
                    <a:pt x="564282" y="435609"/>
                  </a:lnTo>
                  <a:lnTo>
                    <a:pt x="585328" y="415289"/>
                  </a:lnTo>
                  <a:close/>
                </a:path>
                <a:path w="722630" h="692150">
                  <a:moveTo>
                    <a:pt x="456814" y="612139"/>
                  </a:moveTo>
                  <a:lnTo>
                    <a:pt x="493387" y="623569"/>
                  </a:lnTo>
                  <a:lnTo>
                    <a:pt x="505732" y="652779"/>
                  </a:lnTo>
                  <a:lnTo>
                    <a:pt x="502420" y="668019"/>
                  </a:lnTo>
                  <a:lnTo>
                    <a:pt x="493387" y="680719"/>
                  </a:lnTo>
                  <a:lnTo>
                    <a:pt x="479991" y="689609"/>
                  </a:lnTo>
                  <a:lnTo>
                    <a:pt x="463587" y="692149"/>
                  </a:lnTo>
                  <a:lnTo>
                    <a:pt x="447184" y="689609"/>
                  </a:lnTo>
                  <a:lnTo>
                    <a:pt x="433788" y="680719"/>
                  </a:lnTo>
                  <a:lnTo>
                    <a:pt x="425659" y="669289"/>
                  </a:lnTo>
                  <a:lnTo>
                    <a:pt x="473578" y="669289"/>
                  </a:lnTo>
                  <a:lnTo>
                    <a:pt x="481649" y="661669"/>
                  </a:lnTo>
                  <a:lnTo>
                    <a:pt x="481649" y="642619"/>
                  </a:lnTo>
                  <a:lnTo>
                    <a:pt x="473578" y="634999"/>
                  </a:lnTo>
                  <a:lnTo>
                    <a:pt x="425526" y="634999"/>
                  </a:lnTo>
                  <a:lnTo>
                    <a:pt x="426956" y="632459"/>
                  </a:lnTo>
                  <a:lnTo>
                    <a:pt x="421293" y="627379"/>
                  </a:lnTo>
                  <a:lnTo>
                    <a:pt x="416234" y="621029"/>
                  </a:lnTo>
                  <a:lnTo>
                    <a:pt x="413259" y="615949"/>
                  </a:lnTo>
                  <a:lnTo>
                    <a:pt x="444190" y="615949"/>
                  </a:lnTo>
                  <a:lnTo>
                    <a:pt x="450154" y="613409"/>
                  </a:lnTo>
                  <a:lnTo>
                    <a:pt x="456814" y="612139"/>
                  </a:lnTo>
                  <a:close/>
                </a:path>
                <a:path w="722630" h="692150">
                  <a:moveTo>
                    <a:pt x="583704" y="595629"/>
                  </a:moveTo>
                  <a:lnTo>
                    <a:pt x="616806" y="621029"/>
                  </a:lnTo>
                  <a:lnTo>
                    <a:pt x="616599" y="623569"/>
                  </a:lnTo>
                  <a:lnTo>
                    <a:pt x="616496" y="624839"/>
                  </a:lnTo>
                  <a:lnTo>
                    <a:pt x="616393" y="626109"/>
                  </a:lnTo>
                  <a:lnTo>
                    <a:pt x="616289" y="627379"/>
                  </a:lnTo>
                  <a:lnTo>
                    <a:pt x="609883" y="657859"/>
                  </a:lnTo>
                  <a:lnTo>
                    <a:pt x="620921" y="669289"/>
                  </a:lnTo>
                  <a:lnTo>
                    <a:pt x="587144" y="669289"/>
                  </a:lnTo>
                  <a:lnTo>
                    <a:pt x="584798" y="661669"/>
                  </a:lnTo>
                  <a:lnTo>
                    <a:pt x="586137" y="654049"/>
                  </a:lnTo>
                  <a:lnTo>
                    <a:pt x="593027" y="621029"/>
                  </a:lnTo>
                  <a:lnTo>
                    <a:pt x="592671" y="619759"/>
                  </a:lnTo>
                  <a:lnTo>
                    <a:pt x="591821" y="619759"/>
                  </a:lnTo>
                  <a:lnTo>
                    <a:pt x="590935" y="618489"/>
                  </a:lnTo>
                  <a:lnTo>
                    <a:pt x="534725" y="618489"/>
                  </a:lnTo>
                  <a:lnTo>
                    <a:pt x="517265" y="601979"/>
                  </a:lnTo>
                  <a:lnTo>
                    <a:pt x="550640" y="601979"/>
                  </a:lnTo>
                  <a:lnTo>
                    <a:pt x="583704" y="595629"/>
                  </a:lnTo>
                  <a:close/>
                </a:path>
                <a:path w="722630" h="692150">
                  <a:moveTo>
                    <a:pt x="425526" y="634999"/>
                  </a:moveTo>
                  <a:lnTo>
                    <a:pt x="453616" y="634999"/>
                  </a:lnTo>
                  <a:lnTo>
                    <a:pt x="445526" y="642619"/>
                  </a:lnTo>
                  <a:lnTo>
                    <a:pt x="445526" y="661669"/>
                  </a:lnTo>
                  <a:lnTo>
                    <a:pt x="453616" y="669289"/>
                  </a:lnTo>
                  <a:lnTo>
                    <a:pt x="425659" y="669289"/>
                  </a:lnTo>
                  <a:lnTo>
                    <a:pt x="424755" y="668019"/>
                  </a:lnTo>
                  <a:lnTo>
                    <a:pt x="421443" y="652779"/>
                  </a:lnTo>
                  <a:lnTo>
                    <a:pt x="421481" y="645159"/>
                  </a:lnTo>
                  <a:lnTo>
                    <a:pt x="423381" y="638809"/>
                  </a:lnTo>
                  <a:lnTo>
                    <a:pt x="425526" y="634999"/>
                  </a:lnTo>
                  <a:close/>
                </a:path>
                <a:path w="722630" h="692150">
                  <a:moveTo>
                    <a:pt x="394636" y="516889"/>
                  </a:moveTo>
                  <a:lnTo>
                    <a:pt x="428856" y="516889"/>
                  </a:lnTo>
                  <a:lnTo>
                    <a:pt x="368067" y="575309"/>
                  </a:lnTo>
                  <a:lnTo>
                    <a:pt x="371434" y="581659"/>
                  </a:lnTo>
                  <a:lnTo>
                    <a:pt x="373240" y="588009"/>
                  </a:lnTo>
                  <a:lnTo>
                    <a:pt x="373278" y="594359"/>
                  </a:lnTo>
                  <a:lnTo>
                    <a:pt x="369966" y="609599"/>
                  </a:lnTo>
                  <a:lnTo>
                    <a:pt x="360933" y="623569"/>
                  </a:lnTo>
                  <a:lnTo>
                    <a:pt x="347537" y="631189"/>
                  </a:lnTo>
                  <a:lnTo>
                    <a:pt x="331134" y="634999"/>
                  </a:lnTo>
                  <a:lnTo>
                    <a:pt x="314730" y="631189"/>
                  </a:lnTo>
                  <a:lnTo>
                    <a:pt x="301334" y="623569"/>
                  </a:lnTo>
                  <a:lnTo>
                    <a:pt x="293944" y="612139"/>
                  </a:lnTo>
                  <a:lnTo>
                    <a:pt x="341124" y="612139"/>
                  </a:lnTo>
                  <a:lnTo>
                    <a:pt x="349196" y="604519"/>
                  </a:lnTo>
                  <a:lnTo>
                    <a:pt x="349196" y="585469"/>
                  </a:lnTo>
                  <a:lnTo>
                    <a:pt x="341124" y="576579"/>
                  </a:lnTo>
                  <a:lnTo>
                    <a:pt x="294108" y="576579"/>
                  </a:lnTo>
                  <a:lnTo>
                    <a:pt x="301334" y="566419"/>
                  </a:lnTo>
                  <a:lnTo>
                    <a:pt x="312816" y="558799"/>
                  </a:lnTo>
                  <a:lnTo>
                    <a:pt x="351039" y="558799"/>
                  </a:lnTo>
                  <a:lnTo>
                    <a:pt x="394636" y="516889"/>
                  </a:lnTo>
                  <a:close/>
                </a:path>
                <a:path w="722630" h="692150">
                  <a:moveTo>
                    <a:pt x="534725" y="618489"/>
                  </a:moveTo>
                  <a:lnTo>
                    <a:pt x="588557" y="618489"/>
                  </a:lnTo>
                  <a:lnTo>
                    <a:pt x="554841" y="624839"/>
                  </a:lnTo>
                  <a:lnTo>
                    <a:pt x="547522" y="626109"/>
                  </a:lnTo>
                  <a:lnTo>
                    <a:pt x="540044" y="623569"/>
                  </a:lnTo>
                  <a:lnTo>
                    <a:pt x="534725" y="618489"/>
                  </a:lnTo>
                  <a:close/>
                </a:path>
                <a:path w="722630" h="692150">
                  <a:moveTo>
                    <a:pt x="446116" y="548639"/>
                  </a:moveTo>
                  <a:lnTo>
                    <a:pt x="515741" y="548639"/>
                  </a:lnTo>
                  <a:lnTo>
                    <a:pt x="482421" y="554989"/>
                  </a:lnTo>
                  <a:lnTo>
                    <a:pt x="473691" y="554989"/>
                  </a:lnTo>
                  <a:lnTo>
                    <a:pt x="438301" y="589279"/>
                  </a:lnTo>
                  <a:lnTo>
                    <a:pt x="435215" y="591819"/>
                  </a:lnTo>
                  <a:lnTo>
                    <a:pt x="433484" y="595629"/>
                  </a:lnTo>
                  <a:lnTo>
                    <a:pt x="433503" y="604519"/>
                  </a:lnTo>
                  <a:lnTo>
                    <a:pt x="435234" y="608329"/>
                  </a:lnTo>
                  <a:lnTo>
                    <a:pt x="438301" y="610869"/>
                  </a:lnTo>
                  <a:lnTo>
                    <a:pt x="444190" y="615949"/>
                  </a:lnTo>
                  <a:lnTo>
                    <a:pt x="413259" y="615949"/>
                  </a:lnTo>
                  <a:lnTo>
                    <a:pt x="412516" y="614679"/>
                  </a:lnTo>
                  <a:lnTo>
                    <a:pt x="410223" y="607059"/>
                  </a:lnTo>
                  <a:lnTo>
                    <a:pt x="409439" y="599439"/>
                  </a:lnTo>
                  <a:lnTo>
                    <a:pt x="410223" y="591819"/>
                  </a:lnTo>
                  <a:lnTo>
                    <a:pt x="412516" y="585469"/>
                  </a:lnTo>
                  <a:lnTo>
                    <a:pt x="416234" y="577849"/>
                  </a:lnTo>
                  <a:lnTo>
                    <a:pt x="421293" y="572769"/>
                  </a:lnTo>
                  <a:lnTo>
                    <a:pt x="446116" y="548639"/>
                  </a:lnTo>
                  <a:close/>
                </a:path>
                <a:path w="722630" h="692150">
                  <a:moveTo>
                    <a:pt x="294108" y="576579"/>
                  </a:moveTo>
                  <a:lnTo>
                    <a:pt x="321162" y="576579"/>
                  </a:lnTo>
                  <a:lnTo>
                    <a:pt x="313072" y="585469"/>
                  </a:lnTo>
                  <a:lnTo>
                    <a:pt x="313072" y="604519"/>
                  </a:lnTo>
                  <a:lnTo>
                    <a:pt x="321162" y="612139"/>
                  </a:lnTo>
                  <a:lnTo>
                    <a:pt x="293944" y="612139"/>
                  </a:lnTo>
                  <a:lnTo>
                    <a:pt x="292302" y="609599"/>
                  </a:lnTo>
                  <a:lnTo>
                    <a:pt x="288989" y="594359"/>
                  </a:lnTo>
                  <a:lnTo>
                    <a:pt x="292302" y="579119"/>
                  </a:lnTo>
                  <a:lnTo>
                    <a:pt x="294108" y="576579"/>
                  </a:lnTo>
                  <a:close/>
                </a:path>
                <a:path w="722630" h="692150">
                  <a:moveTo>
                    <a:pt x="510849" y="525779"/>
                  </a:moveTo>
                  <a:lnTo>
                    <a:pt x="543772" y="551179"/>
                  </a:lnTo>
                  <a:lnTo>
                    <a:pt x="543523" y="553719"/>
                  </a:lnTo>
                  <a:lnTo>
                    <a:pt x="543399" y="554989"/>
                  </a:lnTo>
                  <a:lnTo>
                    <a:pt x="543274" y="556259"/>
                  </a:lnTo>
                  <a:lnTo>
                    <a:pt x="543150" y="557529"/>
                  </a:lnTo>
                  <a:lnTo>
                    <a:pt x="535805" y="586739"/>
                  </a:lnTo>
                  <a:lnTo>
                    <a:pt x="550640" y="601979"/>
                  </a:lnTo>
                  <a:lnTo>
                    <a:pt x="517265" y="601979"/>
                  </a:lnTo>
                  <a:lnTo>
                    <a:pt x="513258" y="598169"/>
                  </a:lnTo>
                  <a:lnTo>
                    <a:pt x="511019" y="590549"/>
                  </a:lnTo>
                  <a:lnTo>
                    <a:pt x="512674" y="582929"/>
                  </a:lnTo>
                  <a:lnTo>
                    <a:pt x="519955" y="551179"/>
                  </a:lnTo>
                  <a:lnTo>
                    <a:pt x="519636" y="549909"/>
                  </a:lnTo>
                  <a:lnTo>
                    <a:pt x="518036" y="548639"/>
                  </a:lnTo>
                  <a:lnTo>
                    <a:pt x="446116" y="548639"/>
                  </a:lnTo>
                  <a:lnTo>
                    <a:pt x="453954" y="541019"/>
                  </a:lnTo>
                  <a:lnTo>
                    <a:pt x="444708" y="532129"/>
                  </a:lnTo>
                  <a:lnTo>
                    <a:pt x="478394" y="532129"/>
                  </a:lnTo>
                  <a:lnTo>
                    <a:pt x="510849" y="525779"/>
                  </a:lnTo>
                  <a:close/>
                </a:path>
                <a:path w="722630" h="692150">
                  <a:moveTo>
                    <a:pt x="311809" y="494029"/>
                  </a:moveTo>
                  <a:lnTo>
                    <a:pt x="276948" y="561339"/>
                  </a:lnTo>
                  <a:lnTo>
                    <a:pt x="240438" y="572769"/>
                  </a:lnTo>
                  <a:lnTo>
                    <a:pt x="232958" y="570229"/>
                  </a:lnTo>
                  <a:lnTo>
                    <a:pt x="226067" y="566419"/>
                  </a:lnTo>
                  <a:lnTo>
                    <a:pt x="219978" y="561339"/>
                  </a:lnTo>
                  <a:lnTo>
                    <a:pt x="212885" y="554989"/>
                  </a:lnTo>
                  <a:lnTo>
                    <a:pt x="171394" y="554989"/>
                  </a:lnTo>
                  <a:lnTo>
                    <a:pt x="163739" y="549909"/>
                  </a:lnTo>
                  <a:lnTo>
                    <a:pt x="252621" y="549909"/>
                  </a:lnTo>
                  <a:lnTo>
                    <a:pt x="256704" y="548639"/>
                  </a:lnTo>
                  <a:lnTo>
                    <a:pt x="259733" y="546099"/>
                  </a:lnTo>
                  <a:lnTo>
                    <a:pt x="311809" y="494029"/>
                  </a:lnTo>
                  <a:close/>
                </a:path>
                <a:path w="722630" h="692150">
                  <a:moveTo>
                    <a:pt x="171394" y="554989"/>
                  </a:moveTo>
                  <a:lnTo>
                    <a:pt x="212885" y="554989"/>
                  </a:lnTo>
                  <a:lnTo>
                    <a:pt x="206469" y="558799"/>
                  </a:lnTo>
                  <a:lnTo>
                    <a:pt x="199113" y="561339"/>
                  </a:lnTo>
                  <a:lnTo>
                    <a:pt x="191625" y="561339"/>
                  </a:lnTo>
                  <a:lnTo>
                    <a:pt x="175221" y="557529"/>
                  </a:lnTo>
                  <a:lnTo>
                    <a:pt x="171394" y="554989"/>
                  </a:lnTo>
                  <a:close/>
                </a:path>
                <a:path w="722630" h="692150">
                  <a:moveTo>
                    <a:pt x="331134" y="553719"/>
                  </a:moveTo>
                  <a:lnTo>
                    <a:pt x="338095" y="553719"/>
                  </a:lnTo>
                  <a:lnTo>
                    <a:pt x="344944" y="556259"/>
                  </a:lnTo>
                  <a:lnTo>
                    <a:pt x="351039" y="558799"/>
                  </a:lnTo>
                  <a:lnTo>
                    <a:pt x="312816" y="558799"/>
                  </a:lnTo>
                  <a:lnTo>
                    <a:pt x="314730" y="557529"/>
                  </a:lnTo>
                  <a:lnTo>
                    <a:pt x="331134" y="553719"/>
                  </a:lnTo>
                  <a:close/>
                </a:path>
                <a:path w="722630" h="692150">
                  <a:moveTo>
                    <a:pt x="191625" y="480059"/>
                  </a:moveTo>
                  <a:lnTo>
                    <a:pt x="208028" y="482599"/>
                  </a:lnTo>
                  <a:lnTo>
                    <a:pt x="221424" y="491489"/>
                  </a:lnTo>
                  <a:lnTo>
                    <a:pt x="230457" y="504189"/>
                  </a:lnTo>
                  <a:lnTo>
                    <a:pt x="233769" y="520699"/>
                  </a:lnTo>
                  <a:lnTo>
                    <a:pt x="233731" y="527049"/>
                  </a:lnTo>
                  <a:lnTo>
                    <a:pt x="232189" y="532129"/>
                  </a:lnTo>
                  <a:lnTo>
                    <a:pt x="229291" y="538479"/>
                  </a:lnTo>
                  <a:lnTo>
                    <a:pt x="237024" y="546099"/>
                  </a:lnTo>
                  <a:lnTo>
                    <a:pt x="240015" y="548639"/>
                  </a:lnTo>
                  <a:lnTo>
                    <a:pt x="244098" y="549909"/>
                  </a:lnTo>
                  <a:lnTo>
                    <a:pt x="163739" y="549909"/>
                  </a:lnTo>
                  <a:lnTo>
                    <a:pt x="161825" y="548639"/>
                  </a:lnTo>
                  <a:lnTo>
                    <a:pt x="153696" y="537209"/>
                  </a:lnTo>
                  <a:lnTo>
                    <a:pt x="201559" y="537209"/>
                  </a:lnTo>
                  <a:lnTo>
                    <a:pt x="209649" y="529589"/>
                  </a:lnTo>
                  <a:lnTo>
                    <a:pt x="209649" y="510539"/>
                  </a:lnTo>
                  <a:lnTo>
                    <a:pt x="201559" y="502919"/>
                  </a:lnTo>
                  <a:lnTo>
                    <a:pt x="153696" y="502919"/>
                  </a:lnTo>
                  <a:lnTo>
                    <a:pt x="161825" y="491489"/>
                  </a:lnTo>
                  <a:lnTo>
                    <a:pt x="175221" y="482599"/>
                  </a:lnTo>
                  <a:lnTo>
                    <a:pt x="191625" y="480059"/>
                  </a:lnTo>
                  <a:close/>
                </a:path>
                <a:path w="722630" h="692150">
                  <a:moveTo>
                    <a:pt x="153696" y="502919"/>
                  </a:moveTo>
                  <a:lnTo>
                    <a:pt x="181615" y="502919"/>
                  </a:lnTo>
                  <a:lnTo>
                    <a:pt x="173525" y="510539"/>
                  </a:lnTo>
                  <a:lnTo>
                    <a:pt x="173525" y="529589"/>
                  </a:lnTo>
                  <a:lnTo>
                    <a:pt x="181615" y="537209"/>
                  </a:lnTo>
                  <a:lnTo>
                    <a:pt x="153696" y="537209"/>
                  </a:lnTo>
                  <a:lnTo>
                    <a:pt x="152793" y="535939"/>
                  </a:lnTo>
                  <a:lnTo>
                    <a:pt x="149480" y="520699"/>
                  </a:lnTo>
                  <a:lnTo>
                    <a:pt x="152793" y="504189"/>
                  </a:lnTo>
                  <a:lnTo>
                    <a:pt x="153696" y="502919"/>
                  </a:lnTo>
                  <a:close/>
                </a:path>
                <a:path w="722630" h="692150">
                  <a:moveTo>
                    <a:pt x="450820" y="392429"/>
                  </a:moveTo>
                  <a:lnTo>
                    <a:pt x="485506" y="392429"/>
                  </a:lnTo>
                  <a:lnTo>
                    <a:pt x="409120" y="464819"/>
                  </a:lnTo>
                  <a:lnTo>
                    <a:pt x="436457" y="491489"/>
                  </a:lnTo>
                  <a:lnTo>
                    <a:pt x="437040" y="492759"/>
                  </a:lnTo>
                  <a:lnTo>
                    <a:pt x="437661" y="492759"/>
                  </a:lnTo>
                  <a:lnTo>
                    <a:pt x="476833" y="530859"/>
                  </a:lnTo>
                  <a:lnTo>
                    <a:pt x="477378" y="532129"/>
                  </a:lnTo>
                  <a:lnTo>
                    <a:pt x="444708" y="532129"/>
                  </a:lnTo>
                  <a:lnTo>
                    <a:pt x="428856" y="516889"/>
                  </a:lnTo>
                  <a:lnTo>
                    <a:pt x="394636" y="516889"/>
                  </a:lnTo>
                  <a:lnTo>
                    <a:pt x="411810" y="500379"/>
                  </a:lnTo>
                  <a:lnTo>
                    <a:pt x="392111" y="481329"/>
                  </a:lnTo>
                  <a:lnTo>
                    <a:pt x="324511" y="481329"/>
                  </a:lnTo>
                  <a:lnTo>
                    <a:pt x="315520" y="472439"/>
                  </a:lnTo>
                  <a:lnTo>
                    <a:pt x="358565" y="472439"/>
                  </a:lnTo>
                  <a:lnTo>
                    <a:pt x="366245" y="471169"/>
                  </a:lnTo>
                  <a:lnTo>
                    <a:pt x="373015" y="467359"/>
                  </a:lnTo>
                  <a:lnTo>
                    <a:pt x="450820" y="392429"/>
                  </a:lnTo>
                  <a:close/>
                </a:path>
                <a:path w="722630" h="692150">
                  <a:moveTo>
                    <a:pt x="324511" y="481329"/>
                  </a:moveTo>
                  <a:lnTo>
                    <a:pt x="392111" y="481329"/>
                  </a:lnTo>
                  <a:lnTo>
                    <a:pt x="390061" y="483869"/>
                  </a:lnTo>
                  <a:lnTo>
                    <a:pt x="380315" y="490219"/>
                  </a:lnTo>
                  <a:lnTo>
                    <a:pt x="369120" y="495299"/>
                  </a:lnTo>
                  <a:lnTo>
                    <a:pt x="357163" y="496569"/>
                  </a:lnTo>
                  <a:lnTo>
                    <a:pt x="345132" y="494029"/>
                  </a:lnTo>
                  <a:lnTo>
                    <a:pt x="311809" y="494029"/>
                  </a:lnTo>
                  <a:lnTo>
                    <a:pt x="324511" y="481329"/>
                  </a:lnTo>
                  <a:close/>
                </a:path>
                <a:path w="722630" h="692150">
                  <a:moveTo>
                    <a:pt x="673173" y="403859"/>
                  </a:moveTo>
                  <a:lnTo>
                    <a:pt x="710136" y="415289"/>
                  </a:lnTo>
                  <a:lnTo>
                    <a:pt x="722480" y="444499"/>
                  </a:lnTo>
                  <a:lnTo>
                    <a:pt x="719168" y="459739"/>
                  </a:lnTo>
                  <a:lnTo>
                    <a:pt x="710136" y="472439"/>
                  </a:lnTo>
                  <a:lnTo>
                    <a:pt x="696740" y="481329"/>
                  </a:lnTo>
                  <a:lnTo>
                    <a:pt x="680335" y="485139"/>
                  </a:lnTo>
                  <a:lnTo>
                    <a:pt x="663931" y="481329"/>
                  </a:lnTo>
                  <a:lnTo>
                    <a:pt x="650535" y="472439"/>
                  </a:lnTo>
                  <a:lnTo>
                    <a:pt x="642406" y="461009"/>
                  </a:lnTo>
                  <a:lnTo>
                    <a:pt x="690311" y="461009"/>
                  </a:lnTo>
                  <a:lnTo>
                    <a:pt x="698397" y="453389"/>
                  </a:lnTo>
                  <a:lnTo>
                    <a:pt x="698397" y="434339"/>
                  </a:lnTo>
                  <a:lnTo>
                    <a:pt x="690311" y="426719"/>
                  </a:lnTo>
                  <a:lnTo>
                    <a:pt x="642500" y="426719"/>
                  </a:lnTo>
                  <a:lnTo>
                    <a:pt x="643141" y="425449"/>
                  </a:lnTo>
                  <a:lnTo>
                    <a:pt x="634114" y="416559"/>
                  </a:lnTo>
                  <a:lnTo>
                    <a:pt x="630018" y="415289"/>
                  </a:lnTo>
                  <a:lnTo>
                    <a:pt x="585328" y="415289"/>
                  </a:lnTo>
                  <a:lnTo>
                    <a:pt x="591905" y="408939"/>
                  </a:lnTo>
                  <a:lnTo>
                    <a:pt x="659925" y="408939"/>
                  </a:lnTo>
                  <a:lnTo>
                    <a:pt x="666144" y="405129"/>
                  </a:lnTo>
                  <a:lnTo>
                    <a:pt x="673173" y="403859"/>
                  </a:lnTo>
                  <a:close/>
                </a:path>
                <a:path w="722630" h="692150">
                  <a:moveTo>
                    <a:pt x="311322" y="438149"/>
                  </a:moveTo>
                  <a:lnTo>
                    <a:pt x="315236" y="439419"/>
                  </a:lnTo>
                  <a:lnTo>
                    <a:pt x="344116" y="467359"/>
                  </a:lnTo>
                  <a:lnTo>
                    <a:pt x="350885" y="471169"/>
                  </a:lnTo>
                  <a:lnTo>
                    <a:pt x="358565" y="472439"/>
                  </a:lnTo>
                  <a:lnTo>
                    <a:pt x="315520" y="472439"/>
                  </a:lnTo>
                  <a:lnTo>
                    <a:pt x="305245" y="462279"/>
                  </a:lnTo>
                  <a:lnTo>
                    <a:pt x="249736" y="462279"/>
                  </a:lnTo>
                  <a:lnTo>
                    <a:pt x="238712" y="461009"/>
                  </a:lnTo>
                  <a:lnTo>
                    <a:pt x="206679" y="452119"/>
                  </a:lnTo>
                  <a:lnTo>
                    <a:pt x="181847" y="440689"/>
                  </a:lnTo>
                  <a:lnTo>
                    <a:pt x="292990" y="440689"/>
                  </a:lnTo>
                  <a:lnTo>
                    <a:pt x="300254" y="439419"/>
                  </a:lnTo>
                  <a:lnTo>
                    <a:pt x="307484" y="439419"/>
                  </a:lnTo>
                  <a:lnTo>
                    <a:pt x="311322" y="438149"/>
                  </a:lnTo>
                  <a:close/>
                </a:path>
                <a:path w="722630" h="692150">
                  <a:moveTo>
                    <a:pt x="249736" y="462279"/>
                  </a:moveTo>
                  <a:lnTo>
                    <a:pt x="305245" y="462279"/>
                  </a:lnTo>
                  <a:lnTo>
                    <a:pt x="271783" y="464819"/>
                  </a:lnTo>
                  <a:lnTo>
                    <a:pt x="249736" y="462279"/>
                  </a:lnTo>
                  <a:close/>
                </a:path>
                <a:path w="722630" h="692150">
                  <a:moveTo>
                    <a:pt x="642500" y="426719"/>
                  </a:moveTo>
                  <a:lnTo>
                    <a:pt x="670360" y="426719"/>
                  </a:lnTo>
                  <a:lnTo>
                    <a:pt x="662274" y="434339"/>
                  </a:lnTo>
                  <a:lnTo>
                    <a:pt x="662274" y="453389"/>
                  </a:lnTo>
                  <a:lnTo>
                    <a:pt x="670360" y="461009"/>
                  </a:lnTo>
                  <a:lnTo>
                    <a:pt x="642406" y="461009"/>
                  </a:lnTo>
                  <a:lnTo>
                    <a:pt x="641503" y="459739"/>
                  </a:lnTo>
                  <a:lnTo>
                    <a:pt x="638191" y="444499"/>
                  </a:lnTo>
                  <a:lnTo>
                    <a:pt x="638240" y="438149"/>
                  </a:lnTo>
                  <a:lnTo>
                    <a:pt x="639937" y="431799"/>
                  </a:lnTo>
                  <a:lnTo>
                    <a:pt x="642500" y="426719"/>
                  </a:lnTo>
                  <a:close/>
                </a:path>
                <a:path w="722630" h="692150">
                  <a:moveTo>
                    <a:pt x="192659" y="92709"/>
                  </a:moveTo>
                  <a:lnTo>
                    <a:pt x="259453" y="92709"/>
                  </a:lnTo>
                  <a:lnTo>
                    <a:pt x="216742" y="101599"/>
                  </a:lnTo>
                  <a:lnTo>
                    <a:pt x="216742" y="139699"/>
                  </a:lnTo>
                  <a:lnTo>
                    <a:pt x="240824" y="172719"/>
                  </a:lnTo>
                  <a:lnTo>
                    <a:pt x="240824" y="185419"/>
                  </a:lnTo>
                  <a:lnTo>
                    <a:pt x="250651" y="190499"/>
                  </a:lnTo>
                  <a:lnTo>
                    <a:pt x="258242" y="198119"/>
                  </a:lnTo>
                  <a:lnTo>
                    <a:pt x="263144" y="208279"/>
                  </a:lnTo>
                  <a:lnTo>
                    <a:pt x="264907" y="218439"/>
                  </a:lnTo>
                  <a:lnTo>
                    <a:pt x="264907" y="233679"/>
                  </a:lnTo>
                  <a:lnTo>
                    <a:pt x="272339" y="237489"/>
                  </a:lnTo>
                  <a:lnTo>
                    <a:pt x="276929" y="245109"/>
                  </a:lnTo>
                  <a:lnTo>
                    <a:pt x="276929" y="284479"/>
                  </a:lnTo>
                  <a:lnTo>
                    <a:pt x="272339" y="292099"/>
                  </a:lnTo>
                  <a:lnTo>
                    <a:pt x="264907" y="295909"/>
                  </a:lnTo>
                  <a:lnTo>
                    <a:pt x="264907" y="326389"/>
                  </a:lnTo>
                  <a:lnTo>
                    <a:pt x="272339" y="330199"/>
                  </a:lnTo>
                  <a:lnTo>
                    <a:pt x="276929" y="337819"/>
                  </a:lnTo>
                  <a:lnTo>
                    <a:pt x="276929" y="377189"/>
                  </a:lnTo>
                  <a:lnTo>
                    <a:pt x="272339" y="384809"/>
                  </a:lnTo>
                  <a:lnTo>
                    <a:pt x="264907" y="388619"/>
                  </a:lnTo>
                  <a:lnTo>
                    <a:pt x="264907" y="403859"/>
                  </a:lnTo>
                  <a:lnTo>
                    <a:pt x="262936" y="415289"/>
                  </a:lnTo>
                  <a:lnTo>
                    <a:pt x="257506" y="424179"/>
                  </a:lnTo>
                  <a:lnTo>
                    <a:pt x="249172" y="431799"/>
                  </a:lnTo>
                  <a:lnTo>
                    <a:pt x="238491" y="436879"/>
                  </a:lnTo>
                  <a:lnTo>
                    <a:pt x="248362" y="438149"/>
                  </a:lnTo>
                  <a:lnTo>
                    <a:pt x="258317" y="440689"/>
                  </a:lnTo>
                  <a:lnTo>
                    <a:pt x="181847" y="440689"/>
                  </a:lnTo>
                  <a:lnTo>
                    <a:pt x="176329" y="438149"/>
                  </a:lnTo>
                  <a:lnTo>
                    <a:pt x="36123" y="438150"/>
                  </a:lnTo>
                  <a:lnTo>
                    <a:pt x="22065" y="435610"/>
                  </a:lnTo>
                  <a:lnTo>
                    <a:pt x="10583" y="427990"/>
                  </a:lnTo>
                  <a:lnTo>
                    <a:pt x="2839" y="416560"/>
                  </a:lnTo>
                  <a:lnTo>
                    <a:pt x="2555" y="415290"/>
                  </a:lnTo>
                  <a:lnTo>
                    <a:pt x="235443" y="415289"/>
                  </a:lnTo>
                  <a:lnTo>
                    <a:pt x="240824" y="410209"/>
                  </a:lnTo>
                  <a:lnTo>
                    <a:pt x="240824" y="392429"/>
                  </a:lnTo>
                  <a:lnTo>
                    <a:pt x="192659" y="392429"/>
                  </a:lnTo>
                  <a:lnTo>
                    <a:pt x="183285" y="389889"/>
                  </a:lnTo>
                  <a:lnTo>
                    <a:pt x="175630" y="384809"/>
                  </a:lnTo>
                  <a:lnTo>
                    <a:pt x="170469" y="378459"/>
                  </a:lnTo>
                  <a:lnTo>
                    <a:pt x="168577" y="369569"/>
                  </a:lnTo>
                  <a:lnTo>
                    <a:pt x="252866" y="369569"/>
                  </a:lnTo>
                  <a:lnTo>
                    <a:pt x="252866" y="345439"/>
                  </a:lnTo>
                  <a:lnTo>
                    <a:pt x="168577" y="345439"/>
                  </a:lnTo>
                  <a:lnTo>
                    <a:pt x="170469" y="336549"/>
                  </a:lnTo>
                  <a:lnTo>
                    <a:pt x="175630" y="328929"/>
                  </a:lnTo>
                  <a:lnTo>
                    <a:pt x="183285" y="325119"/>
                  </a:lnTo>
                  <a:lnTo>
                    <a:pt x="192659" y="322579"/>
                  </a:lnTo>
                  <a:lnTo>
                    <a:pt x="240824" y="322579"/>
                  </a:lnTo>
                  <a:lnTo>
                    <a:pt x="240824" y="299719"/>
                  </a:lnTo>
                  <a:lnTo>
                    <a:pt x="192659" y="299719"/>
                  </a:lnTo>
                  <a:lnTo>
                    <a:pt x="168577" y="276859"/>
                  </a:lnTo>
                  <a:lnTo>
                    <a:pt x="252866" y="276859"/>
                  </a:lnTo>
                  <a:lnTo>
                    <a:pt x="252866" y="252729"/>
                  </a:lnTo>
                  <a:lnTo>
                    <a:pt x="168577" y="252729"/>
                  </a:lnTo>
                  <a:lnTo>
                    <a:pt x="170469" y="243839"/>
                  </a:lnTo>
                  <a:lnTo>
                    <a:pt x="175630" y="237489"/>
                  </a:lnTo>
                  <a:lnTo>
                    <a:pt x="183285" y="232409"/>
                  </a:lnTo>
                  <a:lnTo>
                    <a:pt x="192659" y="229869"/>
                  </a:lnTo>
                  <a:lnTo>
                    <a:pt x="240824" y="229869"/>
                  </a:lnTo>
                  <a:lnTo>
                    <a:pt x="240824" y="212089"/>
                  </a:lnTo>
                  <a:lnTo>
                    <a:pt x="235443" y="207009"/>
                  </a:lnTo>
                  <a:lnTo>
                    <a:pt x="2386" y="207010"/>
                  </a:lnTo>
                  <a:lnTo>
                    <a:pt x="6679" y="198120"/>
                  </a:lnTo>
                  <a:lnTo>
                    <a:pt x="14266" y="190500"/>
                  </a:lnTo>
                  <a:lnTo>
                    <a:pt x="24082" y="185420"/>
                  </a:lnTo>
                  <a:lnTo>
                    <a:pt x="24082" y="184150"/>
                  </a:lnTo>
                  <a:lnTo>
                    <a:pt x="216742" y="184149"/>
                  </a:lnTo>
                  <a:lnTo>
                    <a:pt x="216742" y="166369"/>
                  </a:lnTo>
                  <a:lnTo>
                    <a:pt x="211361" y="161289"/>
                  </a:lnTo>
                  <a:lnTo>
                    <a:pt x="25855" y="161290"/>
                  </a:lnTo>
                  <a:lnTo>
                    <a:pt x="30761" y="152400"/>
                  </a:lnTo>
                  <a:lnTo>
                    <a:pt x="38348" y="144780"/>
                  </a:lnTo>
                  <a:lnTo>
                    <a:pt x="48164" y="139700"/>
                  </a:lnTo>
                  <a:lnTo>
                    <a:pt x="48164" y="137160"/>
                  </a:lnTo>
                  <a:lnTo>
                    <a:pt x="192659" y="137159"/>
                  </a:lnTo>
                  <a:lnTo>
                    <a:pt x="192659" y="92709"/>
                  </a:lnTo>
                  <a:close/>
                </a:path>
                <a:path w="722630" h="692150">
                  <a:moveTo>
                    <a:pt x="567325" y="351789"/>
                  </a:moveTo>
                  <a:lnTo>
                    <a:pt x="600237" y="351789"/>
                  </a:lnTo>
                  <a:lnTo>
                    <a:pt x="539212" y="411479"/>
                  </a:lnTo>
                  <a:lnTo>
                    <a:pt x="564282" y="435609"/>
                  </a:lnTo>
                  <a:lnTo>
                    <a:pt x="530519" y="435609"/>
                  </a:lnTo>
                  <a:lnTo>
                    <a:pt x="488154" y="394969"/>
                  </a:lnTo>
                  <a:lnTo>
                    <a:pt x="522213" y="394969"/>
                  </a:lnTo>
                  <a:lnTo>
                    <a:pt x="567325" y="351789"/>
                  </a:lnTo>
                  <a:close/>
                </a:path>
                <a:path w="722630" h="692150">
                  <a:moveTo>
                    <a:pt x="2386" y="207010"/>
                  </a:moveTo>
                  <a:lnTo>
                    <a:pt x="29482" y="207010"/>
                  </a:lnTo>
                  <a:lnTo>
                    <a:pt x="24082" y="212090"/>
                  </a:lnTo>
                  <a:lnTo>
                    <a:pt x="24082" y="410210"/>
                  </a:lnTo>
                  <a:lnTo>
                    <a:pt x="29482" y="415290"/>
                  </a:lnTo>
                  <a:lnTo>
                    <a:pt x="2555" y="415290"/>
                  </a:lnTo>
                  <a:lnTo>
                    <a:pt x="0" y="403860"/>
                  </a:lnTo>
                  <a:lnTo>
                    <a:pt x="0" y="218440"/>
                  </a:lnTo>
                  <a:lnTo>
                    <a:pt x="1773" y="208280"/>
                  </a:lnTo>
                  <a:lnTo>
                    <a:pt x="2386" y="207010"/>
                  </a:lnTo>
                  <a:close/>
                </a:path>
                <a:path w="722630" h="692150">
                  <a:moveTo>
                    <a:pt x="617788" y="392429"/>
                  </a:moveTo>
                  <a:lnTo>
                    <a:pt x="659925" y="408939"/>
                  </a:lnTo>
                  <a:lnTo>
                    <a:pt x="591905" y="408939"/>
                  </a:lnTo>
                  <a:lnTo>
                    <a:pt x="597166" y="403859"/>
                  </a:lnTo>
                  <a:lnTo>
                    <a:pt x="603304" y="398779"/>
                  </a:lnTo>
                  <a:lnTo>
                    <a:pt x="610250" y="394969"/>
                  </a:lnTo>
                  <a:lnTo>
                    <a:pt x="617788" y="392429"/>
                  </a:lnTo>
                  <a:close/>
                </a:path>
                <a:path w="722630" h="692150">
                  <a:moveTo>
                    <a:pt x="544907" y="140969"/>
                  </a:moveTo>
                  <a:lnTo>
                    <a:pt x="561312" y="143509"/>
                  </a:lnTo>
                  <a:lnTo>
                    <a:pt x="574708" y="152399"/>
                  </a:lnTo>
                  <a:lnTo>
                    <a:pt x="583740" y="165099"/>
                  </a:lnTo>
                  <a:lnTo>
                    <a:pt x="587051" y="181609"/>
                  </a:lnTo>
                  <a:lnTo>
                    <a:pt x="587012" y="187959"/>
                  </a:lnTo>
                  <a:lnTo>
                    <a:pt x="584952" y="195579"/>
                  </a:lnTo>
                  <a:lnTo>
                    <a:pt x="581091" y="201929"/>
                  </a:lnTo>
                  <a:lnTo>
                    <a:pt x="588052" y="208279"/>
                  </a:lnTo>
                  <a:lnTo>
                    <a:pt x="593120" y="214629"/>
                  </a:lnTo>
                  <a:lnTo>
                    <a:pt x="596849" y="220979"/>
                  </a:lnTo>
                  <a:lnTo>
                    <a:pt x="599147" y="227329"/>
                  </a:lnTo>
                  <a:lnTo>
                    <a:pt x="599924" y="234949"/>
                  </a:lnTo>
                  <a:lnTo>
                    <a:pt x="599146" y="242569"/>
                  </a:lnTo>
                  <a:lnTo>
                    <a:pt x="596818" y="250189"/>
                  </a:lnTo>
                  <a:lnTo>
                    <a:pt x="593033" y="257809"/>
                  </a:lnTo>
                  <a:lnTo>
                    <a:pt x="587883" y="262889"/>
                  </a:lnTo>
                  <a:lnTo>
                    <a:pt x="515365" y="330199"/>
                  </a:lnTo>
                  <a:lnTo>
                    <a:pt x="516907" y="334009"/>
                  </a:lnTo>
                  <a:lnTo>
                    <a:pt x="517717" y="339089"/>
                  </a:lnTo>
                  <a:lnTo>
                    <a:pt x="517773" y="344169"/>
                  </a:lnTo>
                  <a:lnTo>
                    <a:pt x="516932" y="351789"/>
                  </a:lnTo>
                  <a:lnTo>
                    <a:pt x="514419" y="359409"/>
                  </a:lnTo>
                  <a:lnTo>
                    <a:pt x="510333" y="367029"/>
                  </a:lnTo>
                  <a:lnTo>
                    <a:pt x="502571" y="375919"/>
                  </a:lnTo>
                  <a:lnTo>
                    <a:pt x="522213" y="394969"/>
                  </a:lnTo>
                  <a:lnTo>
                    <a:pt x="488154" y="394969"/>
                  </a:lnTo>
                  <a:lnTo>
                    <a:pt x="485506" y="392429"/>
                  </a:lnTo>
                  <a:lnTo>
                    <a:pt x="450820" y="392429"/>
                  </a:lnTo>
                  <a:lnTo>
                    <a:pt x="487745" y="356869"/>
                  </a:lnTo>
                  <a:lnTo>
                    <a:pt x="491564" y="353059"/>
                  </a:lnTo>
                  <a:lnTo>
                    <a:pt x="493709" y="349249"/>
                  </a:lnTo>
                  <a:lnTo>
                    <a:pt x="493728" y="337819"/>
                  </a:lnTo>
                  <a:lnTo>
                    <a:pt x="491583" y="334009"/>
                  </a:lnTo>
                  <a:lnTo>
                    <a:pt x="467918" y="311149"/>
                  </a:lnTo>
                  <a:lnTo>
                    <a:pt x="501931" y="311149"/>
                  </a:lnTo>
                  <a:lnTo>
                    <a:pt x="571037" y="246379"/>
                  </a:lnTo>
                  <a:lnTo>
                    <a:pt x="574132" y="243839"/>
                  </a:lnTo>
                  <a:lnTo>
                    <a:pt x="575866" y="240029"/>
                  </a:lnTo>
                  <a:lnTo>
                    <a:pt x="575859" y="231139"/>
                  </a:lnTo>
                  <a:lnTo>
                    <a:pt x="574120" y="227329"/>
                  </a:lnTo>
                  <a:lnTo>
                    <a:pt x="571037" y="224789"/>
                  </a:lnTo>
                  <a:lnTo>
                    <a:pt x="563439" y="217169"/>
                  </a:lnTo>
                  <a:lnTo>
                    <a:pt x="526587" y="217169"/>
                  </a:lnTo>
                  <a:lnTo>
                    <a:pt x="515104" y="209549"/>
                  </a:lnTo>
                  <a:lnTo>
                    <a:pt x="506975" y="198119"/>
                  </a:lnTo>
                  <a:lnTo>
                    <a:pt x="554847" y="198119"/>
                  </a:lnTo>
                  <a:lnTo>
                    <a:pt x="562933" y="190499"/>
                  </a:lnTo>
                  <a:lnTo>
                    <a:pt x="562933" y="171449"/>
                  </a:lnTo>
                  <a:lnTo>
                    <a:pt x="554847" y="163829"/>
                  </a:lnTo>
                  <a:lnTo>
                    <a:pt x="506975" y="163829"/>
                  </a:lnTo>
                  <a:lnTo>
                    <a:pt x="515104" y="152399"/>
                  </a:lnTo>
                  <a:lnTo>
                    <a:pt x="528501" y="143509"/>
                  </a:lnTo>
                  <a:lnTo>
                    <a:pt x="544907" y="140969"/>
                  </a:lnTo>
                  <a:close/>
                </a:path>
                <a:path w="722630" h="692150">
                  <a:moveTo>
                    <a:pt x="168577" y="345439"/>
                  </a:moveTo>
                  <a:lnTo>
                    <a:pt x="192659" y="345439"/>
                  </a:lnTo>
                  <a:lnTo>
                    <a:pt x="192659" y="369569"/>
                  </a:lnTo>
                  <a:lnTo>
                    <a:pt x="168577" y="369569"/>
                  </a:lnTo>
                  <a:lnTo>
                    <a:pt x="168577" y="345439"/>
                  </a:lnTo>
                  <a:close/>
                </a:path>
                <a:path w="722630" h="692150">
                  <a:moveTo>
                    <a:pt x="616126" y="276859"/>
                  </a:moveTo>
                  <a:lnTo>
                    <a:pt x="657360" y="298449"/>
                  </a:lnTo>
                  <a:lnTo>
                    <a:pt x="662085" y="321309"/>
                  </a:lnTo>
                  <a:lnTo>
                    <a:pt x="659066" y="332739"/>
                  </a:lnTo>
                  <a:lnTo>
                    <a:pt x="620129" y="356869"/>
                  </a:lnTo>
                  <a:lnTo>
                    <a:pt x="613166" y="356869"/>
                  </a:lnTo>
                  <a:lnTo>
                    <a:pt x="606325" y="355599"/>
                  </a:lnTo>
                  <a:lnTo>
                    <a:pt x="600237" y="351789"/>
                  </a:lnTo>
                  <a:lnTo>
                    <a:pt x="567325" y="351789"/>
                  </a:lnTo>
                  <a:lnTo>
                    <a:pt x="583247" y="336549"/>
                  </a:lnTo>
                  <a:lnTo>
                    <a:pt x="581890" y="334009"/>
                  </a:lnTo>
                  <a:lnTo>
                    <a:pt x="630105" y="334009"/>
                  </a:lnTo>
                  <a:lnTo>
                    <a:pt x="638191" y="326389"/>
                  </a:lnTo>
                  <a:lnTo>
                    <a:pt x="638191" y="307339"/>
                  </a:lnTo>
                  <a:lnTo>
                    <a:pt x="630105" y="299719"/>
                  </a:lnTo>
                  <a:lnTo>
                    <a:pt x="582462" y="299719"/>
                  </a:lnTo>
                  <a:lnTo>
                    <a:pt x="585088" y="294639"/>
                  </a:lnTo>
                  <a:lnTo>
                    <a:pt x="593293" y="285749"/>
                  </a:lnTo>
                  <a:lnTo>
                    <a:pt x="604001" y="279399"/>
                  </a:lnTo>
                  <a:lnTo>
                    <a:pt x="616126" y="276859"/>
                  </a:lnTo>
                  <a:close/>
                </a:path>
                <a:path w="722630" h="692150">
                  <a:moveTo>
                    <a:pt x="582462" y="299719"/>
                  </a:moveTo>
                  <a:lnTo>
                    <a:pt x="610154" y="299719"/>
                  </a:lnTo>
                  <a:lnTo>
                    <a:pt x="602067" y="307339"/>
                  </a:lnTo>
                  <a:lnTo>
                    <a:pt x="602067" y="326389"/>
                  </a:lnTo>
                  <a:lnTo>
                    <a:pt x="610154" y="334009"/>
                  </a:lnTo>
                  <a:lnTo>
                    <a:pt x="581890" y="334009"/>
                  </a:lnTo>
                  <a:lnTo>
                    <a:pt x="579853" y="330199"/>
                  </a:lnTo>
                  <a:lnTo>
                    <a:pt x="578043" y="323849"/>
                  </a:lnTo>
                  <a:lnTo>
                    <a:pt x="577985" y="317499"/>
                  </a:lnTo>
                  <a:lnTo>
                    <a:pt x="579835" y="304799"/>
                  </a:lnTo>
                  <a:lnTo>
                    <a:pt x="582462" y="299719"/>
                  </a:lnTo>
                  <a:close/>
                </a:path>
                <a:path w="722630" h="692150">
                  <a:moveTo>
                    <a:pt x="264326" y="68579"/>
                  </a:moveTo>
                  <a:lnTo>
                    <a:pt x="312183" y="71119"/>
                  </a:lnTo>
                  <a:lnTo>
                    <a:pt x="358226" y="83819"/>
                  </a:lnTo>
                  <a:lnTo>
                    <a:pt x="400484" y="106679"/>
                  </a:lnTo>
                  <a:lnTo>
                    <a:pt x="435977" y="138429"/>
                  </a:lnTo>
                  <a:lnTo>
                    <a:pt x="462440" y="176529"/>
                  </a:lnTo>
                  <a:lnTo>
                    <a:pt x="478968" y="219709"/>
                  </a:lnTo>
                  <a:lnTo>
                    <a:pt x="484660" y="266699"/>
                  </a:lnTo>
                  <a:lnTo>
                    <a:pt x="484565" y="273049"/>
                  </a:lnTo>
                  <a:lnTo>
                    <a:pt x="484227" y="279399"/>
                  </a:lnTo>
                  <a:lnTo>
                    <a:pt x="483764" y="284479"/>
                  </a:lnTo>
                  <a:lnTo>
                    <a:pt x="483649" y="285749"/>
                  </a:lnTo>
                  <a:lnTo>
                    <a:pt x="482835" y="292099"/>
                  </a:lnTo>
                  <a:lnTo>
                    <a:pt x="501931" y="311149"/>
                  </a:lnTo>
                  <a:lnTo>
                    <a:pt x="467918" y="311149"/>
                  </a:lnTo>
                  <a:lnTo>
                    <a:pt x="458714" y="302259"/>
                  </a:lnTo>
                  <a:lnTo>
                    <a:pt x="457473" y="298449"/>
                  </a:lnTo>
                  <a:lnTo>
                    <a:pt x="458150" y="294639"/>
                  </a:lnTo>
                  <a:lnTo>
                    <a:pt x="459233" y="287019"/>
                  </a:lnTo>
                  <a:lnTo>
                    <a:pt x="459996" y="280669"/>
                  </a:lnTo>
                  <a:lnTo>
                    <a:pt x="460439" y="273049"/>
                  </a:lnTo>
                  <a:lnTo>
                    <a:pt x="460558" y="266699"/>
                  </a:lnTo>
                  <a:lnTo>
                    <a:pt x="455352" y="224789"/>
                  </a:lnTo>
                  <a:lnTo>
                    <a:pt x="440147" y="185419"/>
                  </a:lnTo>
                  <a:lnTo>
                    <a:pt x="415815" y="151129"/>
                  </a:lnTo>
                  <a:lnTo>
                    <a:pt x="383231" y="123189"/>
                  </a:lnTo>
                  <a:lnTo>
                    <a:pt x="344573" y="102869"/>
                  </a:lnTo>
                  <a:lnTo>
                    <a:pt x="302689" y="92709"/>
                  </a:lnTo>
                  <a:lnTo>
                    <a:pt x="192659" y="92709"/>
                  </a:lnTo>
                  <a:lnTo>
                    <a:pt x="192659" y="80009"/>
                  </a:lnTo>
                  <a:lnTo>
                    <a:pt x="192134" y="77469"/>
                  </a:lnTo>
                  <a:lnTo>
                    <a:pt x="216629" y="77469"/>
                  </a:lnTo>
                  <a:lnTo>
                    <a:pt x="264326" y="68579"/>
                  </a:lnTo>
                  <a:close/>
                </a:path>
                <a:path w="722630" h="692150">
                  <a:moveTo>
                    <a:pt x="168577" y="252729"/>
                  </a:moveTo>
                  <a:lnTo>
                    <a:pt x="192659" y="252729"/>
                  </a:lnTo>
                  <a:lnTo>
                    <a:pt x="192659" y="276859"/>
                  </a:lnTo>
                  <a:lnTo>
                    <a:pt x="168577" y="276859"/>
                  </a:lnTo>
                  <a:lnTo>
                    <a:pt x="168577" y="252729"/>
                  </a:lnTo>
                  <a:close/>
                </a:path>
                <a:path w="722630" h="692150">
                  <a:moveTo>
                    <a:pt x="526587" y="217169"/>
                  </a:moveTo>
                  <a:lnTo>
                    <a:pt x="563439" y="217169"/>
                  </a:lnTo>
                  <a:lnTo>
                    <a:pt x="557692" y="219709"/>
                  </a:lnTo>
                  <a:lnTo>
                    <a:pt x="551347" y="220979"/>
                  </a:lnTo>
                  <a:lnTo>
                    <a:pt x="544907" y="220979"/>
                  </a:lnTo>
                  <a:lnTo>
                    <a:pt x="528501" y="218439"/>
                  </a:lnTo>
                  <a:lnTo>
                    <a:pt x="526587" y="217169"/>
                  </a:lnTo>
                  <a:close/>
                </a:path>
                <a:path w="722630" h="692150">
                  <a:moveTo>
                    <a:pt x="506975" y="163829"/>
                  </a:moveTo>
                  <a:lnTo>
                    <a:pt x="534894" y="163829"/>
                  </a:lnTo>
                  <a:lnTo>
                    <a:pt x="526804" y="171449"/>
                  </a:lnTo>
                  <a:lnTo>
                    <a:pt x="526804" y="190499"/>
                  </a:lnTo>
                  <a:lnTo>
                    <a:pt x="534894" y="198119"/>
                  </a:lnTo>
                  <a:lnTo>
                    <a:pt x="506975" y="198119"/>
                  </a:lnTo>
                  <a:lnTo>
                    <a:pt x="506071" y="196849"/>
                  </a:lnTo>
                  <a:lnTo>
                    <a:pt x="502759" y="181609"/>
                  </a:lnTo>
                  <a:lnTo>
                    <a:pt x="506071" y="165099"/>
                  </a:lnTo>
                  <a:lnTo>
                    <a:pt x="506975" y="163829"/>
                  </a:lnTo>
                  <a:close/>
                </a:path>
                <a:path w="722630" h="692150">
                  <a:moveTo>
                    <a:pt x="25855" y="161290"/>
                  </a:moveTo>
                  <a:lnTo>
                    <a:pt x="53564" y="161290"/>
                  </a:lnTo>
                  <a:lnTo>
                    <a:pt x="48164" y="166370"/>
                  </a:lnTo>
                  <a:lnTo>
                    <a:pt x="48164" y="184150"/>
                  </a:lnTo>
                  <a:lnTo>
                    <a:pt x="24082" y="184150"/>
                  </a:lnTo>
                  <a:lnTo>
                    <a:pt x="24082" y="172720"/>
                  </a:lnTo>
                  <a:lnTo>
                    <a:pt x="25855" y="161290"/>
                  </a:lnTo>
                  <a:close/>
                </a:path>
                <a:path w="722630" h="692150">
                  <a:moveTo>
                    <a:pt x="132453" y="45719"/>
                  </a:moveTo>
                  <a:lnTo>
                    <a:pt x="165740" y="66039"/>
                  </a:lnTo>
                  <a:lnTo>
                    <a:pt x="168577" y="137159"/>
                  </a:lnTo>
                  <a:lnTo>
                    <a:pt x="144494" y="137159"/>
                  </a:lnTo>
                  <a:lnTo>
                    <a:pt x="144494" y="73659"/>
                  </a:lnTo>
                  <a:lnTo>
                    <a:pt x="139113" y="68579"/>
                  </a:lnTo>
                  <a:lnTo>
                    <a:pt x="98653" y="68580"/>
                  </a:lnTo>
                  <a:lnTo>
                    <a:pt x="99169" y="66040"/>
                  </a:lnTo>
                  <a:lnTo>
                    <a:pt x="106913" y="55880"/>
                  </a:lnTo>
                  <a:lnTo>
                    <a:pt x="118395" y="48260"/>
                  </a:lnTo>
                  <a:lnTo>
                    <a:pt x="132453" y="45719"/>
                  </a:lnTo>
                  <a:close/>
                </a:path>
                <a:path w="722630" h="692150">
                  <a:moveTo>
                    <a:pt x="98653" y="68580"/>
                  </a:moveTo>
                  <a:lnTo>
                    <a:pt x="125812" y="68580"/>
                  </a:lnTo>
                  <a:lnTo>
                    <a:pt x="120412" y="73660"/>
                  </a:lnTo>
                  <a:lnTo>
                    <a:pt x="120412" y="137160"/>
                  </a:lnTo>
                  <a:lnTo>
                    <a:pt x="96329" y="137160"/>
                  </a:lnTo>
                  <a:lnTo>
                    <a:pt x="96329" y="80010"/>
                  </a:lnTo>
                  <a:lnTo>
                    <a:pt x="98653" y="68580"/>
                  </a:lnTo>
                  <a:close/>
                </a:path>
                <a:path w="722630" h="692150">
                  <a:moveTo>
                    <a:pt x="76728" y="21590"/>
                  </a:moveTo>
                  <a:lnTo>
                    <a:pt x="132453" y="21589"/>
                  </a:lnTo>
                  <a:lnTo>
                    <a:pt x="109021" y="26670"/>
                  </a:lnTo>
                  <a:lnTo>
                    <a:pt x="89883" y="39370"/>
                  </a:lnTo>
                  <a:lnTo>
                    <a:pt x="76979" y="57150"/>
                  </a:lnTo>
                  <a:lnTo>
                    <a:pt x="72247" y="80010"/>
                  </a:lnTo>
                  <a:lnTo>
                    <a:pt x="72247" y="137160"/>
                  </a:lnTo>
                  <a:lnTo>
                    <a:pt x="48164" y="137160"/>
                  </a:lnTo>
                  <a:lnTo>
                    <a:pt x="48164" y="80010"/>
                  </a:lnTo>
                  <a:lnTo>
                    <a:pt x="55132" y="49530"/>
                  </a:lnTo>
                  <a:lnTo>
                    <a:pt x="72985" y="24130"/>
                  </a:lnTo>
                  <a:lnTo>
                    <a:pt x="76728" y="21590"/>
                  </a:lnTo>
                  <a:close/>
                </a:path>
                <a:path w="722630" h="692150">
                  <a:moveTo>
                    <a:pt x="131193" y="0"/>
                  </a:moveTo>
                  <a:lnTo>
                    <a:pt x="163377" y="6349"/>
                  </a:lnTo>
                  <a:lnTo>
                    <a:pt x="190089" y="22859"/>
                  </a:lnTo>
                  <a:lnTo>
                    <a:pt x="208711" y="46989"/>
                  </a:lnTo>
                  <a:lnTo>
                    <a:pt x="216629" y="77469"/>
                  </a:lnTo>
                  <a:lnTo>
                    <a:pt x="192134" y="77469"/>
                  </a:lnTo>
                  <a:lnTo>
                    <a:pt x="187930" y="57149"/>
                  </a:lnTo>
                  <a:lnTo>
                    <a:pt x="175030" y="39369"/>
                  </a:lnTo>
                  <a:lnTo>
                    <a:pt x="155894" y="26669"/>
                  </a:lnTo>
                  <a:lnTo>
                    <a:pt x="132453" y="21589"/>
                  </a:lnTo>
                  <a:lnTo>
                    <a:pt x="76728" y="21590"/>
                  </a:lnTo>
                  <a:lnTo>
                    <a:pt x="99186" y="6350"/>
                  </a:lnTo>
                  <a:lnTo>
                    <a:pt x="131193" y="0"/>
                  </a:lnTo>
                  <a:close/>
                </a:path>
              </a:pathLst>
            </a:custGeom>
            <a:solidFill>
              <a:srgbClr val="000000"/>
            </a:solidFill>
          </p:spPr>
          <p:txBody>
            <a:bodyPr wrap="square" lIns="0" tIns="0" rIns="0" bIns="0" rtlCol="0"/>
            <a:lstStyle/>
            <a:p>
              <a:endParaRPr/>
            </a:p>
          </p:txBody>
        </p:sp>
        <p:pic>
          <p:nvPicPr>
            <p:cNvPr id="12" name="object 12"/>
            <p:cNvPicPr/>
            <p:nvPr/>
          </p:nvPicPr>
          <p:blipFill>
            <a:blip r:embed="rId4" cstate="print"/>
            <a:stretch>
              <a:fillRect/>
            </a:stretch>
          </p:blipFill>
          <p:spPr>
            <a:xfrm>
              <a:off x="791787" y="2660894"/>
              <a:ext cx="96329" cy="161923"/>
            </a:xfrm>
            <a:prstGeom prst="rect">
              <a:avLst/>
            </a:prstGeom>
          </p:spPr>
        </p:pic>
      </p:grpSp>
      <p:sp>
        <p:nvSpPr>
          <p:cNvPr id="13" name="object 13"/>
          <p:cNvSpPr txBox="1"/>
          <p:nvPr/>
        </p:nvSpPr>
        <p:spPr>
          <a:xfrm>
            <a:off x="272415" y="3347465"/>
            <a:ext cx="1971039" cy="1129665"/>
          </a:xfrm>
          <a:prstGeom prst="rect">
            <a:avLst/>
          </a:prstGeom>
        </p:spPr>
        <p:txBody>
          <a:bodyPr vert="horz" wrap="square" lIns="0" tIns="13335" rIns="0" bIns="0" rtlCol="0">
            <a:spAutoFit/>
          </a:bodyPr>
          <a:lstStyle/>
          <a:p>
            <a:pPr marL="12065" marR="5080" indent="-3810" algn="ctr">
              <a:lnSpc>
                <a:spcPct val="101200"/>
              </a:lnSpc>
              <a:spcBef>
                <a:spcPts val="105"/>
              </a:spcBef>
            </a:pPr>
            <a:r>
              <a:rPr sz="1400" b="1" spc="-35" dirty="0">
                <a:latin typeface="Arial"/>
                <a:cs typeface="Arial"/>
              </a:rPr>
              <a:t>Important:</a:t>
            </a:r>
            <a:r>
              <a:rPr sz="1400" b="1" spc="-65" dirty="0">
                <a:latin typeface="Arial"/>
                <a:cs typeface="Arial"/>
              </a:rPr>
              <a:t> </a:t>
            </a:r>
            <a:r>
              <a:rPr sz="1400" dirty="0">
                <a:latin typeface="Arial"/>
                <a:cs typeface="Arial"/>
              </a:rPr>
              <a:t>Private</a:t>
            </a:r>
            <a:r>
              <a:rPr sz="1400" spc="-35" dirty="0">
                <a:latin typeface="Arial"/>
                <a:cs typeface="Arial"/>
              </a:rPr>
              <a:t> </a:t>
            </a:r>
            <a:r>
              <a:rPr sz="1400" spc="-20" dirty="0">
                <a:latin typeface="Arial"/>
                <a:cs typeface="Arial"/>
              </a:rPr>
              <a:t>keys </a:t>
            </a:r>
            <a:r>
              <a:rPr sz="1400" b="1" spc="-25" dirty="0">
                <a:latin typeface="Arial"/>
                <a:cs typeface="Arial"/>
              </a:rPr>
              <a:t>are</a:t>
            </a:r>
            <a:r>
              <a:rPr sz="1400" b="1" spc="-60" dirty="0">
                <a:latin typeface="Arial"/>
                <a:cs typeface="Arial"/>
              </a:rPr>
              <a:t> </a:t>
            </a:r>
            <a:r>
              <a:rPr sz="1550" b="1" spc="-30" dirty="0">
                <a:latin typeface="Arial"/>
                <a:cs typeface="Arial"/>
              </a:rPr>
              <a:t>never</a:t>
            </a:r>
            <a:r>
              <a:rPr sz="1550" b="1" spc="-70" dirty="0">
                <a:latin typeface="Arial"/>
                <a:cs typeface="Arial"/>
              </a:rPr>
              <a:t> </a:t>
            </a:r>
            <a:r>
              <a:rPr sz="1400" b="1" spc="-60" dirty="0">
                <a:latin typeface="Arial"/>
                <a:cs typeface="Arial"/>
              </a:rPr>
              <a:t>exposed</a:t>
            </a:r>
            <a:r>
              <a:rPr sz="1400" b="1" spc="-55" dirty="0">
                <a:latin typeface="Arial"/>
                <a:cs typeface="Arial"/>
              </a:rPr>
              <a:t> </a:t>
            </a:r>
            <a:r>
              <a:rPr sz="1400" b="1" spc="-25" dirty="0">
                <a:latin typeface="Arial"/>
                <a:cs typeface="Arial"/>
              </a:rPr>
              <a:t>to </a:t>
            </a:r>
            <a:r>
              <a:rPr sz="1400" b="1" spc="-30" dirty="0">
                <a:latin typeface="Arial"/>
                <a:cs typeface="Arial"/>
              </a:rPr>
              <a:t>external</a:t>
            </a:r>
            <a:r>
              <a:rPr sz="1400" b="1" spc="-60" dirty="0">
                <a:latin typeface="Arial"/>
                <a:cs typeface="Arial"/>
              </a:rPr>
              <a:t> </a:t>
            </a:r>
            <a:r>
              <a:rPr sz="1400" b="1" spc="-45" dirty="0">
                <a:latin typeface="Arial"/>
                <a:cs typeface="Arial"/>
              </a:rPr>
              <a:t>communication </a:t>
            </a:r>
            <a:r>
              <a:rPr sz="1400" dirty="0">
                <a:latin typeface="Arial"/>
                <a:cs typeface="Arial"/>
              </a:rPr>
              <a:t>and</a:t>
            </a:r>
            <a:r>
              <a:rPr sz="1400" spc="-95" dirty="0">
                <a:latin typeface="Arial"/>
                <a:cs typeface="Arial"/>
              </a:rPr>
              <a:t> </a:t>
            </a:r>
            <a:r>
              <a:rPr sz="1400" dirty="0">
                <a:latin typeface="Arial"/>
                <a:cs typeface="Arial"/>
              </a:rPr>
              <a:t>yet</a:t>
            </a:r>
            <a:r>
              <a:rPr sz="1400" spc="-20" dirty="0">
                <a:latin typeface="Arial"/>
                <a:cs typeface="Arial"/>
              </a:rPr>
              <a:t> </a:t>
            </a:r>
            <a:r>
              <a:rPr sz="1400" b="1" spc="-75" dirty="0">
                <a:latin typeface="Arial"/>
                <a:cs typeface="Arial"/>
              </a:rPr>
              <a:t>BITFOLD</a:t>
            </a:r>
            <a:r>
              <a:rPr sz="1400" b="1" spc="-45" dirty="0">
                <a:latin typeface="Arial"/>
                <a:cs typeface="Arial"/>
              </a:rPr>
              <a:t> </a:t>
            </a:r>
            <a:r>
              <a:rPr sz="1400" b="1" spc="-25" dirty="0">
                <a:latin typeface="Arial"/>
                <a:cs typeface="Arial"/>
              </a:rPr>
              <a:t>is </a:t>
            </a:r>
            <a:r>
              <a:rPr sz="1400" b="1" spc="-10" dirty="0">
                <a:latin typeface="Arial"/>
                <a:cs typeface="Arial"/>
              </a:rPr>
              <a:t>standalone</a:t>
            </a:r>
            <a:endParaRPr sz="1400">
              <a:latin typeface="Arial"/>
              <a:cs typeface="Arial"/>
            </a:endParaRPr>
          </a:p>
        </p:txBody>
      </p:sp>
      <p:sp>
        <p:nvSpPr>
          <p:cNvPr id="14" name="object 14"/>
          <p:cNvSpPr txBox="1"/>
          <p:nvPr/>
        </p:nvSpPr>
        <p:spPr>
          <a:xfrm>
            <a:off x="3156330" y="3343592"/>
            <a:ext cx="5251450" cy="843915"/>
          </a:xfrm>
          <a:prstGeom prst="rect">
            <a:avLst/>
          </a:prstGeom>
        </p:spPr>
        <p:txBody>
          <a:bodyPr vert="horz" wrap="square" lIns="0" tIns="15240" rIns="0" bIns="0" rtlCol="0">
            <a:spAutoFit/>
          </a:bodyPr>
          <a:lstStyle/>
          <a:p>
            <a:pPr marL="12065" marR="5080" indent="-1905" algn="ctr">
              <a:lnSpc>
                <a:spcPct val="99100"/>
              </a:lnSpc>
              <a:spcBef>
                <a:spcPts val="120"/>
              </a:spcBef>
            </a:pPr>
            <a:r>
              <a:rPr sz="1800" b="1" spc="-100" dirty="0">
                <a:solidFill>
                  <a:srgbClr val="1F1F1F"/>
                </a:solidFill>
                <a:latin typeface="Arial"/>
                <a:cs typeface="Arial"/>
              </a:rPr>
              <a:t>“Bridge</a:t>
            </a:r>
            <a:r>
              <a:rPr sz="1800" b="1" spc="-35" dirty="0">
                <a:solidFill>
                  <a:srgbClr val="1F1F1F"/>
                </a:solidFill>
                <a:latin typeface="Arial"/>
                <a:cs typeface="Arial"/>
              </a:rPr>
              <a:t> </a:t>
            </a:r>
            <a:r>
              <a:rPr sz="1800" b="1" spc="-80" dirty="0">
                <a:solidFill>
                  <a:srgbClr val="1F1F1F"/>
                </a:solidFill>
                <a:latin typeface="Arial"/>
                <a:cs typeface="Arial"/>
              </a:rPr>
              <a:t>module”</a:t>
            </a:r>
            <a:r>
              <a:rPr sz="1800" b="1" dirty="0">
                <a:solidFill>
                  <a:srgbClr val="1F1F1F"/>
                </a:solidFill>
                <a:latin typeface="Arial"/>
                <a:cs typeface="Arial"/>
              </a:rPr>
              <a:t> </a:t>
            </a:r>
            <a:r>
              <a:rPr sz="1800" b="1" spc="-50" dirty="0">
                <a:solidFill>
                  <a:srgbClr val="1F1F1F"/>
                </a:solidFill>
                <a:latin typeface="Arial"/>
                <a:cs typeface="Arial"/>
              </a:rPr>
              <a:t>(hardware</a:t>
            </a:r>
            <a:r>
              <a:rPr sz="1800" b="1" spc="-20" dirty="0">
                <a:solidFill>
                  <a:srgbClr val="1F1F1F"/>
                </a:solidFill>
                <a:latin typeface="Arial"/>
                <a:cs typeface="Arial"/>
              </a:rPr>
              <a:t> </a:t>
            </a:r>
            <a:r>
              <a:rPr sz="1800" b="1" spc="-45" dirty="0">
                <a:solidFill>
                  <a:srgbClr val="1F1F1F"/>
                </a:solidFill>
                <a:latin typeface="Arial"/>
                <a:cs typeface="Arial"/>
              </a:rPr>
              <a:t>airgap),</a:t>
            </a:r>
            <a:r>
              <a:rPr sz="1800" b="1" spc="-80" dirty="0">
                <a:solidFill>
                  <a:srgbClr val="1F1F1F"/>
                </a:solidFill>
                <a:latin typeface="Arial"/>
                <a:cs typeface="Arial"/>
              </a:rPr>
              <a:t> </a:t>
            </a:r>
            <a:r>
              <a:rPr sz="1800" dirty="0">
                <a:solidFill>
                  <a:srgbClr val="1F1F1F"/>
                </a:solidFill>
                <a:latin typeface="Arial"/>
                <a:cs typeface="Arial"/>
              </a:rPr>
              <a:t>responsible </a:t>
            </a:r>
            <a:r>
              <a:rPr sz="1800" spc="-25" dirty="0">
                <a:solidFill>
                  <a:srgbClr val="1F1F1F"/>
                </a:solidFill>
                <a:latin typeface="Arial"/>
                <a:cs typeface="Arial"/>
              </a:rPr>
              <a:t>for </a:t>
            </a:r>
            <a:r>
              <a:rPr sz="1800" dirty="0">
                <a:solidFill>
                  <a:srgbClr val="1F1F1F"/>
                </a:solidFill>
                <a:latin typeface="Arial"/>
                <a:cs typeface="Arial"/>
              </a:rPr>
              <a:t>transferring</a:t>
            </a:r>
            <a:r>
              <a:rPr sz="1800" spc="65" dirty="0">
                <a:solidFill>
                  <a:srgbClr val="1F1F1F"/>
                </a:solidFill>
                <a:latin typeface="Arial"/>
                <a:cs typeface="Arial"/>
              </a:rPr>
              <a:t> </a:t>
            </a:r>
            <a:r>
              <a:rPr sz="1800" dirty="0">
                <a:solidFill>
                  <a:srgbClr val="1F1F1F"/>
                </a:solidFill>
                <a:latin typeface="Arial"/>
                <a:cs typeface="Arial"/>
              </a:rPr>
              <a:t>transactions</a:t>
            </a:r>
            <a:r>
              <a:rPr sz="1800" spc="-10" dirty="0">
                <a:solidFill>
                  <a:srgbClr val="1F1F1F"/>
                </a:solidFill>
                <a:latin typeface="Arial"/>
                <a:cs typeface="Arial"/>
              </a:rPr>
              <a:t> </a:t>
            </a:r>
            <a:r>
              <a:rPr sz="1800" dirty="0">
                <a:solidFill>
                  <a:srgbClr val="1F1F1F"/>
                </a:solidFill>
                <a:latin typeface="Arial"/>
                <a:cs typeface="Arial"/>
              </a:rPr>
              <a:t>and</a:t>
            </a:r>
            <a:r>
              <a:rPr sz="1800" spc="60" dirty="0">
                <a:solidFill>
                  <a:srgbClr val="1F1F1F"/>
                </a:solidFill>
                <a:latin typeface="Arial"/>
                <a:cs typeface="Arial"/>
              </a:rPr>
              <a:t> </a:t>
            </a:r>
            <a:r>
              <a:rPr sz="1800" spc="-10" dirty="0">
                <a:solidFill>
                  <a:srgbClr val="1F1F1F"/>
                </a:solidFill>
                <a:latin typeface="Arial"/>
                <a:cs typeface="Arial"/>
              </a:rPr>
              <a:t>separates</a:t>
            </a:r>
            <a:r>
              <a:rPr sz="1800" spc="-15" dirty="0">
                <a:solidFill>
                  <a:srgbClr val="1F1F1F"/>
                </a:solidFill>
                <a:latin typeface="Arial"/>
                <a:cs typeface="Arial"/>
              </a:rPr>
              <a:t> </a:t>
            </a:r>
            <a:r>
              <a:rPr sz="1800" dirty="0">
                <a:solidFill>
                  <a:srgbClr val="1F1F1F"/>
                </a:solidFill>
                <a:latin typeface="Arial"/>
                <a:cs typeface="Arial"/>
              </a:rPr>
              <a:t>1st</a:t>
            </a:r>
            <a:r>
              <a:rPr sz="1800" spc="40" dirty="0">
                <a:solidFill>
                  <a:srgbClr val="1F1F1F"/>
                </a:solidFill>
                <a:latin typeface="Arial"/>
                <a:cs typeface="Arial"/>
              </a:rPr>
              <a:t> </a:t>
            </a:r>
            <a:r>
              <a:rPr sz="1800" dirty="0">
                <a:solidFill>
                  <a:srgbClr val="1F1F1F"/>
                </a:solidFill>
                <a:latin typeface="Arial"/>
                <a:cs typeface="Arial"/>
              </a:rPr>
              <a:t>and</a:t>
            </a:r>
            <a:r>
              <a:rPr sz="1800" spc="60" dirty="0">
                <a:solidFill>
                  <a:srgbClr val="1F1F1F"/>
                </a:solidFill>
                <a:latin typeface="Arial"/>
                <a:cs typeface="Arial"/>
              </a:rPr>
              <a:t> </a:t>
            </a:r>
            <a:r>
              <a:rPr sz="1800" spc="-25" dirty="0">
                <a:solidFill>
                  <a:srgbClr val="1F1F1F"/>
                </a:solidFill>
                <a:latin typeface="Arial"/>
                <a:cs typeface="Arial"/>
              </a:rPr>
              <a:t>3rd </a:t>
            </a:r>
            <a:r>
              <a:rPr sz="1800" spc="-10" dirty="0">
                <a:solidFill>
                  <a:srgbClr val="1F1F1F"/>
                </a:solidFill>
                <a:latin typeface="Arial"/>
                <a:cs typeface="Arial"/>
              </a:rPr>
              <a:t>module</a:t>
            </a:r>
            <a:endParaRPr sz="1800" dirty="0">
              <a:latin typeface="Arial"/>
              <a:cs typeface="Arial"/>
            </a:endParaRPr>
          </a:p>
        </p:txBody>
      </p:sp>
      <p:sp>
        <p:nvSpPr>
          <p:cNvPr id="15" name="object 15"/>
          <p:cNvSpPr txBox="1"/>
          <p:nvPr/>
        </p:nvSpPr>
        <p:spPr>
          <a:xfrm>
            <a:off x="3060700" y="4592002"/>
            <a:ext cx="5399405" cy="577215"/>
          </a:xfrm>
          <a:prstGeom prst="rect">
            <a:avLst/>
          </a:prstGeom>
        </p:spPr>
        <p:txBody>
          <a:bodyPr vert="horz" wrap="square" lIns="0" tIns="10160" rIns="0" bIns="0" rtlCol="0">
            <a:spAutoFit/>
          </a:bodyPr>
          <a:lstStyle/>
          <a:p>
            <a:pPr marL="2062480" marR="5080" indent="-2050414">
              <a:lnSpc>
                <a:spcPct val="100899"/>
              </a:lnSpc>
              <a:spcBef>
                <a:spcPts val="80"/>
              </a:spcBef>
            </a:pPr>
            <a:r>
              <a:rPr sz="1800" spc="-30" dirty="0">
                <a:solidFill>
                  <a:srgbClr val="1F1F1F"/>
                </a:solidFill>
                <a:latin typeface="Arial"/>
                <a:cs typeface="Arial"/>
              </a:rPr>
              <a:t>Keeps</a:t>
            </a:r>
            <a:r>
              <a:rPr sz="1800" spc="-65" dirty="0">
                <a:solidFill>
                  <a:srgbClr val="1F1F1F"/>
                </a:solidFill>
                <a:latin typeface="Arial"/>
                <a:cs typeface="Arial"/>
              </a:rPr>
              <a:t> </a:t>
            </a:r>
            <a:r>
              <a:rPr sz="1800" b="1" spc="-10" dirty="0">
                <a:solidFill>
                  <a:srgbClr val="1F1F1F"/>
                </a:solidFill>
                <a:latin typeface="Arial"/>
                <a:cs typeface="Arial"/>
              </a:rPr>
              <a:t>the</a:t>
            </a:r>
            <a:r>
              <a:rPr sz="1800" b="1" spc="-45" dirty="0">
                <a:solidFill>
                  <a:srgbClr val="1F1F1F"/>
                </a:solidFill>
                <a:latin typeface="Arial"/>
                <a:cs typeface="Arial"/>
              </a:rPr>
              <a:t> </a:t>
            </a:r>
            <a:r>
              <a:rPr sz="1800" b="1" spc="-40" dirty="0">
                <a:solidFill>
                  <a:srgbClr val="1F1F1F"/>
                </a:solidFill>
                <a:latin typeface="Arial"/>
                <a:cs typeface="Arial"/>
              </a:rPr>
              <a:t>private</a:t>
            </a:r>
            <a:r>
              <a:rPr sz="1800" b="1" spc="-45" dirty="0">
                <a:solidFill>
                  <a:srgbClr val="1F1F1F"/>
                </a:solidFill>
                <a:latin typeface="Arial"/>
                <a:cs typeface="Arial"/>
              </a:rPr>
              <a:t> </a:t>
            </a:r>
            <a:r>
              <a:rPr sz="1800" b="1" spc="-65" dirty="0">
                <a:solidFill>
                  <a:srgbClr val="1F1F1F"/>
                </a:solidFill>
                <a:latin typeface="Arial"/>
                <a:cs typeface="Arial"/>
              </a:rPr>
              <a:t>keys</a:t>
            </a:r>
            <a:r>
              <a:rPr sz="1800" b="1" dirty="0">
                <a:solidFill>
                  <a:srgbClr val="1F1F1F"/>
                </a:solidFill>
                <a:latin typeface="Arial"/>
                <a:cs typeface="Arial"/>
              </a:rPr>
              <a:t> </a:t>
            </a:r>
            <a:r>
              <a:rPr sz="1800" b="1" spc="-60" dirty="0">
                <a:solidFill>
                  <a:srgbClr val="1F1F1F"/>
                </a:solidFill>
                <a:latin typeface="Arial"/>
                <a:cs typeface="Arial"/>
              </a:rPr>
              <a:t>secure</a:t>
            </a:r>
            <a:r>
              <a:rPr sz="1800" b="1" spc="-85" dirty="0">
                <a:solidFill>
                  <a:srgbClr val="1F1F1F"/>
                </a:solidFill>
                <a:latin typeface="Arial"/>
                <a:cs typeface="Arial"/>
              </a:rPr>
              <a:t> </a:t>
            </a:r>
            <a:r>
              <a:rPr sz="1800" dirty="0">
                <a:solidFill>
                  <a:srgbClr val="1F1F1F"/>
                </a:solidFill>
                <a:latin typeface="Arial"/>
                <a:cs typeface="Arial"/>
              </a:rPr>
              <a:t>and</a:t>
            </a:r>
            <a:r>
              <a:rPr sz="1800" spc="-15" dirty="0">
                <a:solidFill>
                  <a:srgbClr val="1F1F1F"/>
                </a:solidFill>
                <a:latin typeface="Arial"/>
                <a:cs typeface="Arial"/>
              </a:rPr>
              <a:t> </a:t>
            </a:r>
            <a:r>
              <a:rPr sz="1800" dirty="0">
                <a:solidFill>
                  <a:srgbClr val="1F1F1F"/>
                </a:solidFill>
                <a:latin typeface="Arial"/>
                <a:cs typeface="Arial"/>
              </a:rPr>
              <a:t>allows</a:t>
            </a:r>
            <a:r>
              <a:rPr sz="1800" spc="-5" dirty="0">
                <a:solidFill>
                  <a:srgbClr val="1F1F1F"/>
                </a:solidFill>
                <a:latin typeface="Arial"/>
                <a:cs typeface="Arial"/>
              </a:rPr>
              <a:t> </a:t>
            </a:r>
            <a:r>
              <a:rPr sz="1800" dirty="0">
                <a:solidFill>
                  <a:srgbClr val="1F1F1F"/>
                </a:solidFill>
                <a:latin typeface="Arial"/>
                <a:cs typeface="Arial"/>
              </a:rPr>
              <a:t>for</a:t>
            </a:r>
            <a:r>
              <a:rPr sz="1800" spc="-55" dirty="0">
                <a:solidFill>
                  <a:srgbClr val="1F1F1F"/>
                </a:solidFill>
                <a:latin typeface="Arial"/>
                <a:cs typeface="Arial"/>
              </a:rPr>
              <a:t> </a:t>
            </a:r>
            <a:r>
              <a:rPr sz="1800" spc="-10" dirty="0">
                <a:solidFill>
                  <a:srgbClr val="1F1F1F"/>
                </a:solidFill>
                <a:latin typeface="Arial"/>
                <a:cs typeface="Arial"/>
              </a:rPr>
              <a:t>signing transactions</a:t>
            </a:r>
            <a:endParaRPr sz="1800">
              <a:latin typeface="Arial"/>
              <a:cs typeface="Arial"/>
            </a:endParaRPr>
          </a:p>
        </p:txBody>
      </p:sp>
      <p:grpSp>
        <p:nvGrpSpPr>
          <p:cNvPr id="16" name="object 16"/>
          <p:cNvGrpSpPr/>
          <p:nvPr/>
        </p:nvGrpSpPr>
        <p:grpSpPr>
          <a:xfrm>
            <a:off x="9525" y="6343650"/>
            <a:ext cx="12182475" cy="519430"/>
            <a:chOff x="9525" y="6343650"/>
            <a:chExt cx="12182475" cy="519430"/>
          </a:xfrm>
        </p:grpSpPr>
        <p:sp>
          <p:nvSpPr>
            <p:cNvPr id="17" name="object 17"/>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18" name="object 18"/>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19" name="object 19"/>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Obraz 8" descr="Obraz zawierający mapa, Świat, zrzut ekranu, Ziemia&#10;&#10;Zawartość wygenerowana przez sztuczną inteligencję może być niepoprawna.">
            <a:extLst>
              <a:ext uri="{FF2B5EF4-FFF2-40B4-BE49-F238E27FC236}">
                <a16:creationId xmlns:a16="http://schemas.microsoft.com/office/drawing/2014/main" id="{D3453B33-E790-F384-1077-18A05F52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7816"/>
            <a:ext cx="11407621" cy="666236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11848" rIns="0" bIns="0" rtlCol="0">
            <a:spAutoFit/>
          </a:bodyPr>
          <a:lstStyle/>
          <a:p>
            <a:pPr marL="2636520">
              <a:lnSpc>
                <a:spcPct val="100000"/>
              </a:lnSpc>
              <a:spcBef>
                <a:spcPts val="130"/>
              </a:spcBef>
            </a:pPr>
            <a:r>
              <a:rPr sz="3950" spc="-75" dirty="0"/>
              <a:t>Competitive</a:t>
            </a:r>
            <a:r>
              <a:rPr sz="3950" spc="-190" dirty="0"/>
              <a:t> </a:t>
            </a:r>
            <a:r>
              <a:rPr sz="3950" spc="-100" dirty="0"/>
              <a:t>landscape</a:t>
            </a:r>
            <a:endParaRPr sz="3950"/>
          </a:p>
        </p:txBody>
      </p:sp>
      <p:graphicFrame>
        <p:nvGraphicFramePr>
          <p:cNvPr id="3" name="object 3"/>
          <p:cNvGraphicFramePr>
            <a:graphicFrameLocks noGrp="1"/>
          </p:cNvGraphicFramePr>
          <p:nvPr/>
        </p:nvGraphicFramePr>
        <p:xfrm>
          <a:off x="636206" y="1320990"/>
          <a:ext cx="10886439" cy="4757419"/>
        </p:xfrm>
        <a:graphic>
          <a:graphicData uri="http://schemas.openxmlformats.org/drawingml/2006/table">
            <a:tbl>
              <a:tblPr firstRow="1" bandRow="1">
                <a:tableStyleId>{2D5ABB26-0587-4C30-8999-92F81FD0307C}</a:tableStyleId>
              </a:tblPr>
              <a:tblGrid>
                <a:gridCol w="1644650">
                  <a:extLst>
                    <a:ext uri="{9D8B030D-6E8A-4147-A177-3AD203B41FA5}">
                      <a16:colId xmlns:a16="http://schemas.microsoft.com/office/drawing/2014/main" val="20000"/>
                    </a:ext>
                  </a:extLst>
                </a:gridCol>
                <a:gridCol w="2663190">
                  <a:extLst>
                    <a:ext uri="{9D8B030D-6E8A-4147-A177-3AD203B41FA5}">
                      <a16:colId xmlns:a16="http://schemas.microsoft.com/office/drawing/2014/main" val="20001"/>
                    </a:ext>
                  </a:extLst>
                </a:gridCol>
                <a:gridCol w="2382519">
                  <a:extLst>
                    <a:ext uri="{9D8B030D-6E8A-4147-A177-3AD203B41FA5}">
                      <a16:colId xmlns:a16="http://schemas.microsoft.com/office/drawing/2014/main" val="20002"/>
                    </a:ext>
                  </a:extLst>
                </a:gridCol>
                <a:gridCol w="2126615">
                  <a:extLst>
                    <a:ext uri="{9D8B030D-6E8A-4147-A177-3AD203B41FA5}">
                      <a16:colId xmlns:a16="http://schemas.microsoft.com/office/drawing/2014/main" val="20003"/>
                    </a:ext>
                  </a:extLst>
                </a:gridCol>
                <a:gridCol w="2069465">
                  <a:extLst>
                    <a:ext uri="{9D8B030D-6E8A-4147-A177-3AD203B41FA5}">
                      <a16:colId xmlns:a16="http://schemas.microsoft.com/office/drawing/2014/main" val="20004"/>
                    </a:ext>
                  </a:extLst>
                </a:gridCol>
              </a:tblGrid>
              <a:tr h="549910">
                <a:tc>
                  <a:txBody>
                    <a:bodyPr/>
                    <a:lstStyle/>
                    <a:p>
                      <a:pPr>
                        <a:lnSpc>
                          <a:spcPct val="100000"/>
                        </a:lnSpc>
                      </a:pPr>
                      <a:endParaRPr sz="1100">
                        <a:latin typeface="Times New Roman"/>
                        <a:cs typeface="Times New Roman"/>
                      </a:endParaRPr>
                    </a:p>
                  </a:txBody>
                  <a:tcPr marL="0" marR="0" marT="0" marB="0">
                    <a:lnR w="9525">
                      <a:solidFill>
                        <a:srgbClr val="B7B7B7"/>
                      </a:solidFill>
                      <a:prstDash val="dot"/>
                    </a:lnR>
                    <a:lnB w="9525">
                      <a:solidFill>
                        <a:srgbClr val="B7B7B7"/>
                      </a:solidFill>
                      <a:prstDash val="dot"/>
                    </a:lnB>
                  </a:tcPr>
                </a:tc>
                <a:tc>
                  <a:txBody>
                    <a:bodyPr/>
                    <a:lstStyle/>
                    <a:p>
                      <a:pPr marR="3810" algn="ctr">
                        <a:lnSpc>
                          <a:spcPct val="100000"/>
                        </a:lnSpc>
                        <a:spcBef>
                          <a:spcPts val="1170"/>
                        </a:spcBef>
                      </a:pPr>
                      <a:r>
                        <a:rPr sz="1550" b="1" spc="-20" dirty="0">
                          <a:solidFill>
                            <a:srgbClr val="1D1818"/>
                          </a:solidFill>
                          <a:latin typeface="Arial"/>
                          <a:cs typeface="Arial"/>
                        </a:rPr>
                        <a:t>Hardware</a:t>
                      </a:r>
                      <a:r>
                        <a:rPr sz="1550" b="1" spc="-50" dirty="0">
                          <a:solidFill>
                            <a:srgbClr val="1D1818"/>
                          </a:solidFill>
                          <a:latin typeface="Arial"/>
                          <a:cs typeface="Arial"/>
                        </a:rPr>
                        <a:t> </a:t>
                      </a:r>
                      <a:r>
                        <a:rPr sz="1550" b="1" dirty="0">
                          <a:solidFill>
                            <a:srgbClr val="1D1818"/>
                          </a:solidFill>
                          <a:latin typeface="Arial"/>
                          <a:cs typeface="Arial"/>
                        </a:rPr>
                        <a:t>(cold)</a:t>
                      </a:r>
                      <a:r>
                        <a:rPr sz="1550" b="1" spc="-60" dirty="0">
                          <a:solidFill>
                            <a:srgbClr val="1D1818"/>
                          </a:solidFill>
                          <a:latin typeface="Arial"/>
                          <a:cs typeface="Arial"/>
                        </a:rPr>
                        <a:t> </a:t>
                      </a:r>
                      <a:r>
                        <a:rPr sz="1550" b="1" spc="-10" dirty="0">
                          <a:solidFill>
                            <a:srgbClr val="1D1818"/>
                          </a:solidFill>
                          <a:latin typeface="Arial"/>
                          <a:cs typeface="Arial"/>
                        </a:rPr>
                        <a:t>wallets</a:t>
                      </a:r>
                      <a:endParaRPr sz="1550">
                        <a:latin typeface="Arial"/>
                        <a:cs typeface="Arial"/>
                      </a:endParaRPr>
                    </a:p>
                  </a:txBody>
                  <a:tcPr marL="0" marR="0" marT="1485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16510" algn="ctr">
                        <a:lnSpc>
                          <a:spcPct val="100000"/>
                        </a:lnSpc>
                        <a:spcBef>
                          <a:spcPts val="1170"/>
                        </a:spcBef>
                      </a:pPr>
                      <a:r>
                        <a:rPr sz="1550" b="1" spc="-10" dirty="0">
                          <a:solidFill>
                            <a:srgbClr val="1D1818"/>
                          </a:solidFill>
                          <a:latin typeface="Arial"/>
                          <a:cs typeface="Arial"/>
                        </a:rPr>
                        <a:t>Software</a:t>
                      </a:r>
                      <a:r>
                        <a:rPr sz="1550" b="1" spc="-85" dirty="0">
                          <a:solidFill>
                            <a:srgbClr val="1D1818"/>
                          </a:solidFill>
                          <a:latin typeface="Arial"/>
                          <a:cs typeface="Arial"/>
                        </a:rPr>
                        <a:t> </a:t>
                      </a:r>
                      <a:r>
                        <a:rPr sz="1550" b="1" dirty="0">
                          <a:solidFill>
                            <a:srgbClr val="1D1818"/>
                          </a:solidFill>
                          <a:latin typeface="Arial"/>
                          <a:cs typeface="Arial"/>
                        </a:rPr>
                        <a:t>wallets</a:t>
                      </a:r>
                      <a:r>
                        <a:rPr sz="1550" b="1" spc="-70" dirty="0">
                          <a:solidFill>
                            <a:srgbClr val="1D1818"/>
                          </a:solidFill>
                          <a:latin typeface="Arial"/>
                          <a:cs typeface="Arial"/>
                        </a:rPr>
                        <a:t> </a:t>
                      </a:r>
                      <a:r>
                        <a:rPr sz="1550" b="1" spc="-20" dirty="0">
                          <a:solidFill>
                            <a:srgbClr val="1D1818"/>
                          </a:solidFill>
                          <a:latin typeface="Arial"/>
                          <a:cs typeface="Arial"/>
                        </a:rPr>
                        <a:t>(hot)</a:t>
                      </a:r>
                      <a:endParaRPr sz="1550">
                        <a:latin typeface="Arial"/>
                        <a:cs typeface="Arial"/>
                      </a:endParaRPr>
                    </a:p>
                  </a:txBody>
                  <a:tcPr marL="0" marR="0" marT="1485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635" algn="ctr">
                        <a:lnSpc>
                          <a:spcPct val="100000"/>
                        </a:lnSpc>
                        <a:spcBef>
                          <a:spcPts val="1170"/>
                        </a:spcBef>
                      </a:pPr>
                      <a:r>
                        <a:rPr sz="1550" b="1" spc="-10" dirty="0">
                          <a:solidFill>
                            <a:srgbClr val="1D1818"/>
                          </a:solidFill>
                          <a:latin typeface="Arial"/>
                          <a:cs typeface="Arial"/>
                        </a:rPr>
                        <a:t>Phones</a:t>
                      </a:r>
                      <a:endParaRPr sz="1550">
                        <a:latin typeface="Arial"/>
                        <a:cs typeface="Arial"/>
                      </a:endParaRPr>
                    </a:p>
                  </a:txBody>
                  <a:tcPr marL="0" marR="0" marT="1485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tc>
                  <a:txBody>
                    <a:bodyPr/>
                    <a:lstStyle/>
                    <a:p>
                      <a:pPr marL="8255" algn="ctr">
                        <a:lnSpc>
                          <a:spcPct val="100000"/>
                        </a:lnSpc>
                        <a:spcBef>
                          <a:spcPts val="1170"/>
                        </a:spcBef>
                      </a:pPr>
                      <a:r>
                        <a:rPr sz="1550" b="1" spc="-10" dirty="0">
                          <a:solidFill>
                            <a:srgbClr val="1D1818"/>
                          </a:solidFill>
                          <a:latin typeface="Arial"/>
                          <a:cs typeface="Arial"/>
                        </a:rPr>
                        <a:t>BITFOLD</a:t>
                      </a:r>
                      <a:endParaRPr sz="1550">
                        <a:latin typeface="Arial"/>
                        <a:cs typeface="Arial"/>
                      </a:endParaRPr>
                    </a:p>
                  </a:txBody>
                  <a:tcPr marL="0" marR="0" marT="14859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F1F1F1"/>
                    </a:solidFill>
                  </a:tcPr>
                </a:tc>
                <a:extLst>
                  <a:ext uri="{0D108BD9-81ED-4DB2-BD59-A6C34878D82A}">
                    <a16:rowId xmlns:a16="http://schemas.microsoft.com/office/drawing/2014/main" val="10000"/>
                  </a:ext>
                </a:extLst>
              </a:tr>
              <a:tr h="575945">
                <a:tc>
                  <a:txBody>
                    <a:bodyPr/>
                    <a:lstStyle/>
                    <a:p>
                      <a:pPr>
                        <a:lnSpc>
                          <a:spcPct val="100000"/>
                        </a:lnSpc>
                        <a:spcBef>
                          <a:spcPts val="114"/>
                        </a:spcBef>
                      </a:pPr>
                      <a:endParaRPr sz="1200">
                        <a:latin typeface="Times New Roman"/>
                        <a:cs typeface="Times New Roman"/>
                      </a:endParaRPr>
                    </a:p>
                    <a:p>
                      <a:pPr algn="ctr">
                        <a:lnSpc>
                          <a:spcPct val="100000"/>
                        </a:lnSpc>
                      </a:pPr>
                      <a:r>
                        <a:rPr sz="1200" b="1" spc="-10" dirty="0">
                          <a:solidFill>
                            <a:srgbClr val="FFFFFF"/>
                          </a:solidFill>
                          <a:latin typeface="Arial"/>
                          <a:cs typeface="Arial"/>
                        </a:rPr>
                        <a:t>Security</a:t>
                      </a:r>
                      <a:endParaRPr sz="1200">
                        <a:latin typeface="Arial"/>
                        <a:cs typeface="Arial"/>
                      </a:endParaRPr>
                    </a:p>
                  </a:txBody>
                  <a:tcPr marL="0" marR="0" marT="1460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tc>
                  <a:txBody>
                    <a:bodyPr/>
                    <a:lstStyle/>
                    <a:p>
                      <a:pPr>
                        <a:lnSpc>
                          <a:spcPct val="100000"/>
                        </a:lnSpc>
                        <a:spcBef>
                          <a:spcPts val="345"/>
                        </a:spcBef>
                      </a:pPr>
                      <a:endParaRPr sz="1100">
                        <a:latin typeface="Times New Roman"/>
                        <a:cs typeface="Times New Roman"/>
                      </a:endParaRPr>
                    </a:p>
                    <a:p>
                      <a:pPr marL="23495" algn="ctr">
                        <a:lnSpc>
                          <a:spcPct val="100000"/>
                        </a:lnSpc>
                      </a:pPr>
                      <a:r>
                        <a:rPr sz="1100" spc="-20" dirty="0">
                          <a:solidFill>
                            <a:srgbClr val="1D1818"/>
                          </a:solidFill>
                          <a:latin typeface="Arial"/>
                          <a:cs typeface="Arial"/>
                        </a:rPr>
                        <a:t>High</a:t>
                      </a:r>
                      <a:endParaRPr sz="1100">
                        <a:latin typeface="Arial"/>
                        <a:cs typeface="Arial"/>
                      </a:endParaRPr>
                    </a:p>
                  </a:txBody>
                  <a:tcPr marL="0" marR="0" marT="438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spcBef>
                          <a:spcPts val="345"/>
                        </a:spcBef>
                      </a:pPr>
                      <a:endParaRPr sz="1100">
                        <a:latin typeface="Times New Roman"/>
                        <a:cs typeface="Times New Roman"/>
                      </a:endParaRPr>
                    </a:p>
                    <a:p>
                      <a:pPr marL="3175" algn="ctr">
                        <a:lnSpc>
                          <a:spcPct val="100000"/>
                        </a:lnSpc>
                      </a:pPr>
                      <a:r>
                        <a:rPr sz="1100" spc="-25" dirty="0">
                          <a:solidFill>
                            <a:srgbClr val="1D1818"/>
                          </a:solidFill>
                          <a:latin typeface="Arial"/>
                          <a:cs typeface="Arial"/>
                        </a:rPr>
                        <a:t>Low</a:t>
                      </a:r>
                      <a:endParaRPr sz="1100">
                        <a:latin typeface="Arial"/>
                        <a:cs typeface="Arial"/>
                      </a:endParaRPr>
                    </a:p>
                  </a:txBody>
                  <a:tcPr marL="0" marR="0" marT="438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spcBef>
                          <a:spcPts val="345"/>
                        </a:spcBef>
                      </a:pPr>
                      <a:endParaRPr sz="1100">
                        <a:latin typeface="Times New Roman"/>
                        <a:cs typeface="Times New Roman"/>
                      </a:endParaRPr>
                    </a:p>
                    <a:p>
                      <a:pPr marL="30480" algn="ctr">
                        <a:lnSpc>
                          <a:spcPct val="100000"/>
                        </a:lnSpc>
                      </a:pPr>
                      <a:r>
                        <a:rPr sz="1100" spc="-10" dirty="0">
                          <a:solidFill>
                            <a:srgbClr val="1D1818"/>
                          </a:solidFill>
                          <a:latin typeface="Arial"/>
                          <a:cs typeface="Arial"/>
                        </a:rPr>
                        <a:t>Medium</a:t>
                      </a:r>
                      <a:endParaRPr sz="1100">
                        <a:latin typeface="Arial"/>
                        <a:cs typeface="Arial"/>
                      </a:endParaRPr>
                    </a:p>
                  </a:txBody>
                  <a:tcPr marL="0" marR="0" marT="4381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spcBef>
                          <a:spcPts val="215"/>
                        </a:spcBef>
                      </a:pPr>
                      <a:endParaRPr sz="1200">
                        <a:latin typeface="Times New Roman"/>
                        <a:cs typeface="Times New Roman"/>
                      </a:endParaRPr>
                    </a:p>
                    <a:p>
                      <a:pPr marL="30480" algn="ctr">
                        <a:lnSpc>
                          <a:spcPct val="100000"/>
                        </a:lnSpc>
                      </a:pPr>
                      <a:r>
                        <a:rPr sz="1200" b="1" spc="-20" dirty="0">
                          <a:solidFill>
                            <a:srgbClr val="FFFFFF"/>
                          </a:solidFill>
                          <a:latin typeface="Arial"/>
                          <a:cs typeface="Arial"/>
                        </a:rPr>
                        <a:t>Very</a:t>
                      </a:r>
                      <a:r>
                        <a:rPr sz="1200" b="1" spc="-60" dirty="0">
                          <a:solidFill>
                            <a:srgbClr val="FFFFFF"/>
                          </a:solidFill>
                          <a:latin typeface="Arial"/>
                          <a:cs typeface="Arial"/>
                        </a:rPr>
                        <a:t> </a:t>
                      </a:r>
                      <a:r>
                        <a:rPr sz="1200" b="1" spc="-20" dirty="0">
                          <a:solidFill>
                            <a:srgbClr val="FFFFFF"/>
                          </a:solidFill>
                          <a:latin typeface="Arial"/>
                          <a:cs typeface="Arial"/>
                        </a:rPr>
                        <a:t>high</a:t>
                      </a:r>
                      <a:endParaRPr sz="1200">
                        <a:latin typeface="Arial"/>
                        <a:cs typeface="Arial"/>
                      </a:endParaRPr>
                    </a:p>
                  </a:txBody>
                  <a:tcPr marL="0" marR="0" marT="2730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extLst>
                  <a:ext uri="{0D108BD9-81ED-4DB2-BD59-A6C34878D82A}">
                    <a16:rowId xmlns:a16="http://schemas.microsoft.com/office/drawing/2014/main" val="10001"/>
                  </a:ext>
                </a:extLst>
              </a:tr>
              <a:tr h="927735">
                <a:tc>
                  <a:txBody>
                    <a:bodyPr/>
                    <a:lstStyle/>
                    <a:p>
                      <a:pPr>
                        <a:lnSpc>
                          <a:spcPct val="100000"/>
                        </a:lnSpc>
                      </a:pPr>
                      <a:endParaRPr sz="1200">
                        <a:latin typeface="Times New Roman"/>
                        <a:cs typeface="Times New Roman"/>
                      </a:endParaRPr>
                    </a:p>
                    <a:p>
                      <a:pPr>
                        <a:lnSpc>
                          <a:spcPct val="100000"/>
                        </a:lnSpc>
                        <a:spcBef>
                          <a:spcPts val="130"/>
                        </a:spcBef>
                      </a:pPr>
                      <a:endParaRPr sz="1200">
                        <a:latin typeface="Times New Roman"/>
                        <a:cs typeface="Times New Roman"/>
                      </a:endParaRPr>
                    </a:p>
                    <a:p>
                      <a:pPr algn="ctr">
                        <a:lnSpc>
                          <a:spcPct val="100000"/>
                        </a:lnSpc>
                      </a:pPr>
                      <a:r>
                        <a:rPr sz="1200" b="1" spc="-10" dirty="0">
                          <a:solidFill>
                            <a:srgbClr val="FFFFFF"/>
                          </a:solidFill>
                          <a:latin typeface="Arial"/>
                          <a:cs typeface="Arial"/>
                        </a:rPr>
                        <a:t>Standalone</a:t>
                      </a:r>
                      <a:endParaRPr sz="12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tc>
                  <a:txBody>
                    <a:bodyPr/>
                    <a:lstStyle/>
                    <a:p>
                      <a:pPr>
                        <a:lnSpc>
                          <a:spcPct val="100000"/>
                        </a:lnSpc>
                        <a:spcBef>
                          <a:spcPts val="795"/>
                        </a:spcBef>
                      </a:pPr>
                      <a:endParaRPr sz="1100">
                        <a:latin typeface="Times New Roman"/>
                        <a:cs typeface="Times New Roman"/>
                      </a:endParaRPr>
                    </a:p>
                    <a:p>
                      <a:pPr marL="647065" marR="260350" indent="-367665">
                        <a:lnSpc>
                          <a:spcPct val="113799"/>
                        </a:lnSpc>
                      </a:pPr>
                      <a:r>
                        <a:rPr sz="1100" spc="-25" dirty="0">
                          <a:solidFill>
                            <a:srgbClr val="1D1818"/>
                          </a:solidFill>
                          <a:latin typeface="Arial"/>
                          <a:cs typeface="Arial"/>
                        </a:rPr>
                        <a:t>Requires</a:t>
                      </a:r>
                      <a:r>
                        <a:rPr sz="1100" spc="20" dirty="0">
                          <a:solidFill>
                            <a:srgbClr val="1D1818"/>
                          </a:solidFill>
                          <a:latin typeface="Arial"/>
                          <a:cs typeface="Arial"/>
                        </a:rPr>
                        <a:t> </a:t>
                      </a:r>
                      <a:r>
                        <a:rPr sz="1100" dirty="0">
                          <a:solidFill>
                            <a:srgbClr val="1D1818"/>
                          </a:solidFill>
                          <a:latin typeface="Arial"/>
                          <a:cs typeface="Arial"/>
                        </a:rPr>
                        <a:t>connection</a:t>
                      </a:r>
                      <a:r>
                        <a:rPr sz="1100" spc="20" dirty="0">
                          <a:solidFill>
                            <a:srgbClr val="1D1818"/>
                          </a:solidFill>
                          <a:latin typeface="Arial"/>
                          <a:cs typeface="Arial"/>
                        </a:rPr>
                        <a:t> </a:t>
                      </a:r>
                      <a:r>
                        <a:rPr sz="1100" dirty="0">
                          <a:solidFill>
                            <a:srgbClr val="1D1818"/>
                          </a:solidFill>
                          <a:latin typeface="Arial"/>
                          <a:cs typeface="Arial"/>
                        </a:rPr>
                        <a:t>to</a:t>
                      </a:r>
                      <a:r>
                        <a:rPr sz="1100" spc="40" dirty="0">
                          <a:solidFill>
                            <a:srgbClr val="1D1818"/>
                          </a:solidFill>
                          <a:latin typeface="Arial"/>
                          <a:cs typeface="Arial"/>
                        </a:rPr>
                        <a:t> </a:t>
                      </a:r>
                      <a:r>
                        <a:rPr sz="1100" spc="-10" dirty="0">
                          <a:solidFill>
                            <a:srgbClr val="1D1818"/>
                          </a:solidFill>
                          <a:latin typeface="Arial"/>
                          <a:cs typeface="Arial"/>
                        </a:rPr>
                        <a:t>vulnerable </a:t>
                      </a:r>
                      <a:r>
                        <a:rPr sz="1100" dirty="0">
                          <a:solidFill>
                            <a:srgbClr val="1D1818"/>
                          </a:solidFill>
                          <a:latin typeface="Arial"/>
                          <a:cs typeface="Arial"/>
                        </a:rPr>
                        <a:t>device</a:t>
                      </a:r>
                      <a:r>
                        <a:rPr sz="1100" spc="-85" dirty="0">
                          <a:solidFill>
                            <a:srgbClr val="1D1818"/>
                          </a:solidFill>
                          <a:latin typeface="Arial"/>
                          <a:cs typeface="Arial"/>
                        </a:rPr>
                        <a:t> </a:t>
                      </a:r>
                      <a:r>
                        <a:rPr sz="1100" dirty="0">
                          <a:solidFill>
                            <a:srgbClr val="1D1818"/>
                          </a:solidFill>
                          <a:latin typeface="Arial"/>
                          <a:cs typeface="Arial"/>
                        </a:rPr>
                        <a:t>(laptop,</a:t>
                      </a:r>
                      <a:r>
                        <a:rPr sz="1100" spc="-55" dirty="0">
                          <a:solidFill>
                            <a:srgbClr val="1D1818"/>
                          </a:solidFill>
                          <a:latin typeface="Arial"/>
                          <a:cs typeface="Arial"/>
                        </a:rPr>
                        <a:t> </a:t>
                      </a:r>
                      <a:r>
                        <a:rPr sz="1100" spc="-10" dirty="0">
                          <a:solidFill>
                            <a:srgbClr val="1D1818"/>
                          </a:solidFill>
                          <a:latin typeface="Arial"/>
                          <a:cs typeface="Arial"/>
                        </a:rPr>
                        <a:t>phone)</a:t>
                      </a:r>
                      <a:endParaRPr sz="1100">
                        <a:latin typeface="Arial"/>
                        <a:cs typeface="Arial"/>
                      </a:endParaRPr>
                    </a:p>
                  </a:txBody>
                  <a:tcPr marL="0" marR="0" marT="10096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100">
                        <a:latin typeface="Times New Roman"/>
                        <a:cs typeface="Times New Roman"/>
                      </a:endParaRPr>
                    </a:p>
                    <a:p>
                      <a:pPr>
                        <a:lnSpc>
                          <a:spcPct val="100000"/>
                        </a:lnSpc>
                        <a:spcBef>
                          <a:spcPts val="470"/>
                        </a:spcBef>
                      </a:pPr>
                      <a:endParaRPr sz="1100">
                        <a:latin typeface="Times New Roman"/>
                        <a:cs typeface="Times New Roman"/>
                      </a:endParaRPr>
                    </a:p>
                    <a:p>
                      <a:pPr marL="7620" algn="ctr">
                        <a:lnSpc>
                          <a:spcPct val="100000"/>
                        </a:lnSpc>
                      </a:pPr>
                      <a:r>
                        <a:rPr sz="1100" spc="-20" dirty="0">
                          <a:solidFill>
                            <a:srgbClr val="1D1818"/>
                          </a:solidFill>
                          <a:latin typeface="Arial"/>
                          <a:cs typeface="Arial"/>
                        </a:rPr>
                        <a:t>Requires</a:t>
                      </a:r>
                      <a:r>
                        <a:rPr sz="1100" spc="-35" dirty="0">
                          <a:solidFill>
                            <a:srgbClr val="1D1818"/>
                          </a:solidFill>
                          <a:latin typeface="Arial"/>
                          <a:cs typeface="Arial"/>
                        </a:rPr>
                        <a:t> </a:t>
                      </a:r>
                      <a:r>
                        <a:rPr sz="1100" spc="-10" dirty="0">
                          <a:solidFill>
                            <a:srgbClr val="1D1818"/>
                          </a:solidFill>
                          <a:latin typeface="Arial"/>
                          <a:cs typeface="Arial"/>
                        </a:rPr>
                        <a:t>hardware</a:t>
                      </a:r>
                      <a:endParaRPr sz="11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spcBef>
                          <a:spcPts val="795"/>
                        </a:spcBef>
                      </a:pPr>
                      <a:endParaRPr sz="1100">
                        <a:latin typeface="Times New Roman"/>
                        <a:cs typeface="Times New Roman"/>
                      </a:endParaRPr>
                    </a:p>
                    <a:p>
                      <a:pPr marL="885190" marR="238760" indent="-624840">
                        <a:lnSpc>
                          <a:spcPct val="113799"/>
                        </a:lnSpc>
                      </a:pPr>
                      <a:r>
                        <a:rPr sz="1100" spc="-20" dirty="0">
                          <a:solidFill>
                            <a:srgbClr val="1D1818"/>
                          </a:solidFill>
                          <a:latin typeface="Arial"/>
                          <a:cs typeface="Arial"/>
                        </a:rPr>
                        <a:t>Requires</a:t>
                      </a:r>
                      <a:r>
                        <a:rPr sz="1100" spc="-45" dirty="0">
                          <a:solidFill>
                            <a:srgbClr val="1D1818"/>
                          </a:solidFill>
                          <a:latin typeface="Arial"/>
                          <a:cs typeface="Arial"/>
                        </a:rPr>
                        <a:t> </a:t>
                      </a:r>
                      <a:r>
                        <a:rPr sz="1100" spc="-10" dirty="0">
                          <a:solidFill>
                            <a:srgbClr val="1D1818"/>
                          </a:solidFill>
                          <a:latin typeface="Arial"/>
                          <a:cs typeface="Arial"/>
                        </a:rPr>
                        <a:t>chosen</a:t>
                      </a:r>
                      <a:r>
                        <a:rPr sz="1100" spc="-5" dirty="0">
                          <a:solidFill>
                            <a:srgbClr val="1D1818"/>
                          </a:solidFill>
                          <a:latin typeface="Arial"/>
                          <a:cs typeface="Arial"/>
                        </a:rPr>
                        <a:t> </a:t>
                      </a:r>
                      <a:r>
                        <a:rPr sz="1100" spc="-10" dirty="0">
                          <a:solidFill>
                            <a:srgbClr val="1D1818"/>
                          </a:solidFill>
                          <a:latin typeface="Arial"/>
                          <a:cs typeface="Arial"/>
                        </a:rPr>
                        <a:t>software wallet</a:t>
                      </a:r>
                      <a:endParaRPr sz="1100">
                        <a:latin typeface="Arial"/>
                        <a:cs typeface="Arial"/>
                      </a:endParaRPr>
                    </a:p>
                  </a:txBody>
                  <a:tcPr marL="0" marR="0" marT="10096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200">
                        <a:latin typeface="Times New Roman"/>
                        <a:cs typeface="Times New Roman"/>
                      </a:endParaRPr>
                    </a:p>
                    <a:p>
                      <a:pPr>
                        <a:lnSpc>
                          <a:spcPct val="100000"/>
                        </a:lnSpc>
                        <a:spcBef>
                          <a:spcPts val="229"/>
                        </a:spcBef>
                      </a:pPr>
                      <a:endParaRPr sz="1200">
                        <a:latin typeface="Times New Roman"/>
                        <a:cs typeface="Times New Roman"/>
                      </a:endParaRPr>
                    </a:p>
                    <a:p>
                      <a:pPr marL="13335" algn="ctr">
                        <a:lnSpc>
                          <a:spcPct val="100000"/>
                        </a:lnSpc>
                      </a:pPr>
                      <a:r>
                        <a:rPr sz="1200" b="1" spc="-45" dirty="0">
                          <a:solidFill>
                            <a:srgbClr val="FFFFFF"/>
                          </a:solidFill>
                          <a:latin typeface="Arial"/>
                          <a:cs typeface="Arial"/>
                        </a:rPr>
                        <a:t>Completely</a:t>
                      </a:r>
                      <a:r>
                        <a:rPr sz="1200" b="1" spc="5" dirty="0">
                          <a:solidFill>
                            <a:srgbClr val="FFFFFF"/>
                          </a:solidFill>
                          <a:latin typeface="Arial"/>
                          <a:cs typeface="Arial"/>
                        </a:rPr>
                        <a:t> </a:t>
                      </a:r>
                      <a:r>
                        <a:rPr sz="1200" b="1" spc="-10" dirty="0">
                          <a:solidFill>
                            <a:srgbClr val="FFFFFF"/>
                          </a:solidFill>
                          <a:latin typeface="Arial"/>
                          <a:cs typeface="Arial"/>
                        </a:rPr>
                        <a:t>independent</a:t>
                      </a:r>
                      <a:endParaRPr sz="12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extLst>
                  <a:ext uri="{0D108BD9-81ED-4DB2-BD59-A6C34878D82A}">
                    <a16:rowId xmlns:a16="http://schemas.microsoft.com/office/drawing/2014/main" val="10002"/>
                  </a:ext>
                </a:extLst>
              </a:tr>
              <a:tr h="812800">
                <a:tc>
                  <a:txBody>
                    <a:bodyPr/>
                    <a:lstStyle/>
                    <a:p>
                      <a:pPr>
                        <a:lnSpc>
                          <a:spcPct val="100000"/>
                        </a:lnSpc>
                        <a:spcBef>
                          <a:spcPts val="400"/>
                        </a:spcBef>
                      </a:pPr>
                      <a:endParaRPr sz="1200">
                        <a:latin typeface="Times New Roman"/>
                        <a:cs typeface="Times New Roman"/>
                      </a:endParaRPr>
                    </a:p>
                    <a:p>
                      <a:pPr marL="699770" marR="188595" indent="-501650">
                        <a:lnSpc>
                          <a:spcPts val="1430"/>
                        </a:lnSpc>
                        <a:spcBef>
                          <a:spcPts val="5"/>
                        </a:spcBef>
                      </a:pPr>
                      <a:r>
                        <a:rPr sz="1200" b="1" spc="-60" dirty="0">
                          <a:solidFill>
                            <a:srgbClr val="FFFFFF"/>
                          </a:solidFill>
                          <a:latin typeface="Arial"/>
                          <a:cs typeface="Arial"/>
                        </a:rPr>
                        <a:t>Ease </a:t>
                      </a:r>
                      <a:r>
                        <a:rPr sz="1200" b="1" spc="-40" dirty="0">
                          <a:solidFill>
                            <a:srgbClr val="FFFFFF"/>
                          </a:solidFill>
                          <a:latin typeface="Arial"/>
                          <a:cs typeface="Arial"/>
                        </a:rPr>
                        <a:t>and</a:t>
                      </a:r>
                      <a:r>
                        <a:rPr sz="1200" b="1" dirty="0">
                          <a:solidFill>
                            <a:srgbClr val="FFFFFF"/>
                          </a:solidFill>
                          <a:latin typeface="Arial"/>
                          <a:cs typeface="Arial"/>
                        </a:rPr>
                        <a:t> </a:t>
                      </a:r>
                      <a:r>
                        <a:rPr sz="1200" b="1" spc="-60" dirty="0">
                          <a:solidFill>
                            <a:srgbClr val="FFFFFF"/>
                          </a:solidFill>
                          <a:latin typeface="Arial"/>
                          <a:cs typeface="Arial"/>
                        </a:rPr>
                        <a:t>speed</a:t>
                      </a:r>
                      <a:r>
                        <a:rPr sz="1200" b="1" spc="-5" dirty="0">
                          <a:solidFill>
                            <a:srgbClr val="FFFFFF"/>
                          </a:solidFill>
                          <a:latin typeface="Arial"/>
                          <a:cs typeface="Arial"/>
                        </a:rPr>
                        <a:t> </a:t>
                      </a:r>
                      <a:r>
                        <a:rPr sz="1200" b="1" spc="-25" dirty="0">
                          <a:solidFill>
                            <a:srgbClr val="FFFFFF"/>
                          </a:solidFill>
                          <a:latin typeface="Arial"/>
                          <a:cs typeface="Arial"/>
                        </a:rPr>
                        <a:t>of use</a:t>
                      </a:r>
                      <a:endParaRPr sz="1200">
                        <a:latin typeface="Arial"/>
                        <a:cs typeface="Arial"/>
                      </a:endParaRPr>
                    </a:p>
                  </a:txBody>
                  <a:tcPr marL="0" marR="0" marT="5080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tc>
                  <a:txBody>
                    <a:bodyPr/>
                    <a:lstStyle/>
                    <a:p>
                      <a:pPr>
                        <a:lnSpc>
                          <a:spcPct val="100000"/>
                        </a:lnSpc>
                        <a:spcBef>
                          <a:spcPts val="535"/>
                        </a:spcBef>
                      </a:pPr>
                      <a:endParaRPr sz="1100">
                        <a:latin typeface="Times New Roman"/>
                        <a:cs typeface="Times New Roman"/>
                      </a:endParaRPr>
                    </a:p>
                    <a:p>
                      <a:pPr marL="23495" algn="ctr">
                        <a:lnSpc>
                          <a:spcPct val="100000"/>
                        </a:lnSpc>
                      </a:pPr>
                      <a:r>
                        <a:rPr sz="1100" spc="-20" dirty="0">
                          <a:solidFill>
                            <a:srgbClr val="1D1818"/>
                          </a:solidFill>
                          <a:latin typeface="Arial"/>
                          <a:cs typeface="Arial"/>
                        </a:rPr>
                        <a:t>Hard</a:t>
                      </a:r>
                      <a:endParaRPr sz="1100">
                        <a:latin typeface="Arial"/>
                        <a:cs typeface="Arial"/>
                      </a:endParaRPr>
                    </a:p>
                    <a:p>
                      <a:pPr marL="17780" algn="ctr">
                        <a:lnSpc>
                          <a:spcPct val="100000"/>
                        </a:lnSpc>
                        <a:spcBef>
                          <a:spcPts val="185"/>
                        </a:spcBef>
                      </a:pPr>
                      <a:r>
                        <a:rPr sz="1100" dirty="0">
                          <a:solidFill>
                            <a:srgbClr val="1D1818"/>
                          </a:solidFill>
                          <a:latin typeface="Arial"/>
                          <a:cs typeface="Arial"/>
                        </a:rPr>
                        <a:t>(requires</a:t>
                      </a:r>
                      <a:r>
                        <a:rPr sz="1100" spc="-55" dirty="0">
                          <a:solidFill>
                            <a:srgbClr val="1D1818"/>
                          </a:solidFill>
                          <a:latin typeface="Arial"/>
                          <a:cs typeface="Arial"/>
                        </a:rPr>
                        <a:t> </a:t>
                      </a:r>
                      <a:r>
                        <a:rPr sz="1100" dirty="0">
                          <a:solidFill>
                            <a:srgbClr val="1D1818"/>
                          </a:solidFill>
                          <a:latin typeface="Arial"/>
                          <a:cs typeface="Arial"/>
                        </a:rPr>
                        <a:t>second</a:t>
                      </a:r>
                      <a:r>
                        <a:rPr sz="1100" spc="-55" dirty="0">
                          <a:solidFill>
                            <a:srgbClr val="1D1818"/>
                          </a:solidFill>
                          <a:latin typeface="Arial"/>
                          <a:cs typeface="Arial"/>
                        </a:rPr>
                        <a:t> </a:t>
                      </a:r>
                      <a:r>
                        <a:rPr sz="1100" spc="-10" dirty="0">
                          <a:solidFill>
                            <a:srgbClr val="1D1818"/>
                          </a:solidFill>
                          <a:latin typeface="Arial"/>
                          <a:cs typeface="Arial"/>
                        </a:rPr>
                        <a:t>device), </a:t>
                      </a:r>
                      <a:r>
                        <a:rPr sz="1100" spc="-20" dirty="0">
                          <a:solidFill>
                            <a:srgbClr val="1D1818"/>
                          </a:solidFill>
                          <a:latin typeface="Arial"/>
                          <a:cs typeface="Arial"/>
                        </a:rPr>
                        <a:t>slow</a:t>
                      </a:r>
                      <a:endParaRPr sz="1100">
                        <a:latin typeface="Arial"/>
                        <a:cs typeface="Arial"/>
                      </a:endParaRPr>
                    </a:p>
                  </a:txBody>
                  <a:tcPr marL="0" marR="0" marT="6794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100">
                        <a:latin typeface="Times New Roman"/>
                        <a:cs typeface="Times New Roman"/>
                      </a:endParaRPr>
                    </a:p>
                    <a:p>
                      <a:pPr>
                        <a:lnSpc>
                          <a:spcPct val="100000"/>
                        </a:lnSpc>
                        <a:spcBef>
                          <a:spcPts val="30"/>
                        </a:spcBef>
                      </a:pPr>
                      <a:endParaRPr sz="1100">
                        <a:latin typeface="Times New Roman"/>
                        <a:cs typeface="Times New Roman"/>
                      </a:endParaRPr>
                    </a:p>
                    <a:p>
                      <a:pPr marL="27940" algn="ctr">
                        <a:lnSpc>
                          <a:spcPct val="100000"/>
                        </a:lnSpc>
                      </a:pPr>
                      <a:r>
                        <a:rPr sz="1100" dirty="0">
                          <a:solidFill>
                            <a:srgbClr val="1D1818"/>
                          </a:solidFill>
                          <a:latin typeface="Arial"/>
                          <a:cs typeface="Arial"/>
                        </a:rPr>
                        <a:t>Fast</a:t>
                      </a:r>
                      <a:r>
                        <a:rPr sz="1100" spc="-70" dirty="0">
                          <a:solidFill>
                            <a:srgbClr val="1D1818"/>
                          </a:solidFill>
                          <a:latin typeface="Arial"/>
                          <a:cs typeface="Arial"/>
                        </a:rPr>
                        <a:t> </a:t>
                      </a:r>
                      <a:r>
                        <a:rPr sz="1100" dirty="0">
                          <a:solidFill>
                            <a:srgbClr val="1D1818"/>
                          </a:solidFill>
                          <a:latin typeface="Arial"/>
                          <a:cs typeface="Arial"/>
                        </a:rPr>
                        <a:t>and</a:t>
                      </a:r>
                      <a:r>
                        <a:rPr sz="1100" spc="-35" dirty="0">
                          <a:solidFill>
                            <a:srgbClr val="1D1818"/>
                          </a:solidFill>
                          <a:latin typeface="Arial"/>
                          <a:cs typeface="Arial"/>
                        </a:rPr>
                        <a:t> </a:t>
                      </a:r>
                      <a:r>
                        <a:rPr sz="1100" spc="-20" dirty="0">
                          <a:solidFill>
                            <a:srgbClr val="1D1818"/>
                          </a:solidFill>
                          <a:latin typeface="Arial"/>
                          <a:cs typeface="Arial"/>
                        </a:rPr>
                        <a:t>easy</a:t>
                      </a:r>
                      <a:endParaRPr sz="11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100">
                        <a:latin typeface="Times New Roman"/>
                        <a:cs typeface="Times New Roman"/>
                      </a:endParaRPr>
                    </a:p>
                    <a:p>
                      <a:pPr>
                        <a:lnSpc>
                          <a:spcPct val="100000"/>
                        </a:lnSpc>
                        <a:spcBef>
                          <a:spcPts val="30"/>
                        </a:spcBef>
                      </a:pPr>
                      <a:endParaRPr sz="1100">
                        <a:latin typeface="Times New Roman"/>
                        <a:cs typeface="Times New Roman"/>
                      </a:endParaRPr>
                    </a:p>
                    <a:p>
                      <a:pPr marL="22860" algn="ctr">
                        <a:lnSpc>
                          <a:spcPct val="100000"/>
                        </a:lnSpc>
                      </a:pPr>
                      <a:r>
                        <a:rPr sz="1100" dirty="0">
                          <a:solidFill>
                            <a:srgbClr val="1D1818"/>
                          </a:solidFill>
                          <a:latin typeface="Arial"/>
                          <a:cs typeface="Arial"/>
                        </a:rPr>
                        <a:t>Fast</a:t>
                      </a:r>
                      <a:r>
                        <a:rPr sz="1100" spc="-80" dirty="0">
                          <a:solidFill>
                            <a:srgbClr val="1D1818"/>
                          </a:solidFill>
                          <a:latin typeface="Arial"/>
                          <a:cs typeface="Arial"/>
                        </a:rPr>
                        <a:t> </a:t>
                      </a:r>
                      <a:r>
                        <a:rPr sz="1100" dirty="0">
                          <a:solidFill>
                            <a:srgbClr val="1D1818"/>
                          </a:solidFill>
                          <a:latin typeface="Arial"/>
                          <a:cs typeface="Arial"/>
                        </a:rPr>
                        <a:t>and</a:t>
                      </a:r>
                      <a:r>
                        <a:rPr sz="1100" spc="-25" dirty="0">
                          <a:solidFill>
                            <a:srgbClr val="1D1818"/>
                          </a:solidFill>
                          <a:latin typeface="Arial"/>
                          <a:cs typeface="Arial"/>
                        </a:rPr>
                        <a:t> </a:t>
                      </a:r>
                      <a:r>
                        <a:rPr sz="1100" spc="-20" dirty="0">
                          <a:solidFill>
                            <a:srgbClr val="1D1818"/>
                          </a:solidFill>
                          <a:latin typeface="Arial"/>
                          <a:cs typeface="Arial"/>
                        </a:rPr>
                        <a:t>easy</a:t>
                      </a:r>
                      <a:endParaRPr sz="11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212090" marR="188595" algn="ctr">
                        <a:lnSpc>
                          <a:spcPct val="114799"/>
                        </a:lnSpc>
                        <a:spcBef>
                          <a:spcPts val="675"/>
                        </a:spcBef>
                      </a:pPr>
                      <a:r>
                        <a:rPr sz="1200" b="1" spc="-45" dirty="0">
                          <a:solidFill>
                            <a:srgbClr val="FFFFFF"/>
                          </a:solidFill>
                          <a:latin typeface="Arial"/>
                          <a:cs typeface="Arial"/>
                        </a:rPr>
                        <a:t>Dedicated,</a:t>
                      </a:r>
                      <a:r>
                        <a:rPr sz="1200" b="1" spc="-5" dirty="0">
                          <a:solidFill>
                            <a:srgbClr val="FFFFFF"/>
                          </a:solidFill>
                          <a:latin typeface="Arial"/>
                          <a:cs typeface="Arial"/>
                        </a:rPr>
                        <a:t> </a:t>
                      </a:r>
                      <a:r>
                        <a:rPr sz="1200" b="1" spc="-20" dirty="0">
                          <a:solidFill>
                            <a:srgbClr val="FFFFFF"/>
                          </a:solidFill>
                          <a:latin typeface="Arial"/>
                          <a:cs typeface="Arial"/>
                        </a:rPr>
                        <a:t>efficient,</a:t>
                      </a:r>
                      <a:r>
                        <a:rPr sz="1200" b="1" spc="-10" dirty="0">
                          <a:solidFill>
                            <a:srgbClr val="FFFFFF"/>
                          </a:solidFill>
                          <a:latin typeface="Arial"/>
                          <a:cs typeface="Arial"/>
                        </a:rPr>
                        <a:t> </a:t>
                      </a:r>
                      <a:r>
                        <a:rPr sz="1200" b="1" spc="-45" dirty="0">
                          <a:solidFill>
                            <a:srgbClr val="FFFFFF"/>
                          </a:solidFill>
                          <a:latin typeface="Arial"/>
                          <a:cs typeface="Arial"/>
                        </a:rPr>
                        <a:t>and </a:t>
                      </a:r>
                      <a:r>
                        <a:rPr sz="1200" b="1" spc="-10" dirty="0">
                          <a:solidFill>
                            <a:srgbClr val="FFFFFF"/>
                          </a:solidFill>
                          <a:latin typeface="Arial"/>
                          <a:cs typeface="Arial"/>
                        </a:rPr>
                        <a:t>fast</a:t>
                      </a:r>
                      <a:r>
                        <a:rPr sz="1200" b="1" spc="-45" dirty="0">
                          <a:solidFill>
                            <a:srgbClr val="FFFFFF"/>
                          </a:solidFill>
                          <a:latin typeface="Arial"/>
                          <a:cs typeface="Arial"/>
                        </a:rPr>
                        <a:t> </a:t>
                      </a:r>
                      <a:r>
                        <a:rPr sz="1200" b="1" spc="-35" dirty="0">
                          <a:solidFill>
                            <a:srgbClr val="FFFFFF"/>
                          </a:solidFill>
                          <a:latin typeface="Arial"/>
                          <a:cs typeface="Arial"/>
                        </a:rPr>
                        <a:t>mobile</a:t>
                      </a:r>
                      <a:r>
                        <a:rPr sz="1200" b="1" spc="-50" dirty="0">
                          <a:solidFill>
                            <a:srgbClr val="FFFFFF"/>
                          </a:solidFill>
                          <a:latin typeface="Arial"/>
                          <a:cs typeface="Arial"/>
                        </a:rPr>
                        <a:t> </a:t>
                      </a:r>
                      <a:r>
                        <a:rPr sz="1200" b="1" spc="-10" dirty="0">
                          <a:solidFill>
                            <a:srgbClr val="FFFFFF"/>
                          </a:solidFill>
                          <a:latin typeface="Arial"/>
                          <a:cs typeface="Arial"/>
                        </a:rPr>
                        <a:t>operating </a:t>
                      </a:r>
                      <a:r>
                        <a:rPr sz="1200" b="1" spc="-25" dirty="0">
                          <a:solidFill>
                            <a:srgbClr val="FFFFFF"/>
                          </a:solidFill>
                          <a:latin typeface="Arial"/>
                          <a:cs typeface="Arial"/>
                        </a:rPr>
                        <a:t>system-</a:t>
                      </a:r>
                      <a:r>
                        <a:rPr sz="1200" b="1" spc="-20" dirty="0">
                          <a:solidFill>
                            <a:srgbClr val="FFFFFF"/>
                          </a:solidFill>
                          <a:latin typeface="Arial"/>
                          <a:cs typeface="Arial"/>
                        </a:rPr>
                        <a:t> </a:t>
                      </a:r>
                      <a:r>
                        <a:rPr sz="1200" b="1" spc="-10" dirty="0">
                          <a:solidFill>
                            <a:srgbClr val="FFFFFF"/>
                          </a:solidFill>
                          <a:latin typeface="Arial"/>
                          <a:cs typeface="Arial"/>
                        </a:rPr>
                        <a:t>BitfoldOS</a:t>
                      </a:r>
                      <a:endParaRPr sz="1200">
                        <a:latin typeface="Arial"/>
                        <a:cs typeface="Arial"/>
                      </a:endParaRPr>
                    </a:p>
                  </a:txBody>
                  <a:tcPr marL="0" marR="0" marT="8572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extLst>
                  <a:ext uri="{0D108BD9-81ED-4DB2-BD59-A6C34878D82A}">
                    <a16:rowId xmlns:a16="http://schemas.microsoft.com/office/drawing/2014/main" val="10003"/>
                  </a:ext>
                </a:extLst>
              </a:tr>
              <a:tr h="1042035">
                <a:tc>
                  <a:txBody>
                    <a:bodyPr/>
                    <a:lstStyle/>
                    <a:p>
                      <a:pPr>
                        <a:lnSpc>
                          <a:spcPct val="100000"/>
                        </a:lnSpc>
                      </a:pPr>
                      <a:endParaRPr sz="1200">
                        <a:latin typeface="Times New Roman"/>
                        <a:cs typeface="Times New Roman"/>
                      </a:endParaRPr>
                    </a:p>
                    <a:p>
                      <a:pPr>
                        <a:lnSpc>
                          <a:spcPct val="100000"/>
                        </a:lnSpc>
                        <a:spcBef>
                          <a:spcPts val="595"/>
                        </a:spcBef>
                      </a:pPr>
                      <a:endParaRPr sz="1200">
                        <a:latin typeface="Times New Roman"/>
                        <a:cs typeface="Times New Roman"/>
                      </a:endParaRPr>
                    </a:p>
                    <a:p>
                      <a:pPr marL="635" algn="ctr">
                        <a:lnSpc>
                          <a:spcPct val="100000"/>
                        </a:lnSpc>
                        <a:spcBef>
                          <a:spcPts val="5"/>
                        </a:spcBef>
                      </a:pPr>
                      <a:r>
                        <a:rPr sz="1200" b="1" spc="-10" dirty="0">
                          <a:solidFill>
                            <a:srgbClr val="FFFFFF"/>
                          </a:solidFill>
                          <a:latin typeface="Arial"/>
                          <a:cs typeface="Arial"/>
                        </a:rPr>
                        <a:t>Interface</a:t>
                      </a:r>
                      <a:endParaRPr sz="12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tc>
                  <a:txBody>
                    <a:bodyPr/>
                    <a:lstStyle/>
                    <a:p>
                      <a:pPr marL="8255" algn="ctr">
                        <a:lnSpc>
                          <a:spcPct val="100000"/>
                        </a:lnSpc>
                        <a:spcBef>
                          <a:spcPts val="434"/>
                        </a:spcBef>
                      </a:pPr>
                      <a:r>
                        <a:rPr sz="1100" b="1" spc="-30" dirty="0">
                          <a:solidFill>
                            <a:srgbClr val="1D1818"/>
                          </a:solidFill>
                          <a:latin typeface="Arial"/>
                          <a:cs typeface="Arial"/>
                        </a:rPr>
                        <a:t>Small</a:t>
                      </a:r>
                      <a:r>
                        <a:rPr sz="1100" b="1" spc="-10" dirty="0">
                          <a:solidFill>
                            <a:srgbClr val="1D1818"/>
                          </a:solidFill>
                          <a:latin typeface="Arial"/>
                          <a:cs typeface="Arial"/>
                        </a:rPr>
                        <a:t> </a:t>
                      </a:r>
                      <a:r>
                        <a:rPr sz="1100" b="1" spc="-35" dirty="0">
                          <a:solidFill>
                            <a:srgbClr val="1D1818"/>
                          </a:solidFill>
                          <a:latin typeface="Arial"/>
                          <a:cs typeface="Arial"/>
                        </a:rPr>
                        <a:t>screen</a:t>
                      </a:r>
                      <a:r>
                        <a:rPr sz="1100" b="1" spc="-75" dirty="0">
                          <a:solidFill>
                            <a:srgbClr val="1D1818"/>
                          </a:solidFill>
                          <a:latin typeface="Arial"/>
                          <a:cs typeface="Arial"/>
                        </a:rPr>
                        <a:t> </a:t>
                      </a:r>
                      <a:r>
                        <a:rPr sz="1100" b="1" spc="-25" dirty="0">
                          <a:solidFill>
                            <a:srgbClr val="1D1818"/>
                          </a:solidFill>
                          <a:latin typeface="Arial"/>
                          <a:cs typeface="Arial"/>
                        </a:rPr>
                        <a:t>with</a:t>
                      </a:r>
                      <a:r>
                        <a:rPr sz="1100" b="1" spc="-60" dirty="0">
                          <a:solidFill>
                            <a:srgbClr val="1D1818"/>
                          </a:solidFill>
                          <a:latin typeface="Arial"/>
                          <a:cs typeface="Arial"/>
                        </a:rPr>
                        <a:t> </a:t>
                      </a:r>
                      <a:r>
                        <a:rPr sz="1100" b="1" spc="-30" dirty="0">
                          <a:solidFill>
                            <a:srgbClr val="1D1818"/>
                          </a:solidFill>
                          <a:latin typeface="Arial"/>
                          <a:cs typeface="Arial"/>
                        </a:rPr>
                        <a:t>tiny</a:t>
                      </a:r>
                      <a:r>
                        <a:rPr sz="1100" b="1" spc="-40" dirty="0">
                          <a:solidFill>
                            <a:srgbClr val="1D1818"/>
                          </a:solidFill>
                          <a:latin typeface="Arial"/>
                          <a:cs typeface="Arial"/>
                        </a:rPr>
                        <a:t> </a:t>
                      </a:r>
                      <a:r>
                        <a:rPr sz="1100" b="1" spc="-10" dirty="0">
                          <a:solidFill>
                            <a:srgbClr val="1D1818"/>
                          </a:solidFill>
                          <a:latin typeface="Arial"/>
                          <a:cs typeface="Arial"/>
                        </a:rPr>
                        <a:t>buttons</a:t>
                      </a:r>
                      <a:endParaRPr sz="1100">
                        <a:latin typeface="Arial"/>
                        <a:cs typeface="Arial"/>
                      </a:endParaRPr>
                    </a:p>
                    <a:p>
                      <a:pPr marL="923290" marR="908685" indent="-7620" algn="ctr">
                        <a:lnSpc>
                          <a:spcPts val="1580"/>
                        </a:lnSpc>
                        <a:spcBef>
                          <a:spcPts val="15"/>
                        </a:spcBef>
                      </a:pPr>
                      <a:r>
                        <a:rPr sz="1100" b="1" spc="-25" dirty="0">
                          <a:solidFill>
                            <a:srgbClr val="1D1818"/>
                          </a:solidFill>
                          <a:latin typeface="Arial"/>
                          <a:cs typeface="Arial"/>
                        </a:rPr>
                        <a:t>or </a:t>
                      </a:r>
                      <a:r>
                        <a:rPr sz="1100" b="1" spc="-45" dirty="0">
                          <a:solidFill>
                            <a:srgbClr val="1D1818"/>
                          </a:solidFill>
                          <a:latin typeface="Arial"/>
                          <a:cs typeface="Arial"/>
                        </a:rPr>
                        <a:t>Touchscreen</a:t>
                      </a:r>
                      <a:endParaRPr sz="1100">
                        <a:latin typeface="Arial"/>
                        <a:cs typeface="Arial"/>
                      </a:endParaRPr>
                    </a:p>
                    <a:p>
                      <a:pPr marL="6985" algn="ctr">
                        <a:lnSpc>
                          <a:spcPct val="100000"/>
                        </a:lnSpc>
                        <a:spcBef>
                          <a:spcPts val="85"/>
                        </a:spcBef>
                      </a:pPr>
                      <a:r>
                        <a:rPr sz="1100" spc="-50" dirty="0">
                          <a:solidFill>
                            <a:srgbClr val="1D1818"/>
                          </a:solidFill>
                          <a:latin typeface="Arial"/>
                          <a:cs typeface="Arial"/>
                        </a:rPr>
                        <a:t>+</a:t>
                      </a:r>
                      <a:endParaRPr sz="1100">
                        <a:latin typeface="Arial"/>
                        <a:cs typeface="Arial"/>
                      </a:endParaRPr>
                    </a:p>
                    <a:p>
                      <a:pPr marL="10795" algn="ctr">
                        <a:lnSpc>
                          <a:spcPct val="100000"/>
                        </a:lnSpc>
                        <a:spcBef>
                          <a:spcPts val="180"/>
                        </a:spcBef>
                      </a:pPr>
                      <a:r>
                        <a:rPr sz="1100" spc="-10" dirty="0">
                          <a:solidFill>
                            <a:srgbClr val="1D1818"/>
                          </a:solidFill>
                          <a:latin typeface="Arial"/>
                          <a:cs typeface="Arial"/>
                        </a:rPr>
                        <a:t>External</a:t>
                      </a:r>
                      <a:r>
                        <a:rPr sz="1100" spc="-60" dirty="0">
                          <a:solidFill>
                            <a:srgbClr val="1D1818"/>
                          </a:solidFill>
                          <a:latin typeface="Arial"/>
                          <a:cs typeface="Arial"/>
                        </a:rPr>
                        <a:t> </a:t>
                      </a:r>
                      <a:r>
                        <a:rPr sz="1100" spc="-10" dirty="0">
                          <a:solidFill>
                            <a:srgbClr val="1D1818"/>
                          </a:solidFill>
                          <a:latin typeface="Arial"/>
                          <a:cs typeface="Arial"/>
                        </a:rPr>
                        <a:t>device</a:t>
                      </a:r>
                      <a:endParaRPr sz="1100">
                        <a:latin typeface="Arial"/>
                        <a:cs typeface="Arial"/>
                      </a:endParaRPr>
                    </a:p>
                  </a:txBody>
                  <a:tcPr marL="0" marR="0" marT="55244"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100">
                        <a:latin typeface="Times New Roman"/>
                        <a:cs typeface="Times New Roman"/>
                      </a:endParaRPr>
                    </a:p>
                    <a:p>
                      <a:pPr>
                        <a:lnSpc>
                          <a:spcPct val="100000"/>
                        </a:lnSpc>
                        <a:spcBef>
                          <a:spcPts val="940"/>
                        </a:spcBef>
                      </a:pPr>
                      <a:endParaRPr sz="1100">
                        <a:latin typeface="Times New Roman"/>
                        <a:cs typeface="Times New Roman"/>
                      </a:endParaRPr>
                    </a:p>
                    <a:p>
                      <a:pPr marL="13970" algn="ctr">
                        <a:lnSpc>
                          <a:spcPct val="100000"/>
                        </a:lnSpc>
                        <a:spcBef>
                          <a:spcPts val="5"/>
                        </a:spcBef>
                      </a:pPr>
                      <a:r>
                        <a:rPr sz="1100" spc="-10" dirty="0">
                          <a:solidFill>
                            <a:srgbClr val="1D1818"/>
                          </a:solidFill>
                          <a:latin typeface="Arial"/>
                          <a:cs typeface="Arial"/>
                        </a:rPr>
                        <a:t>External</a:t>
                      </a:r>
                      <a:r>
                        <a:rPr sz="1100" spc="-50" dirty="0">
                          <a:solidFill>
                            <a:srgbClr val="1D1818"/>
                          </a:solidFill>
                          <a:latin typeface="Arial"/>
                          <a:cs typeface="Arial"/>
                        </a:rPr>
                        <a:t> </a:t>
                      </a:r>
                      <a:r>
                        <a:rPr sz="1100" spc="-10" dirty="0">
                          <a:solidFill>
                            <a:srgbClr val="1D1818"/>
                          </a:solidFill>
                          <a:latin typeface="Arial"/>
                          <a:cs typeface="Arial"/>
                        </a:rPr>
                        <a:t>device</a:t>
                      </a:r>
                      <a:endParaRPr sz="11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100">
                        <a:latin typeface="Times New Roman"/>
                        <a:cs typeface="Times New Roman"/>
                      </a:endParaRPr>
                    </a:p>
                    <a:p>
                      <a:pPr>
                        <a:lnSpc>
                          <a:spcPct val="100000"/>
                        </a:lnSpc>
                        <a:spcBef>
                          <a:spcPts val="919"/>
                        </a:spcBef>
                      </a:pPr>
                      <a:endParaRPr sz="1100">
                        <a:latin typeface="Times New Roman"/>
                        <a:cs typeface="Times New Roman"/>
                      </a:endParaRPr>
                    </a:p>
                    <a:p>
                      <a:pPr marL="13970" algn="ctr">
                        <a:lnSpc>
                          <a:spcPct val="100000"/>
                        </a:lnSpc>
                        <a:spcBef>
                          <a:spcPts val="5"/>
                        </a:spcBef>
                      </a:pPr>
                      <a:r>
                        <a:rPr sz="1100" spc="-10" dirty="0">
                          <a:solidFill>
                            <a:srgbClr val="1D1818"/>
                          </a:solidFill>
                          <a:latin typeface="Arial"/>
                          <a:cs typeface="Arial"/>
                        </a:rPr>
                        <a:t>Touchscreen</a:t>
                      </a:r>
                      <a:endParaRPr sz="11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pPr>
                      <a:endParaRPr sz="1200">
                        <a:latin typeface="Times New Roman"/>
                        <a:cs typeface="Times New Roman"/>
                      </a:endParaRPr>
                    </a:p>
                    <a:p>
                      <a:pPr>
                        <a:lnSpc>
                          <a:spcPct val="100000"/>
                        </a:lnSpc>
                        <a:spcBef>
                          <a:spcPts val="695"/>
                        </a:spcBef>
                      </a:pPr>
                      <a:endParaRPr sz="1200">
                        <a:latin typeface="Times New Roman"/>
                        <a:cs typeface="Times New Roman"/>
                      </a:endParaRPr>
                    </a:p>
                    <a:p>
                      <a:pPr marL="15875" algn="ctr">
                        <a:lnSpc>
                          <a:spcPct val="100000"/>
                        </a:lnSpc>
                        <a:spcBef>
                          <a:spcPts val="5"/>
                        </a:spcBef>
                      </a:pPr>
                      <a:r>
                        <a:rPr sz="1200" b="1" spc="-20" dirty="0">
                          <a:solidFill>
                            <a:srgbClr val="FFFFFF"/>
                          </a:solidFill>
                          <a:latin typeface="Arial"/>
                          <a:cs typeface="Arial"/>
                        </a:rPr>
                        <a:t>5”5</a:t>
                      </a:r>
                      <a:r>
                        <a:rPr sz="1200" b="1" spc="-50" dirty="0">
                          <a:solidFill>
                            <a:srgbClr val="FFFFFF"/>
                          </a:solidFill>
                          <a:latin typeface="Arial"/>
                          <a:cs typeface="Arial"/>
                        </a:rPr>
                        <a:t> </a:t>
                      </a:r>
                      <a:r>
                        <a:rPr sz="1200" b="1" spc="-10" dirty="0">
                          <a:solidFill>
                            <a:srgbClr val="FFFFFF"/>
                          </a:solidFill>
                          <a:latin typeface="Arial"/>
                          <a:cs typeface="Arial"/>
                        </a:rPr>
                        <a:t>Touchscreen</a:t>
                      </a:r>
                      <a:endParaRPr sz="1200">
                        <a:latin typeface="Arial"/>
                        <a:cs typeface="Arial"/>
                      </a:endParaRPr>
                    </a:p>
                  </a:txBody>
                  <a:tcPr marL="0" marR="0" marT="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extLst>
                  <a:ext uri="{0D108BD9-81ED-4DB2-BD59-A6C34878D82A}">
                    <a16:rowId xmlns:a16="http://schemas.microsoft.com/office/drawing/2014/main" val="10004"/>
                  </a:ext>
                </a:extLst>
              </a:tr>
              <a:tr h="848994">
                <a:tc>
                  <a:txBody>
                    <a:bodyPr/>
                    <a:lstStyle/>
                    <a:p>
                      <a:pPr>
                        <a:lnSpc>
                          <a:spcPct val="100000"/>
                        </a:lnSpc>
                        <a:spcBef>
                          <a:spcPts val="1230"/>
                        </a:spcBef>
                      </a:pPr>
                      <a:endParaRPr sz="1200">
                        <a:latin typeface="Times New Roman"/>
                        <a:cs typeface="Times New Roman"/>
                      </a:endParaRPr>
                    </a:p>
                    <a:p>
                      <a:pPr marL="1905" algn="ctr">
                        <a:lnSpc>
                          <a:spcPct val="100000"/>
                        </a:lnSpc>
                      </a:pPr>
                      <a:r>
                        <a:rPr sz="1200" b="1" spc="-50" dirty="0">
                          <a:solidFill>
                            <a:srgbClr val="FFFFFF"/>
                          </a:solidFill>
                          <a:latin typeface="Arial"/>
                          <a:cs typeface="Arial"/>
                        </a:rPr>
                        <a:t>Use</a:t>
                      </a:r>
                      <a:r>
                        <a:rPr sz="1200" b="1" spc="-65" dirty="0">
                          <a:solidFill>
                            <a:srgbClr val="FFFFFF"/>
                          </a:solidFill>
                          <a:latin typeface="Arial"/>
                          <a:cs typeface="Arial"/>
                        </a:rPr>
                        <a:t> </a:t>
                      </a:r>
                      <a:r>
                        <a:rPr sz="1200" b="1" spc="-10" dirty="0">
                          <a:solidFill>
                            <a:srgbClr val="FFFFFF"/>
                          </a:solidFill>
                          <a:latin typeface="Arial"/>
                          <a:cs typeface="Arial"/>
                        </a:rPr>
                        <a:t>cases</a:t>
                      </a:r>
                      <a:endParaRPr sz="1200">
                        <a:latin typeface="Arial"/>
                        <a:cs typeface="Arial"/>
                      </a:endParaRPr>
                    </a:p>
                  </a:txBody>
                  <a:tcPr marL="0" marR="0" marT="15621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tc>
                  <a:txBody>
                    <a:bodyPr/>
                    <a:lstStyle/>
                    <a:p>
                      <a:pPr>
                        <a:lnSpc>
                          <a:spcPct val="100000"/>
                        </a:lnSpc>
                        <a:spcBef>
                          <a:spcPts val="420"/>
                        </a:spcBef>
                      </a:pPr>
                      <a:endParaRPr sz="1100">
                        <a:latin typeface="Times New Roman"/>
                        <a:cs typeface="Times New Roman"/>
                      </a:endParaRPr>
                    </a:p>
                    <a:p>
                      <a:pPr marL="916940" marR="294640" indent="-607060">
                        <a:lnSpc>
                          <a:spcPct val="119500"/>
                        </a:lnSpc>
                      </a:pPr>
                      <a:r>
                        <a:rPr sz="1100" dirty="0">
                          <a:solidFill>
                            <a:srgbClr val="1D1818"/>
                          </a:solidFill>
                          <a:latin typeface="Arial"/>
                          <a:cs typeface="Arial"/>
                        </a:rPr>
                        <a:t>Safety deposit</a:t>
                      </a:r>
                      <a:r>
                        <a:rPr sz="1100" spc="20" dirty="0">
                          <a:solidFill>
                            <a:srgbClr val="1D1818"/>
                          </a:solidFill>
                          <a:latin typeface="Arial"/>
                          <a:cs typeface="Arial"/>
                        </a:rPr>
                        <a:t> </a:t>
                      </a:r>
                      <a:r>
                        <a:rPr sz="1100" dirty="0">
                          <a:solidFill>
                            <a:srgbClr val="1D1818"/>
                          </a:solidFill>
                          <a:latin typeface="Arial"/>
                          <a:cs typeface="Arial"/>
                        </a:rPr>
                        <a:t>box/</a:t>
                      </a:r>
                      <a:r>
                        <a:rPr sz="1100" spc="35" dirty="0">
                          <a:solidFill>
                            <a:srgbClr val="1D1818"/>
                          </a:solidFill>
                          <a:latin typeface="Arial"/>
                          <a:cs typeface="Arial"/>
                        </a:rPr>
                        <a:t> </a:t>
                      </a:r>
                      <a:r>
                        <a:rPr sz="1100" spc="-10" dirty="0">
                          <a:solidFill>
                            <a:srgbClr val="1D1818"/>
                          </a:solidFill>
                          <a:latin typeface="Arial"/>
                          <a:cs typeface="Arial"/>
                        </a:rPr>
                        <a:t>Transaction/ Authorization</a:t>
                      </a:r>
                      <a:endParaRPr sz="1100">
                        <a:latin typeface="Arial"/>
                        <a:cs typeface="Arial"/>
                      </a:endParaRPr>
                    </a:p>
                  </a:txBody>
                  <a:tcPr marL="0" marR="0" marT="5334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a:lnSpc>
                          <a:spcPct val="100000"/>
                        </a:lnSpc>
                        <a:spcBef>
                          <a:spcPts val="515"/>
                        </a:spcBef>
                      </a:pPr>
                      <a:endParaRPr sz="1100">
                        <a:latin typeface="Times New Roman"/>
                        <a:cs typeface="Times New Roman"/>
                      </a:endParaRPr>
                    </a:p>
                    <a:p>
                      <a:pPr marL="838835" marR="153035" indent="-668020">
                        <a:lnSpc>
                          <a:spcPct val="113799"/>
                        </a:lnSpc>
                      </a:pPr>
                      <a:r>
                        <a:rPr sz="1100" dirty="0">
                          <a:solidFill>
                            <a:srgbClr val="1D1818"/>
                          </a:solidFill>
                          <a:latin typeface="Arial"/>
                          <a:cs typeface="Arial"/>
                        </a:rPr>
                        <a:t>Safety</a:t>
                      </a:r>
                      <a:r>
                        <a:rPr sz="1100" spc="-5" dirty="0">
                          <a:solidFill>
                            <a:srgbClr val="1D1818"/>
                          </a:solidFill>
                          <a:latin typeface="Arial"/>
                          <a:cs typeface="Arial"/>
                        </a:rPr>
                        <a:t> </a:t>
                      </a:r>
                      <a:r>
                        <a:rPr sz="1100" dirty="0">
                          <a:solidFill>
                            <a:srgbClr val="1D1818"/>
                          </a:solidFill>
                          <a:latin typeface="Arial"/>
                          <a:cs typeface="Arial"/>
                        </a:rPr>
                        <a:t>deposit</a:t>
                      </a:r>
                      <a:r>
                        <a:rPr sz="1100" spc="25" dirty="0">
                          <a:solidFill>
                            <a:srgbClr val="1D1818"/>
                          </a:solidFill>
                          <a:latin typeface="Arial"/>
                          <a:cs typeface="Arial"/>
                        </a:rPr>
                        <a:t> </a:t>
                      </a:r>
                      <a:r>
                        <a:rPr sz="1100" dirty="0">
                          <a:solidFill>
                            <a:srgbClr val="1D1818"/>
                          </a:solidFill>
                          <a:latin typeface="Arial"/>
                          <a:cs typeface="Arial"/>
                        </a:rPr>
                        <a:t>box/</a:t>
                      </a:r>
                      <a:r>
                        <a:rPr sz="1100" spc="45" dirty="0">
                          <a:solidFill>
                            <a:srgbClr val="1D1818"/>
                          </a:solidFill>
                          <a:latin typeface="Arial"/>
                          <a:cs typeface="Arial"/>
                        </a:rPr>
                        <a:t> </a:t>
                      </a:r>
                      <a:r>
                        <a:rPr sz="1100" spc="-10" dirty="0">
                          <a:solidFill>
                            <a:srgbClr val="1D1818"/>
                          </a:solidFill>
                          <a:latin typeface="Arial"/>
                          <a:cs typeface="Arial"/>
                        </a:rPr>
                        <a:t>Transaction/ Verification</a:t>
                      </a:r>
                      <a:endParaRPr sz="1100">
                        <a:latin typeface="Arial"/>
                        <a:cs typeface="Arial"/>
                      </a:endParaRPr>
                    </a:p>
                  </a:txBody>
                  <a:tcPr marL="0" marR="0" marT="65405"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266065" marR="243840" indent="-635" algn="ctr">
                        <a:lnSpc>
                          <a:spcPct val="116700"/>
                        </a:lnSpc>
                        <a:spcBef>
                          <a:spcPts val="980"/>
                        </a:spcBef>
                      </a:pPr>
                      <a:r>
                        <a:rPr sz="1100" dirty="0">
                          <a:solidFill>
                            <a:srgbClr val="1D1818"/>
                          </a:solidFill>
                          <a:latin typeface="Arial"/>
                          <a:cs typeface="Arial"/>
                        </a:rPr>
                        <a:t>Safety</a:t>
                      </a:r>
                      <a:r>
                        <a:rPr sz="1100" spc="-35" dirty="0">
                          <a:solidFill>
                            <a:srgbClr val="1D1818"/>
                          </a:solidFill>
                          <a:latin typeface="Arial"/>
                          <a:cs typeface="Arial"/>
                        </a:rPr>
                        <a:t> </a:t>
                      </a:r>
                      <a:r>
                        <a:rPr sz="1100" dirty="0">
                          <a:solidFill>
                            <a:srgbClr val="1D1818"/>
                          </a:solidFill>
                          <a:latin typeface="Arial"/>
                          <a:cs typeface="Arial"/>
                        </a:rPr>
                        <a:t>deposit</a:t>
                      </a:r>
                      <a:r>
                        <a:rPr sz="1100" spc="-25" dirty="0">
                          <a:solidFill>
                            <a:srgbClr val="1D1818"/>
                          </a:solidFill>
                          <a:latin typeface="Arial"/>
                          <a:cs typeface="Arial"/>
                        </a:rPr>
                        <a:t> </a:t>
                      </a:r>
                      <a:r>
                        <a:rPr sz="1100" spc="-20" dirty="0">
                          <a:solidFill>
                            <a:srgbClr val="1D1818"/>
                          </a:solidFill>
                          <a:latin typeface="Arial"/>
                          <a:cs typeface="Arial"/>
                        </a:rPr>
                        <a:t>box/ </a:t>
                      </a:r>
                      <a:r>
                        <a:rPr sz="1100" dirty="0">
                          <a:solidFill>
                            <a:srgbClr val="1D1818"/>
                          </a:solidFill>
                          <a:latin typeface="Arial"/>
                          <a:cs typeface="Arial"/>
                        </a:rPr>
                        <a:t>Transaction/</a:t>
                      </a:r>
                      <a:r>
                        <a:rPr sz="1100" spc="170" dirty="0">
                          <a:solidFill>
                            <a:srgbClr val="1D1818"/>
                          </a:solidFill>
                          <a:latin typeface="Arial"/>
                          <a:cs typeface="Arial"/>
                        </a:rPr>
                        <a:t> </a:t>
                      </a:r>
                      <a:r>
                        <a:rPr sz="1100" spc="-10" dirty="0">
                          <a:solidFill>
                            <a:srgbClr val="1D1818"/>
                          </a:solidFill>
                          <a:latin typeface="Arial"/>
                          <a:cs typeface="Arial"/>
                        </a:rPr>
                        <a:t>Verification/ Authorization</a:t>
                      </a:r>
                      <a:endParaRPr sz="1100">
                        <a:latin typeface="Arial"/>
                        <a:cs typeface="Arial"/>
                      </a:endParaRPr>
                    </a:p>
                  </a:txBody>
                  <a:tcPr marL="0" marR="0" marT="12446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tcPr>
                </a:tc>
                <a:tc>
                  <a:txBody>
                    <a:bodyPr/>
                    <a:lstStyle/>
                    <a:p>
                      <a:pPr marL="160655" marR="137160" algn="ctr">
                        <a:lnSpc>
                          <a:spcPct val="114700"/>
                        </a:lnSpc>
                        <a:spcBef>
                          <a:spcPts val="840"/>
                        </a:spcBef>
                      </a:pPr>
                      <a:r>
                        <a:rPr sz="1200" b="1" spc="-30" dirty="0">
                          <a:solidFill>
                            <a:srgbClr val="FFFFFF"/>
                          </a:solidFill>
                          <a:latin typeface="Arial"/>
                          <a:cs typeface="Arial"/>
                        </a:rPr>
                        <a:t>Safety</a:t>
                      </a:r>
                      <a:r>
                        <a:rPr sz="1200" b="1" dirty="0">
                          <a:solidFill>
                            <a:srgbClr val="FFFFFF"/>
                          </a:solidFill>
                          <a:latin typeface="Arial"/>
                          <a:cs typeface="Arial"/>
                        </a:rPr>
                        <a:t> </a:t>
                      </a:r>
                      <a:r>
                        <a:rPr sz="1200" b="1" spc="-50" dirty="0">
                          <a:solidFill>
                            <a:srgbClr val="FFFFFF"/>
                          </a:solidFill>
                          <a:latin typeface="Arial"/>
                          <a:cs typeface="Arial"/>
                        </a:rPr>
                        <a:t>deposit</a:t>
                      </a:r>
                      <a:r>
                        <a:rPr sz="1200" b="1" spc="-5" dirty="0">
                          <a:solidFill>
                            <a:srgbClr val="FFFFFF"/>
                          </a:solidFill>
                          <a:latin typeface="Arial"/>
                          <a:cs typeface="Arial"/>
                        </a:rPr>
                        <a:t> </a:t>
                      </a:r>
                      <a:r>
                        <a:rPr sz="1200" b="1" spc="-20" dirty="0">
                          <a:solidFill>
                            <a:srgbClr val="FFFFFF"/>
                          </a:solidFill>
                          <a:latin typeface="Arial"/>
                          <a:cs typeface="Arial"/>
                        </a:rPr>
                        <a:t>box/ </a:t>
                      </a:r>
                      <a:r>
                        <a:rPr sz="1200" b="1" spc="-30" dirty="0">
                          <a:solidFill>
                            <a:srgbClr val="FFFFFF"/>
                          </a:solidFill>
                          <a:latin typeface="Arial"/>
                          <a:cs typeface="Arial"/>
                        </a:rPr>
                        <a:t>Transaction/</a:t>
                      </a:r>
                      <a:r>
                        <a:rPr sz="1200" b="1" spc="15" dirty="0">
                          <a:solidFill>
                            <a:srgbClr val="FFFFFF"/>
                          </a:solidFill>
                          <a:latin typeface="Arial"/>
                          <a:cs typeface="Arial"/>
                        </a:rPr>
                        <a:t> </a:t>
                      </a:r>
                      <a:r>
                        <a:rPr sz="1200" b="1" spc="-20" dirty="0">
                          <a:solidFill>
                            <a:srgbClr val="FFFFFF"/>
                          </a:solidFill>
                          <a:latin typeface="Arial"/>
                          <a:cs typeface="Arial"/>
                        </a:rPr>
                        <a:t>Verification/ </a:t>
                      </a:r>
                      <a:r>
                        <a:rPr sz="1200" b="1" spc="-10" dirty="0">
                          <a:solidFill>
                            <a:srgbClr val="FFFFFF"/>
                          </a:solidFill>
                          <a:latin typeface="Arial"/>
                          <a:cs typeface="Arial"/>
                        </a:rPr>
                        <a:t>Authorization</a:t>
                      </a:r>
                      <a:endParaRPr sz="1200">
                        <a:latin typeface="Arial"/>
                        <a:cs typeface="Arial"/>
                      </a:endParaRPr>
                    </a:p>
                  </a:txBody>
                  <a:tcPr marL="0" marR="0" marT="106680" marB="0">
                    <a:lnL w="9525">
                      <a:solidFill>
                        <a:srgbClr val="B7B7B7"/>
                      </a:solidFill>
                      <a:prstDash val="dot"/>
                    </a:lnL>
                    <a:lnR w="9525">
                      <a:solidFill>
                        <a:srgbClr val="B7B7B7"/>
                      </a:solidFill>
                      <a:prstDash val="dot"/>
                    </a:lnR>
                    <a:lnT w="9525">
                      <a:solidFill>
                        <a:srgbClr val="B7B7B7"/>
                      </a:solidFill>
                      <a:prstDash val="dot"/>
                    </a:lnT>
                    <a:lnB w="9525">
                      <a:solidFill>
                        <a:srgbClr val="B7B7B7"/>
                      </a:solidFill>
                      <a:prstDash val="dot"/>
                    </a:lnB>
                    <a:solidFill>
                      <a:srgbClr val="2F44BA"/>
                    </a:solidFill>
                  </a:tcPr>
                </a:tc>
                <a:extLst>
                  <a:ext uri="{0D108BD9-81ED-4DB2-BD59-A6C34878D82A}">
                    <a16:rowId xmlns:a16="http://schemas.microsoft.com/office/drawing/2014/main" val="10005"/>
                  </a:ext>
                </a:extLst>
              </a:tr>
            </a:tbl>
          </a:graphicData>
        </a:graphic>
      </p:graphicFrame>
      <p:grpSp>
        <p:nvGrpSpPr>
          <p:cNvPr id="4" name="object 4"/>
          <p:cNvGrpSpPr/>
          <p:nvPr/>
        </p:nvGrpSpPr>
        <p:grpSpPr>
          <a:xfrm>
            <a:off x="9525" y="6343650"/>
            <a:ext cx="12182475" cy="519430"/>
            <a:chOff x="9525" y="6343650"/>
            <a:chExt cx="12182475" cy="519430"/>
          </a:xfrm>
        </p:grpSpPr>
        <p:sp>
          <p:nvSpPr>
            <p:cNvPr id="5" name="object 5"/>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6" name="object 6"/>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7" name="object 7"/>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99161" rIns="0" bIns="0" rtlCol="0">
            <a:spAutoFit/>
          </a:bodyPr>
          <a:lstStyle/>
          <a:p>
            <a:pPr marL="12700">
              <a:lnSpc>
                <a:spcPct val="100000"/>
              </a:lnSpc>
              <a:spcBef>
                <a:spcPts val="130"/>
              </a:spcBef>
            </a:pPr>
            <a:r>
              <a:rPr sz="3800" spc="-220" dirty="0">
                <a:solidFill>
                  <a:srgbClr val="00014B"/>
                </a:solidFill>
              </a:rPr>
              <a:t>Our</a:t>
            </a:r>
            <a:r>
              <a:rPr sz="3800" spc="-85" dirty="0">
                <a:solidFill>
                  <a:srgbClr val="00014B"/>
                </a:solidFill>
              </a:rPr>
              <a:t> </a:t>
            </a:r>
            <a:r>
              <a:rPr sz="3800" spc="-114" dirty="0"/>
              <a:t>Technologies</a:t>
            </a:r>
            <a:endParaRPr sz="3800"/>
          </a:p>
        </p:txBody>
      </p:sp>
      <p:grpSp>
        <p:nvGrpSpPr>
          <p:cNvPr id="3" name="object 3"/>
          <p:cNvGrpSpPr/>
          <p:nvPr/>
        </p:nvGrpSpPr>
        <p:grpSpPr>
          <a:xfrm>
            <a:off x="5476875" y="1933575"/>
            <a:ext cx="6462776" cy="4110090"/>
            <a:chOff x="5476875" y="1933575"/>
            <a:chExt cx="6462776" cy="4110090"/>
          </a:xfrm>
        </p:grpSpPr>
        <p:pic>
          <p:nvPicPr>
            <p:cNvPr id="4" name="object 4"/>
            <p:cNvPicPr/>
            <p:nvPr/>
          </p:nvPicPr>
          <p:blipFill>
            <a:blip r:embed="rId2" cstate="print"/>
            <a:stretch>
              <a:fillRect/>
            </a:stretch>
          </p:blipFill>
          <p:spPr>
            <a:xfrm>
              <a:off x="5553047" y="4419430"/>
              <a:ext cx="6319956" cy="1624235"/>
            </a:xfrm>
            <a:prstGeom prst="rect">
              <a:avLst/>
            </a:prstGeom>
          </p:spPr>
        </p:pic>
        <p:pic>
          <p:nvPicPr>
            <p:cNvPr id="5" name="object 5"/>
            <p:cNvPicPr/>
            <p:nvPr/>
          </p:nvPicPr>
          <p:blipFill>
            <a:blip r:embed="rId3" cstate="print"/>
            <a:stretch>
              <a:fillRect/>
            </a:stretch>
          </p:blipFill>
          <p:spPr>
            <a:xfrm>
              <a:off x="5495925" y="3895851"/>
              <a:ext cx="6348476" cy="1566799"/>
            </a:xfrm>
            <a:prstGeom prst="rect">
              <a:avLst/>
            </a:prstGeom>
          </p:spPr>
        </p:pic>
        <p:pic>
          <p:nvPicPr>
            <p:cNvPr id="6" name="object 6"/>
            <p:cNvPicPr/>
            <p:nvPr/>
          </p:nvPicPr>
          <p:blipFill>
            <a:blip r:embed="rId3" cstate="print"/>
            <a:stretch>
              <a:fillRect/>
            </a:stretch>
          </p:blipFill>
          <p:spPr>
            <a:xfrm>
              <a:off x="5495925" y="3409950"/>
              <a:ext cx="6348476" cy="1566799"/>
            </a:xfrm>
            <a:prstGeom prst="rect">
              <a:avLst/>
            </a:prstGeom>
          </p:spPr>
        </p:pic>
        <p:pic>
          <p:nvPicPr>
            <p:cNvPr id="7" name="object 7"/>
            <p:cNvPicPr/>
            <p:nvPr/>
          </p:nvPicPr>
          <p:blipFill>
            <a:blip r:embed="rId4" cstate="print"/>
            <a:stretch>
              <a:fillRect/>
            </a:stretch>
          </p:blipFill>
          <p:spPr>
            <a:xfrm>
              <a:off x="5495925" y="2924175"/>
              <a:ext cx="6348476" cy="1557274"/>
            </a:xfrm>
            <a:prstGeom prst="rect">
              <a:avLst/>
            </a:prstGeom>
          </p:spPr>
        </p:pic>
        <p:pic>
          <p:nvPicPr>
            <p:cNvPr id="8" name="object 8"/>
            <p:cNvPicPr/>
            <p:nvPr/>
          </p:nvPicPr>
          <p:blipFill>
            <a:blip r:embed="rId4" cstate="print"/>
            <a:stretch>
              <a:fillRect/>
            </a:stretch>
          </p:blipFill>
          <p:spPr>
            <a:xfrm>
              <a:off x="5495925" y="2438400"/>
              <a:ext cx="6348476" cy="1557274"/>
            </a:xfrm>
            <a:prstGeom prst="rect">
              <a:avLst/>
            </a:prstGeom>
          </p:spPr>
        </p:pic>
        <p:pic>
          <p:nvPicPr>
            <p:cNvPr id="9" name="object 9"/>
            <p:cNvPicPr/>
            <p:nvPr/>
          </p:nvPicPr>
          <p:blipFill>
            <a:blip r:embed="rId5" cstate="print"/>
            <a:stretch>
              <a:fillRect/>
            </a:stretch>
          </p:blipFill>
          <p:spPr>
            <a:xfrm>
              <a:off x="5476875" y="1933575"/>
              <a:ext cx="6462776" cy="1604899"/>
            </a:xfrm>
            <a:prstGeom prst="rect">
              <a:avLst/>
            </a:prstGeom>
          </p:spPr>
        </p:pic>
        <p:sp>
          <p:nvSpPr>
            <p:cNvPr id="10" name="object 10"/>
            <p:cNvSpPr/>
            <p:nvPr/>
          </p:nvSpPr>
          <p:spPr>
            <a:xfrm>
              <a:off x="6147688" y="3978529"/>
              <a:ext cx="558800" cy="210820"/>
            </a:xfrm>
            <a:custGeom>
              <a:avLst/>
              <a:gdLst/>
              <a:ahLst/>
              <a:cxnLst/>
              <a:rect l="l" t="t" r="r" b="b"/>
              <a:pathLst>
                <a:path w="558800" h="210820">
                  <a:moveTo>
                    <a:pt x="381" y="76073"/>
                  </a:moveTo>
                  <a:lnTo>
                    <a:pt x="322" y="77470"/>
                  </a:lnTo>
                  <a:lnTo>
                    <a:pt x="206" y="80264"/>
                  </a:lnTo>
                  <a:lnTo>
                    <a:pt x="121" y="82296"/>
                  </a:lnTo>
                  <a:lnTo>
                    <a:pt x="0" y="85217"/>
                  </a:lnTo>
                  <a:lnTo>
                    <a:pt x="2417" y="92710"/>
                  </a:lnTo>
                  <a:lnTo>
                    <a:pt x="2539" y="93091"/>
                  </a:lnTo>
                  <a:lnTo>
                    <a:pt x="39637" y="112402"/>
                  </a:lnTo>
                  <a:lnTo>
                    <a:pt x="47863" y="111093"/>
                  </a:lnTo>
                  <a:lnTo>
                    <a:pt x="55397" y="107830"/>
                  </a:lnTo>
                  <a:lnTo>
                    <a:pt x="62230" y="102616"/>
                  </a:lnTo>
                  <a:lnTo>
                    <a:pt x="68580" y="96520"/>
                  </a:lnTo>
                  <a:lnTo>
                    <a:pt x="68846" y="96012"/>
                  </a:lnTo>
                  <a:lnTo>
                    <a:pt x="38100" y="96012"/>
                  </a:lnTo>
                  <a:lnTo>
                    <a:pt x="30099" y="94615"/>
                  </a:lnTo>
                  <a:lnTo>
                    <a:pt x="26924" y="92710"/>
                  </a:lnTo>
                  <a:lnTo>
                    <a:pt x="24511" y="89408"/>
                  </a:lnTo>
                  <a:lnTo>
                    <a:pt x="22098" y="86233"/>
                  </a:lnTo>
                  <a:lnTo>
                    <a:pt x="21082" y="82296"/>
                  </a:lnTo>
                  <a:lnTo>
                    <a:pt x="21209" y="77470"/>
                  </a:lnTo>
                  <a:lnTo>
                    <a:pt x="381" y="76073"/>
                  </a:lnTo>
                  <a:close/>
                </a:path>
                <a:path w="558800" h="210820">
                  <a:moveTo>
                    <a:pt x="69426" y="53340"/>
                  </a:moveTo>
                  <a:lnTo>
                    <a:pt x="34416" y="53340"/>
                  </a:lnTo>
                  <a:lnTo>
                    <a:pt x="45085" y="55118"/>
                  </a:lnTo>
                  <a:lnTo>
                    <a:pt x="48640" y="57531"/>
                  </a:lnTo>
                  <a:lnTo>
                    <a:pt x="53466" y="65151"/>
                  </a:lnTo>
                  <a:lnTo>
                    <a:pt x="53975" y="70358"/>
                  </a:lnTo>
                  <a:lnTo>
                    <a:pt x="52832" y="76962"/>
                  </a:lnTo>
                  <a:lnTo>
                    <a:pt x="51688" y="83947"/>
                  </a:lnTo>
                  <a:lnTo>
                    <a:pt x="50575" y="86233"/>
                  </a:lnTo>
                  <a:lnTo>
                    <a:pt x="49121" y="89027"/>
                  </a:lnTo>
                  <a:lnTo>
                    <a:pt x="42037" y="94869"/>
                  </a:lnTo>
                  <a:lnTo>
                    <a:pt x="38100" y="96012"/>
                  </a:lnTo>
                  <a:lnTo>
                    <a:pt x="68846" y="96012"/>
                  </a:lnTo>
                  <a:lnTo>
                    <a:pt x="72516" y="89027"/>
                  </a:lnTo>
                  <a:lnTo>
                    <a:pt x="74168" y="80264"/>
                  </a:lnTo>
                  <a:lnTo>
                    <a:pt x="74856" y="72546"/>
                  </a:lnTo>
                  <a:lnTo>
                    <a:pt x="74247" y="65389"/>
                  </a:lnTo>
                  <a:lnTo>
                    <a:pt x="72328" y="58779"/>
                  </a:lnTo>
                  <a:lnTo>
                    <a:pt x="69426" y="53340"/>
                  </a:lnTo>
                  <a:close/>
                </a:path>
                <a:path w="558800" h="210820">
                  <a:moveTo>
                    <a:pt x="27177" y="0"/>
                  </a:moveTo>
                  <a:lnTo>
                    <a:pt x="6731" y="54102"/>
                  </a:lnTo>
                  <a:lnTo>
                    <a:pt x="23113" y="59436"/>
                  </a:lnTo>
                  <a:lnTo>
                    <a:pt x="28701" y="54991"/>
                  </a:lnTo>
                  <a:lnTo>
                    <a:pt x="34416" y="53340"/>
                  </a:lnTo>
                  <a:lnTo>
                    <a:pt x="69426" y="53340"/>
                  </a:lnTo>
                  <a:lnTo>
                    <a:pt x="69087" y="52705"/>
                  </a:lnTo>
                  <a:lnTo>
                    <a:pt x="64823" y="47466"/>
                  </a:lnTo>
                  <a:lnTo>
                    <a:pt x="59832" y="43370"/>
                  </a:lnTo>
                  <a:lnTo>
                    <a:pt x="54103" y="40417"/>
                  </a:lnTo>
                  <a:lnTo>
                    <a:pt x="51262" y="39624"/>
                  </a:lnTo>
                  <a:lnTo>
                    <a:pt x="32893" y="39624"/>
                  </a:lnTo>
                  <a:lnTo>
                    <a:pt x="39370" y="21971"/>
                  </a:lnTo>
                  <a:lnTo>
                    <a:pt x="79390" y="21971"/>
                  </a:lnTo>
                  <a:lnTo>
                    <a:pt x="81534" y="9525"/>
                  </a:lnTo>
                  <a:lnTo>
                    <a:pt x="27177" y="0"/>
                  </a:lnTo>
                  <a:close/>
                </a:path>
                <a:path w="558800" h="210820">
                  <a:moveTo>
                    <a:pt x="42799" y="37846"/>
                  </a:moveTo>
                  <a:lnTo>
                    <a:pt x="37973" y="38100"/>
                  </a:lnTo>
                  <a:lnTo>
                    <a:pt x="32893" y="39624"/>
                  </a:lnTo>
                  <a:lnTo>
                    <a:pt x="51262" y="39624"/>
                  </a:lnTo>
                  <a:lnTo>
                    <a:pt x="47625" y="38608"/>
                  </a:lnTo>
                  <a:lnTo>
                    <a:pt x="42799" y="37846"/>
                  </a:lnTo>
                  <a:close/>
                </a:path>
                <a:path w="558800" h="210820">
                  <a:moveTo>
                    <a:pt x="79390" y="21971"/>
                  </a:moveTo>
                  <a:lnTo>
                    <a:pt x="39370" y="21971"/>
                  </a:lnTo>
                  <a:lnTo>
                    <a:pt x="78232" y="28702"/>
                  </a:lnTo>
                  <a:lnTo>
                    <a:pt x="79390" y="21971"/>
                  </a:lnTo>
                  <a:close/>
                </a:path>
                <a:path w="558800" h="210820">
                  <a:moveTo>
                    <a:pt x="122300" y="97409"/>
                  </a:moveTo>
                  <a:lnTo>
                    <a:pt x="122184" y="101600"/>
                  </a:lnTo>
                  <a:lnTo>
                    <a:pt x="122128" y="103632"/>
                  </a:lnTo>
                  <a:lnTo>
                    <a:pt x="122047" y="106553"/>
                  </a:lnTo>
                  <a:lnTo>
                    <a:pt x="124343" y="114046"/>
                  </a:lnTo>
                  <a:lnTo>
                    <a:pt x="124460" y="114427"/>
                  </a:lnTo>
                  <a:lnTo>
                    <a:pt x="129794" y="120777"/>
                  </a:lnTo>
                  <a:lnTo>
                    <a:pt x="161631" y="133738"/>
                  </a:lnTo>
                  <a:lnTo>
                    <a:pt x="169894" y="132429"/>
                  </a:lnTo>
                  <a:lnTo>
                    <a:pt x="177442" y="129166"/>
                  </a:lnTo>
                  <a:lnTo>
                    <a:pt x="184276" y="123952"/>
                  </a:lnTo>
                  <a:lnTo>
                    <a:pt x="190626" y="117856"/>
                  </a:lnTo>
                  <a:lnTo>
                    <a:pt x="190893" y="117348"/>
                  </a:lnTo>
                  <a:lnTo>
                    <a:pt x="160020" y="117348"/>
                  </a:lnTo>
                  <a:lnTo>
                    <a:pt x="155828" y="116586"/>
                  </a:lnTo>
                  <a:lnTo>
                    <a:pt x="152019" y="115951"/>
                  </a:lnTo>
                  <a:lnTo>
                    <a:pt x="148971" y="114046"/>
                  </a:lnTo>
                  <a:lnTo>
                    <a:pt x="146268" y="110363"/>
                  </a:lnTo>
                  <a:lnTo>
                    <a:pt x="144145" y="107569"/>
                  </a:lnTo>
                  <a:lnTo>
                    <a:pt x="143001" y="103632"/>
                  </a:lnTo>
                  <a:lnTo>
                    <a:pt x="143256" y="98806"/>
                  </a:lnTo>
                  <a:lnTo>
                    <a:pt x="122300" y="97409"/>
                  </a:lnTo>
                  <a:close/>
                </a:path>
                <a:path w="558800" h="210820">
                  <a:moveTo>
                    <a:pt x="191473" y="74676"/>
                  </a:moveTo>
                  <a:lnTo>
                    <a:pt x="156463" y="74676"/>
                  </a:lnTo>
                  <a:lnTo>
                    <a:pt x="162306" y="75692"/>
                  </a:lnTo>
                  <a:lnTo>
                    <a:pt x="167005" y="76454"/>
                  </a:lnTo>
                  <a:lnTo>
                    <a:pt x="170687" y="78867"/>
                  </a:lnTo>
                  <a:lnTo>
                    <a:pt x="172974" y="82677"/>
                  </a:lnTo>
                  <a:lnTo>
                    <a:pt x="175387" y="86487"/>
                  </a:lnTo>
                  <a:lnTo>
                    <a:pt x="176022" y="91694"/>
                  </a:lnTo>
                  <a:lnTo>
                    <a:pt x="160020" y="117348"/>
                  </a:lnTo>
                  <a:lnTo>
                    <a:pt x="190893" y="117348"/>
                  </a:lnTo>
                  <a:lnTo>
                    <a:pt x="194563" y="110363"/>
                  </a:lnTo>
                  <a:lnTo>
                    <a:pt x="196087" y="101600"/>
                  </a:lnTo>
                  <a:lnTo>
                    <a:pt x="196850" y="93882"/>
                  </a:lnTo>
                  <a:lnTo>
                    <a:pt x="196278" y="86725"/>
                  </a:lnTo>
                  <a:lnTo>
                    <a:pt x="194373" y="80115"/>
                  </a:lnTo>
                  <a:lnTo>
                    <a:pt x="191473" y="74676"/>
                  </a:lnTo>
                  <a:close/>
                </a:path>
                <a:path w="558800" h="210820">
                  <a:moveTo>
                    <a:pt x="149098" y="21336"/>
                  </a:moveTo>
                  <a:lnTo>
                    <a:pt x="128777" y="75311"/>
                  </a:lnTo>
                  <a:lnTo>
                    <a:pt x="145034" y="80772"/>
                  </a:lnTo>
                  <a:lnTo>
                    <a:pt x="150462" y="76454"/>
                  </a:lnTo>
                  <a:lnTo>
                    <a:pt x="150172" y="76454"/>
                  </a:lnTo>
                  <a:lnTo>
                    <a:pt x="156463" y="74676"/>
                  </a:lnTo>
                  <a:lnTo>
                    <a:pt x="191473" y="74676"/>
                  </a:lnTo>
                  <a:lnTo>
                    <a:pt x="191135" y="74041"/>
                  </a:lnTo>
                  <a:lnTo>
                    <a:pt x="186850" y="68802"/>
                  </a:lnTo>
                  <a:lnTo>
                    <a:pt x="181816" y="64706"/>
                  </a:lnTo>
                  <a:lnTo>
                    <a:pt x="176043" y="61753"/>
                  </a:lnTo>
                  <a:lnTo>
                    <a:pt x="173193" y="60960"/>
                  </a:lnTo>
                  <a:lnTo>
                    <a:pt x="154939" y="60960"/>
                  </a:lnTo>
                  <a:lnTo>
                    <a:pt x="161198" y="43561"/>
                  </a:lnTo>
                  <a:lnTo>
                    <a:pt x="161289" y="43307"/>
                  </a:lnTo>
                  <a:lnTo>
                    <a:pt x="201355" y="43307"/>
                  </a:lnTo>
                  <a:lnTo>
                    <a:pt x="203581" y="30861"/>
                  </a:lnTo>
                  <a:lnTo>
                    <a:pt x="149098" y="21336"/>
                  </a:lnTo>
                  <a:close/>
                </a:path>
                <a:path w="558800" h="210820">
                  <a:moveTo>
                    <a:pt x="164846" y="59182"/>
                  </a:moveTo>
                  <a:lnTo>
                    <a:pt x="159893" y="59436"/>
                  </a:lnTo>
                  <a:lnTo>
                    <a:pt x="154939" y="60960"/>
                  </a:lnTo>
                  <a:lnTo>
                    <a:pt x="173193" y="60960"/>
                  </a:lnTo>
                  <a:lnTo>
                    <a:pt x="169545" y="59944"/>
                  </a:lnTo>
                  <a:lnTo>
                    <a:pt x="164846" y="59182"/>
                  </a:lnTo>
                  <a:close/>
                </a:path>
                <a:path w="558800" h="210820">
                  <a:moveTo>
                    <a:pt x="102362" y="11938"/>
                  </a:moveTo>
                  <a:lnTo>
                    <a:pt x="98678" y="32512"/>
                  </a:lnTo>
                  <a:lnTo>
                    <a:pt x="108712" y="34290"/>
                  </a:lnTo>
                  <a:lnTo>
                    <a:pt x="107823" y="38354"/>
                  </a:lnTo>
                  <a:lnTo>
                    <a:pt x="106299" y="41529"/>
                  </a:lnTo>
                  <a:lnTo>
                    <a:pt x="104139" y="43561"/>
                  </a:lnTo>
                  <a:lnTo>
                    <a:pt x="101981" y="45720"/>
                  </a:lnTo>
                  <a:lnTo>
                    <a:pt x="98678" y="46990"/>
                  </a:lnTo>
                  <a:lnTo>
                    <a:pt x="94361" y="47625"/>
                  </a:lnTo>
                  <a:lnTo>
                    <a:pt x="96900" y="56896"/>
                  </a:lnTo>
                  <a:lnTo>
                    <a:pt x="101600" y="56134"/>
                  </a:lnTo>
                  <a:lnTo>
                    <a:pt x="105537" y="54610"/>
                  </a:lnTo>
                  <a:lnTo>
                    <a:pt x="108838" y="52324"/>
                  </a:lnTo>
                  <a:lnTo>
                    <a:pt x="112268" y="50038"/>
                  </a:lnTo>
                  <a:lnTo>
                    <a:pt x="122936" y="15494"/>
                  </a:lnTo>
                  <a:lnTo>
                    <a:pt x="102362" y="11938"/>
                  </a:lnTo>
                  <a:close/>
                </a:path>
                <a:path w="558800" h="210820">
                  <a:moveTo>
                    <a:pt x="201355" y="43307"/>
                  </a:moveTo>
                  <a:lnTo>
                    <a:pt x="161289" y="43307"/>
                  </a:lnTo>
                  <a:lnTo>
                    <a:pt x="200151" y="50038"/>
                  </a:lnTo>
                  <a:lnTo>
                    <a:pt x="201310" y="43561"/>
                  </a:lnTo>
                  <a:lnTo>
                    <a:pt x="201355" y="43307"/>
                  </a:lnTo>
                  <a:close/>
                </a:path>
                <a:path w="558800" h="210820">
                  <a:moveTo>
                    <a:pt x="331480" y="90805"/>
                  </a:moveTo>
                  <a:lnTo>
                    <a:pt x="298196" y="90805"/>
                  </a:lnTo>
                  <a:lnTo>
                    <a:pt x="301625" y="91440"/>
                  </a:lnTo>
                  <a:lnTo>
                    <a:pt x="304546" y="91948"/>
                  </a:lnTo>
                  <a:lnTo>
                    <a:pt x="307260" y="93091"/>
                  </a:lnTo>
                  <a:lnTo>
                    <a:pt x="307095" y="93091"/>
                  </a:lnTo>
                  <a:lnTo>
                    <a:pt x="308737" y="94615"/>
                  </a:lnTo>
                  <a:lnTo>
                    <a:pt x="310388" y="96266"/>
                  </a:lnTo>
                  <a:lnTo>
                    <a:pt x="311531" y="98298"/>
                  </a:lnTo>
                  <a:lnTo>
                    <a:pt x="312293" y="102997"/>
                  </a:lnTo>
                  <a:lnTo>
                    <a:pt x="311785" y="108204"/>
                  </a:lnTo>
                  <a:lnTo>
                    <a:pt x="310388" y="116332"/>
                  </a:lnTo>
                  <a:lnTo>
                    <a:pt x="303149" y="157480"/>
                  </a:lnTo>
                  <a:lnTo>
                    <a:pt x="323723" y="161036"/>
                  </a:lnTo>
                  <a:lnTo>
                    <a:pt x="331724" y="115443"/>
                  </a:lnTo>
                  <a:lnTo>
                    <a:pt x="332994" y="108458"/>
                  </a:lnTo>
                  <a:lnTo>
                    <a:pt x="333501" y="103251"/>
                  </a:lnTo>
                  <a:lnTo>
                    <a:pt x="333375" y="99822"/>
                  </a:lnTo>
                  <a:lnTo>
                    <a:pt x="333248" y="96266"/>
                  </a:lnTo>
                  <a:lnTo>
                    <a:pt x="332577" y="93472"/>
                  </a:lnTo>
                  <a:lnTo>
                    <a:pt x="332486" y="93091"/>
                  </a:lnTo>
                  <a:lnTo>
                    <a:pt x="331591" y="91059"/>
                  </a:lnTo>
                  <a:lnTo>
                    <a:pt x="331480" y="90805"/>
                  </a:lnTo>
                  <a:close/>
                </a:path>
                <a:path w="558800" h="210820">
                  <a:moveTo>
                    <a:pt x="271652" y="41275"/>
                  </a:moveTo>
                  <a:lnTo>
                    <a:pt x="252857" y="148717"/>
                  </a:lnTo>
                  <a:lnTo>
                    <a:pt x="273558" y="152273"/>
                  </a:lnTo>
                  <a:lnTo>
                    <a:pt x="281432" y="106680"/>
                  </a:lnTo>
                  <a:lnTo>
                    <a:pt x="282956" y="101854"/>
                  </a:lnTo>
                  <a:lnTo>
                    <a:pt x="284734" y="98806"/>
                  </a:lnTo>
                  <a:lnTo>
                    <a:pt x="286638" y="95631"/>
                  </a:lnTo>
                  <a:lnTo>
                    <a:pt x="289051" y="93472"/>
                  </a:lnTo>
                  <a:lnTo>
                    <a:pt x="291973" y="92329"/>
                  </a:lnTo>
                  <a:lnTo>
                    <a:pt x="295021" y="91059"/>
                  </a:lnTo>
                  <a:lnTo>
                    <a:pt x="298196" y="90805"/>
                  </a:lnTo>
                  <a:lnTo>
                    <a:pt x="331480" y="90805"/>
                  </a:lnTo>
                  <a:lnTo>
                    <a:pt x="331088" y="89916"/>
                  </a:lnTo>
                  <a:lnTo>
                    <a:pt x="329564" y="86868"/>
                  </a:lnTo>
                  <a:lnTo>
                    <a:pt x="327266" y="84328"/>
                  </a:lnTo>
                  <a:lnTo>
                    <a:pt x="285369" y="84328"/>
                  </a:lnTo>
                  <a:lnTo>
                    <a:pt x="292353" y="44831"/>
                  </a:lnTo>
                  <a:lnTo>
                    <a:pt x="271652" y="41275"/>
                  </a:lnTo>
                  <a:close/>
                </a:path>
                <a:path w="558800" h="210820">
                  <a:moveTo>
                    <a:pt x="304442" y="76380"/>
                  </a:moveTo>
                  <a:lnTo>
                    <a:pt x="297846" y="77485"/>
                  </a:lnTo>
                  <a:lnTo>
                    <a:pt x="291488" y="80138"/>
                  </a:lnTo>
                  <a:lnTo>
                    <a:pt x="285369" y="84328"/>
                  </a:lnTo>
                  <a:lnTo>
                    <a:pt x="327339" y="84328"/>
                  </a:lnTo>
                  <a:lnTo>
                    <a:pt x="323596" y="81788"/>
                  </a:lnTo>
                  <a:lnTo>
                    <a:pt x="320166" y="79248"/>
                  </a:lnTo>
                  <a:lnTo>
                    <a:pt x="315975" y="77724"/>
                  </a:lnTo>
                  <a:lnTo>
                    <a:pt x="311276" y="76835"/>
                  </a:lnTo>
                  <a:lnTo>
                    <a:pt x="304442" y="76380"/>
                  </a:lnTo>
                  <a:close/>
                </a:path>
                <a:path w="558800" h="210820">
                  <a:moveTo>
                    <a:pt x="365633" y="57658"/>
                  </a:moveTo>
                  <a:lnTo>
                    <a:pt x="362204" y="76708"/>
                  </a:lnTo>
                  <a:lnTo>
                    <a:pt x="382905" y="80264"/>
                  </a:lnTo>
                  <a:lnTo>
                    <a:pt x="386207" y="61214"/>
                  </a:lnTo>
                  <a:lnTo>
                    <a:pt x="365633" y="57658"/>
                  </a:lnTo>
                  <a:close/>
                </a:path>
                <a:path w="558800" h="210820">
                  <a:moveTo>
                    <a:pt x="381508" y="176530"/>
                  </a:moveTo>
                  <a:lnTo>
                    <a:pt x="381254" y="177419"/>
                  </a:lnTo>
                  <a:lnTo>
                    <a:pt x="381127" y="178308"/>
                  </a:lnTo>
                  <a:lnTo>
                    <a:pt x="381000" y="178943"/>
                  </a:lnTo>
                  <a:lnTo>
                    <a:pt x="379960" y="185293"/>
                  </a:lnTo>
                  <a:lnTo>
                    <a:pt x="379958" y="186309"/>
                  </a:lnTo>
                  <a:lnTo>
                    <a:pt x="381474" y="192024"/>
                  </a:lnTo>
                  <a:lnTo>
                    <a:pt x="413702" y="209423"/>
                  </a:lnTo>
                  <a:lnTo>
                    <a:pt x="413907" y="209423"/>
                  </a:lnTo>
                  <a:lnTo>
                    <a:pt x="420115" y="210439"/>
                  </a:lnTo>
                  <a:lnTo>
                    <a:pt x="426085" y="210820"/>
                  </a:lnTo>
                  <a:lnTo>
                    <a:pt x="430911" y="210058"/>
                  </a:lnTo>
                  <a:lnTo>
                    <a:pt x="435737" y="209423"/>
                  </a:lnTo>
                  <a:lnTo>
                    <a:pt x="452306" y="194310"/>
                  </a:lnTo>
                  <a:lnTo>
                    <a:pt x="420496" y="194310"/>
                  </a:lnTo>
                  <a:lnTo>
                    <a:pt x="415163" y="193421"/>
                  </a:lnTo>
                  <a:lnTo>
                    <a:pt x="410971" y="192659"/>
                  </a:lnTo>
                  <a:lnTo>
                    <a:pt x="407924" y="191389"/>
                  </a:lnTo>
                  <a:lnTo>
                    <a:pt x="406272" y="189611"/>
                  </a:lnTo>
                  <a:lnTo>
                    <a:pt x="405003" y="188341"/>
                  </a:lnTo>
                  <a:lnTo>
                    <a:pt x="404494" y="186309"/>
                  </a:lnTo>
                  <a:lnTo>
                    <a:pt x="404494" y="183388"/>
                  </a:lnTo>
                  <a:lnTo>
                    <a:pt x="381508" y="176530"/>
                  </a:lnTo>
                  <a:close/>
                </a:path>
                <a:path w="558800" h="210820">
                  <a:moveTo>
                    <a:pt x="458513" y="167894"/>
                  </a:moveTo>
                  <a:lnTo>
                    <a:pt x="437261" y="167894"/>
                  </a:lnTo>
                  <a:lnTo>
                    <a:pt x="435409" y="178308"/>
                  </a:lnTo>
                  <a:lnTo>
                    <a:pt x="434551" y="183388"/>
                  </a:lnTo>
                  <a:lnTo>
                    <a:pt x="434466" y="183896"/>
                  </a:lnTo>
                  <a:lnTo>
                    <a:pt x="433578" y="186944"/>
                  </a:lnTo>
                  <a:lnTo>
                    <a:pt x="432688" y="188595"/>
                  </a:lnTo>
                  <a:lnTo>
                    <a:pt x="431291" y="190754"/>
                  </a:lnTo>
                  <a:lnTo>
                    <a:pt x="429640" y="192278"/>
                  </a:lnTo>
                  <a:lnTo>
                    <a:pt x="427609" y="193040"/>
                  </a:lnTo>
                  <a:lnTo>
                    <a:pt x="424363" y="194310"/>
                  </a:lnTo>
                  <a:lnTo>
                    <a:pt x="452306" y="194310"/>
                  </a:lnTo>
                  <a:lnTo>
                    <a:pt x="453516" y="192024"/>
                  </a:lnTo>
                  <a:lnTo>
                    <a:pt x="455421" y="185293"/>
                  </a:lnTo>
                  <a:lnTo>
                    <a:pt x="456843" y="177419"/>
                  </a:lnTo>
                  <a:lnTo>
                    <a:pt x="458513" y="167894"/>
                  </a:lnTo>
                  <a:close/>
                </a:path>
                <a:path w="558800" h="210820">
                  <a:moveTo>
                    <a:pt x="419659" y="96482"/>
                  </a:moveTo>
                  <a:lnTo>
                    <a:pt x="392020" y="114554"/>
                  </a:lnTo>
                  <a:lnTo>
                    <a:pt x="391937" y="114681"/>
                  </a:lnTo>
                  <a:lnTo>
                    <a:pt x="388780" y="122396"/>
                  </a:lnTo>
                  <a:lnTo>
                    <a:pt x="386588" y="131445"/>
                  </a:lnTo>
                  <a:lnTo>
                    <a:pt x="385754" y="139017"/>
                  </a:lnTo>
                  <a:lnTo>
                    <a:pt x="385830" y="142240"/>
                  </a:lnTo>
                  <a:lnTo>
                    <a:pt x="412174" y="176530"/>
                  </a:lnTo>
                  <a:lnTo>
                    <a:pt x="413903" y="176530"/>
                  </a:lnTo>
                  <a:lnTo>
                    <a:pt x="418615" y="176805"/>
                  </a:lnTo>
                  <a:lnTo>
                    <a:pt x="425164" y="175529"/>
                  </a:lnTo>
                  <a:lnTo>
                    <a:pt x="431379" y="172563"/>
                  </a:lnTo>
                  <a:lnTo>
                    <a:pt x="437261" y="167894"/>
                  </a:lnTo>
                  <a:lnTo>
                    <a:pt x="458513" y="167894"/>
                  </a:lnTo>
                  <a:lnTo>
                    <a:pt x="459600" y="161671"/>
                  </a:lnTo>
                  <a:lnTo>
                    <a:pt x="425450" y="161671"/>
                  </a:lnTo>
                  <a:lnTo>
                    <a:pt x="420369" y="160782"/>
                  </a:lnTo>
                  <a:lnTo>
                    <a:pt x="406527" y="142240"/>
                  </a:lnTo>
                  <a:lnTo>
                    <a:pt x="407924" y="133985"/>
                  </a:lnTo>
                  <a:lnTo>
                    <a:pt x="409298" y="126238"/>
                  </a:lnTo>
                  <a:lnTo>
                    <a:pt x="409320" y="126111"/>
                  </a:lnTo>
                  <a:lnTo>
                    <a:pt x="411861" y="120523"/>
                  </a:lnTo>
                  <a:lnTo>
                    <a:pt x="415797" y="117348"/>
                  </a:lnTo>
                  <a:lnTo>
                    <a:pt x="419608" y="114046"/>
                  </a:lnTo>
                  <a:lnTo>
                    <a:pt x="424053" y="112776"/>
                  </a:lnTo>
                  <a:lnTo>
                    <a:pt x="447421" y="112776"/>
                  </a:lnTo>
                  <a:lnTo>
                    <a:pt x="444057" y="107386"/>
                  </a:lnTo>
                  <a:lnTo>
                    <a:pt x="439118" y="102457"/>
                  </a:lnTo>
                  <a:lnTo>
                    <a:pt x="433250" y="99004"/>
                  </a:lnTo>
                  <a:lnTo>
                    <a:pt x="426465" y="97028"/>
                  </a:lnTo>
                  <a:lnTo>
                    <a:pt x="419659" y="96482"/>
                  </a:lnTo>
                  <a:close/>
                </a:path>
                <a:path w="558800" h="210820">
                  <a:moveTo>
                    <a:pt x="360426" y="87249"/>
                  </a:moveTo>
                  <a:lnTo>
                    <a:pt x="346837" y="165100"/>
                  </a:lnTo>
                  <a:lnTo>
                    <a:pt x="367411" y="168656"/>
                  </a:lnTo>
                  <a:lnTo>
                    <a:pt x="381000" y="90805"/>
                  </a:lnTo>
                  <a:lnTo>
                    <a:pt x="360426" y="87249"/>
                  </a:lnTo>
                  <a:close/>
                </a:path>
                <a:path w="558800" h="210820">
                  <a:moveTo>
                    <a:pt x="447421" y="112776"/>
                  </a:moveTo>
                  <a:lnTo>
                    <a:pt x="424053" y="112776"/>
                  </a:lnTo>
                  <a:lnTo>
                    <a:pt x="434086" y="114554"/>
                  </a:lnTo>
                  <a:lnTo>
                    <a:pt x="437970" y="117348"/>
                  </a:lnTo>
                  <a:lnTo>
                    <a:pt x="440563" y="121793"/>
                  </a:lnTo>
                  <a:lnTo>
                    <a:pt x="443153" y="126111"/>
                  </a:lnTo>
                  <a:lnTo>
                    <a:pt x="443230" y="126238"/>
                  </a:lnTo>
                  <a:lnTo>
                    <a:pt x="443761" y="131445"/>
                  </a:lnTo>
                  <a:lnTo>
                    <a:pt x="443864" y="132461"/>
                  </a:lnTo>
                  <a:lnTo>
                    <a:pt x="442467" y="140589"/>
                  </a:lnTo>
                  <a:lnTo>
                    <a:pt x="441070" y="148336"/>
                  </a:lnTo>
                  <a:lnTo>
                    <a:pt x="438277" y="153797"/>
                  </a:lnTo>
                  <a:lnTo>
                    <a:pt x="430021" y="160528"/>
                  </a:lnTo>
                  <a:lnTo>
                    <a:pt x="425450" y="161671"/>
                  </a:lnTo>
                  <a:lnTo>
                    <a:pt x="459600" y="161671"/>
                  </a:lnTo>
                  <a:lnTo>
                    <a:pt x="467801" y="114681"/>
                  </a:lnTo>
                  <a:lnTo>
                    <a:pt x="467912" y="114046"/>
                  </a:lnTo>
                  <a:lnTo>
                    <a:pt x="467957" y="113792"/>
                  </a:lnTo>
                  <a:lnTo>
                    <a:pt x="448056" y="113792"/>
                  </a:lnTo>
                  <a:lnTo>
                    <a:pt x="447421" y="112776"/>
                  </a:lnTo>
                  <a:close/>
                </a:path>
                <a:path w="558800" h="210820">
                  <a:moveTo>
                    <a:pt x="449961" y="102870"/>
                  </a:moveTo>
                  <a:lnTo>
                    <a:pt x="448056" y="113792"/>
                  </a:lnTo>
                  <a:lnTo>
                    <a:pt x="467957" y="113792"/>
                  </a:lnTo>
                  <a:lnTo>
                    <a:pt x="469264" y="106299"/>
                  </a:lnTo>
                  <a:lnTo>
                    <a:pt x="449961" y="102870"/>
                  </a:lnTo>
                  <a:close/>
                </a:path>
                <a:path w="558800" h="210820">
                  <a:moveTo>
                    <a:pt x="556609" y="130175"/>
                  </a:moveTo>
                  <a:lnTo>
                    <a:pt x="523366" y="130175"/>
                  </a:lnTo>
                  <a:lnTo>
                    <a:pt x="526795" y="130810"/>
                  </a:lnTo>
                  <a:lnTo>
                    <a:pt x="529716" y="131318"/>
                  </a:lnTo>
                  <a:lnTo>
                    <a:pt x="532431" y="132461"/>
                  </a:lnTo>
                  <a:lnTo>
                    <a:pt x="532266" y="132461"/>
                  </a:lnTo>
                  <a:lnTo>
                    <a:pt x="535686" y="135636"/>
                  </a:lnTo>
                  <a:lnTo>
                    <a:pt x="536702" y="137668"/>
                  </a:lnTo>
                  <a:lnTo>
                    <a:pt x="537463" y="142367"/>
                  </a:lnTo>
                  <a:lnTo>
                    <a:pt x="536956" y="147574"/>
                  </a:lnTo>
                  <a:lnTo>
                    <a:pt x="535559" y="155702"/>
                  </a:lnTo>
                  <a:lnTo>
                    <a:pt x="528319" y="196850"/>
                  </a:lnTo>
                  <a:lnTo>
                    <a:pt x="549020" y="200406"/>
                  </a:lnTo>
                  <a:lnTo>
                    <a:pt x="556894" y="154813"/>
                  </a:lnTo>
                  <a:lnTo>
                    <a:pt x="558164" y="147828"/>
                  </a:lnTo>
                  <a:lnTo>
                    <a:pt x="558672" y="142621"/>
                  </a:lnTo>
                  <a:lnTo>
                    <a:pt x="558545" y="139192"/>
                  </a:lnTo>
                  <a:lnTo>
                    <a:pt x="558418" y="135636"/>
                  </a:lnTo>
                  <a:lnTo>
                    <a:pt x="557748" y="132842"/>
                  </a:lnTo>
                  <a:lnTo>
                    <a:pt x="557657" y="132461"/>
                  </a:lnTo>
                  <a:lnTo>
                    <a:pt x="556725" y="130429"/>
                  </a:lnTo>
                  <a:lnTo>
                    <a:pt x="556609" y="130175"/>
                  </a:lnTo>
                  <a:close/>
                </a:path>
                <a:path w="558800" h="210820">
                  <a:moveTo>
                    <a:pt x="496824" y="80645"/>
                  </a:moveTo>
                  <a:lnTo>
                    <a:pt x="478028" y="188087"/>
                  </a:lnTo>
                  <a:lnTo>
                    <a:pt x="498729" y="191643"/>
                  </a:lnTo>
                  <a:lnTo>
                    <a:pt x="505460" y="152654"/>
                  </a:lnTo>
                  <a:lnTo>
                    <a:pt x="506603" y="146177"/>
                  </a:lnTo>
                  <a:lnTo>
                    <a:pt x="517143" y="131699"/>
                  </a:lnTo>
                  <a:lnTo>
                    <a:pt x="520191" y="130429"/>
                  </a:lnTo>
                  <a:lnTo>
                    <a:pt x="523366" y="130175"/>
                  </a:lnTo>
                  <a:lnTo>
                    <a:pt x="556609" y="130175"/>
                  </a:lnTo>
                  <a:lnTo>
                    <a:pt x="554736" y="126238"/>
                  </a:lnTo>
                  <a:lnTo>
                    <a:pt x="552437" y="123698"/>
                  </a:lnTo>
                  <a:lnTo>
                    <a:pt x="510539" y="123698"/>
                  </a:lnTo>
                  <a:lnTo>
                    <a:pt x="517525" y="84201"/>
                  </a:lnTo>
                  <a:lnTo>
                    <a:pt x="496824" y="80645"/>
                  </a:lnTo>
                  <a:close/>
                </a:path>
                <a:path w="558800" h="210820">
                  <a:moveTo>
                    <a:pt x="529613" y="115750"/>
                  </a:moveTo>
                  <a:lnTo>
                    <a:pt x="523017" y="116855"/>
                  </a:lnTo>
                  <a:lnTo>
                    <a:pt x="516659" y="119508"/>
                  </a:lnTo>
                  <a:lnTo>
                    <a:pt x="510539" y="123698"/>
                  </a:lnTo>
                  <a:lnTo>
                    <a:pt x="552510" y="123698"/>
                  </a:lnTo>
                  <a:lnTo>
                    <a:pt x="548766" y="121158"/>
                  </a:lnTo>
                  <a:lnTo>
                    <a:pt x="545338" y="118745"/>
                  </a:lnTo>
                  <a:lnTo>
                    <a:pt x="541146" y="117094"/>
                  </a:lnTo>
                  <a:lnTo>
                    <a:pt x="536447" y="116205"/>
                  </a:lnTo>
                  <a:lnTo>
                    <a:pt x="529613" y="115750"/>
                  </a:lnTo>
                  <a:close/>
                </a:path>
              </a:pathLst>
            </a:custGeom>
            <a:solidFill>
              <a:srgbClr val="FFFFFF"/>
            </a:solidFill>
          </p:spPr>
          <p:txBody>
            <a:bodyPr wrap="square" lIns="0" tIns="0" rIns="0" bIns="0" rtlCol="0"/>
            <a:lstStyle/>
            <a:p>
              <a:endParaRPr/>
            </a:p>
          </p:txBody>
        </p:sp>
        <p:pic>
          <p:nvPicPr>
            <p:cNvPr id="11" name="object 11"/>
            <p:cNvPicPr/>
            <p:nvPr/>
          </p:nvPicPr>
          <p:blipFill>
            <a:blip r:embed="rId6" cstate="print"/>
            <a:stretch>
              <a:fillRect/>
            </a:stretch>
          </p:blipFill>
          <p:spPr>
            <a:xfrm>
              <a:off x="5966841" y="3154680"/>
              <a:ext cx="4171891" cy="2631516"/>
            </a:xfrm>
            <a:prstGeom prst="rect">
              <a:avLst/>
            </a:prstGeom>
          </p:spPr>
        </p:pic>
      </p:grpSp>
      <p:sp>
        <p:nvSpPr>
          <p:cNvPr id="12" name="object 12"/>
          <p:cNvSpPr txBox="1"/>
          <p:nvPr/>
        </p:nvSpPr>
        <p:spPr>
          <a:xfrm>
            <a:off x="479107" y="2962338"/>
            <a:ext cx="4862195" cy="2912336"/>
          </a:xfrm>
          <a:prstGeom prst="rect">
            <a:avLst/>
          </a:prstGeom>
        </p:spPr>
        <p:txBody>
          <a:bodyPr vert="horz" wrap="square" lIns="0" tIns="15875" rIns="0" bIns="0" rtlCol="0">
            <a:spAutoFit/>
          </a:bodyPr>
          <a:lstStyle/>
          <a:p>
            <a:pPr marL="12700">
              <a:lnSpc>
                <a:spcPct val="100000"/>
              </a:lnSpc>
              <a:spcBef>
                <a:spcPts val="125"/>
              </a:spcBef>
            </a:pPr>
            <a:r>
              <a:rPr sz="1400" b="1" spc="-30" dirty="0">
                <a:solidFill>
                  <a:srgbClr val="1D1818"/>
                </a:solidFill>
                <a:latin typeface="Arial"/>
                <a:cs typeface="Arial"/>
              </a:rPr>
              <a:t>Maintaining</a:t>
            </a:r>
            <a:r>
              <a:rPr sz="1400" b="1" dirty="0">
                <a:solidFill>
                  <a:srgbClr val="1D1818"/>
                </a:solidFill>
                <a:latin typeface="Arial"/>
                <a:cs typeface="Arial"/>
              </a:rPr>
              <a:t> </a:t>
            </a:r>
            <a:r>
              <a:rPr sz="1400" b="1" spc="-35" dirty="0">
                <a:solidFill>
                  <a:srgbClr val="1D1818"/>
                </a:solidFill>
                <a:latin typeface="Arial"/>
                <a:cs typeface="Arial"/>
              </a:rPr>
              <a:t>software</a:t>
            </a:r>
            <a:r>
              <a:rPr sz="1400" b="1" spc="-45" dirty="0">
                <a:solidFill>
                  <a:srgbClr val="1D1818"/>
                </a:solidFill>
                <a:latin typeface="Arial"/>
                <a:cs typeface="Arial"/>
              </a:rPr>
              <a:t> </a:t>
            </a:r>
            <a:r>
              <a:rPr sz="1400" b="1" spc="-35" dirty="0">
                <a:solidFill>
                  <a:srgbClr val="1D1818"/>
                </a:solidFill>
                <a:latin typeface="Arial"/>
                <a:cs typeface="Arial"/>
              </a:rPr>
              <a:t>integrity</a:t>
            </a:r>
            <a:r>
              <a:rPr sz="1400" b="1" spc="-45" dirty="0">
                <a:solidFill>
                  <a:srgbClr val="1D1818"/>
                </a:solidFill>
                <a:latin typeface="Arial"/>
                <a:cs typeface="Arial"/>
              </a:rPr>
              <a:t> </a:t>
            </a:r>
            <a:r>
              <a:rPr sz="1400" b="1" spc="-20" dirty="0">
                <a:solidFill>
                  <a:srgbClr val="1D1818"/>
                </a:solidFill>
                <a:latin typeface="Arial"/>
                <a:cs typeface="Arial"/>
              </a:rPr>
              <a:t>(Trust</a:t>
            </a:r>
            <a:r>
              <a:rPr sz="1400" b="1" spc="-10" dirty="0">
                <a:solidFill>
                  <a:srgbClr val="1D1818"/>
                </a:solidFill>
                <a:latin typeface="Arial"/>
                <a:cs typeface="Arial"/>
              </a:rPr>
              <a:t> </a:t>
            </a:r>
            <a:r>
              <a:rPr sz="1400" b="1" spc="-50" dirty="0">
                <a:solidFill>
                  <a:srgbClr val="1D1818"/>
                </a:solidFill>
                <a:latin typeface="Arial"/>
                <a:cs typeface="Arial"/>
              </a:rPr>
              <a:t>Zones,</a:t>
            </a:r>
            <a:r>
              <a:rPr sz="1400" b="1" spc="-35" dirty="0">
                <a:solidFill>
                  <a:srgbClr val="1D1818"/>
                </a:solidFill>
                <a:latin typeface="Arial"/>
                <a:cs typeface="Arial"/>
              </a:rPr>
              <a:t> </a:t>
            </a:r>
            <a:r>
              <a:rPr sz="1400" b="1" spc="-10" dirty="0">
                <a:solidFill>
                  <a:srgbClr val="1D1818"/>
                </a:solidFill>
                <a:latin typeface="Arial"/>
                <a:cs typeface="Arial"/>
              </a:rPr>
              <a:t>BIST)</a:t>
            </a:r>
            <a:endParaRPr sz="1400" dirty="0">
              <a:latin typeface="Arial"/>
              <a:cs typeface="Arial"/>
            </a:endParaRPr>
          </a:p>
          <a:p>
            <a:pPr>
              <a:lnSpc>
                <a:spcPct val="100000"/>
              </a:lnSpc>
            </a:pPr>
            <a:endParaRPr sz="1400" dirty="0">
              <a:latin typeface="Arial"/>
              <a:cs typeface="Arial"/>
            </a:endParaRPr>
          </a:p>
          <a:p>
            <a:pPr>
              <a:lnSpc>
                <a:spcPct val="100000"/>
              </a:lnSpc>
              <a:spcBef>
                <a:spcPts val="580"/>
              </a:spcBef>
            </a:pPr>
            <a:endParaRPr sz="1400" dirty="0">
              <a:latin typeface="Arial"/>
              <a:cs typeface="Arial"/>
            </a:endParaRPr>
          </a:p>
          <a:p>
            <a:pPr marL="223520">
              <a:lnSpc>
                <a:spcPct val="100000"/>
              </a:lnSpc>
              <a:spcBef>
                <a:spcPts val="5"/>
              </a:spcBef>
            </a:pPr>
            <a:r>
              <a:rPr sz="1400" b="1" spc="-35" dirty="0">
                <a:solidFill>
                  <a:srgbClr val="1D1818"/>
                </a:solidFill>
                <a:latin typeface="Arial"/>
                <a:cs typeface="Arial"/>
              </a:rPr>
              <a:t>Panic</a:t>
            </a:r>
            <a:r>
              <a:rPr sz="1400" b="1" spc="-80" dirty="0">
                <a:solidFill>
                  <a:srgbClr val="1D1818"/>
                </a:solidFill>
                <a:latin typeface="Arial"/>
                <a:cs typeface="Arial"/>
              </a:rPr>
              <a:t> </a:t>
            </a:r>
            <a:r>
              <a:rPr sz="1400" b="1" spc="-50" dirty="0">
                <a:solidFill>
                  <a:srgbClr val="1D1818"/>
                </a:solidFill>
                <a:latin typeface="Arial"/>
                <a:cs typeface="Arial"/>
              </a:rPr>
              <a:t>button</a:t>
            </a:r>
            <a:r>
              <a:rPr sz="1400" b="1" spc="-30" dirty="0">
                <a:solidFill>
                  <a:srgbClr val="1D1818"/>
                </a:solidFill>
                <a:latin typeface="Arial"/>
                <a:cs typeface="Arial"/>
              </a:rPr>
              <a:t> </a:t>
            </a:r>
            <a:r>
              <a:rPr sz="1400" b="1" spc="-40" dirty="0">
                <a:solidFill>
                  <a:srgbClr val="1D1818"/>
                </a:solidFill>
                <a:latin typeface="Arial"/>
                <a:cs typeface="Arial"/>
              </a:rPr>
              <a:t>(possibility</a:t>
            </a:r>
            <a:r>
              <a:rPr sz="1400" b="1" spc="-20" dirty="0">
                <a:solidFill>
                  <a:srgbClr val="1D1818"/>
                </a:solidFill>
                <a:latin typeface="Arial"/>
                <a:cs typeface="Arial"/>
              </a:rPr>
              <a:t> </a:t>
            </a:r>
            <a:r>
              <a:rPr sz="1400" b="1" spc="-10" dirty="0">
                <a:solidFill>
                  <a:srgbClr val="1D1818"/>
                </a:solidFill>
                <a:latin typeface="Arial"/>
                <a:cs typeface="Arial"/>
              </a:rPr>
              <a:t>to</a:t>
            </a:r>
            <a:r>
              <a:rPr sz="1400" b="1" spc="-20" dirty="0">
                <a:solidFill>
                  <a:srgbClr val="1D1818"/>
                </a:solidFill>
                <a:latin typeface="Arial"/>
                <a:cs typeface="Arial"/>
              </a:rPr>
              <a:t> </a:t>
            </a:r>
            <a:r>
              <a:rPr sz="1400" b="1" spc="-35" dirty="0">
                <a:solidFill>
                  <a:srgbClr val="1D1818"/>
                </a:solidFill>
                <a:latin typeface="Arial"/>
                <a:cs typeface="Arial"/>
              </a:rPr>
              <a:t>erase</a:t>
            </a:r>
            <a:r>
              <a:rPr sz="1400" b="1" spc="-85" dirty="0">
                <a:solidFill>
                  <a:srgbClr val="1D1818"/>
                </a:solidFill>
                <a:latin typeface="Arial"/>
                <a:cs typeface="Arial"/>
              </a:rPr>
              <a:t> </a:t>
            </a:r>
            <a:r>
              <a:rPr sz="1400" b="1" spc="-20" dirty="0">
                <a:solidFill>
                  <a:srgbClr val="1D1818"/>
                </a:solidFill>
                <a:latin typeface="Arial"/>
                <a:cs typeface="Arial"/>
              </a:rPr>
              <a:t>in</a:t>
            </a:r>
            <a:r>
              <a:rPr sz="1400" b="1" spc="-40" dirty="0">
                <a:solidFill>
                  <a:srgbClr val="1D1818"/>
                </a:solidFill>
                <a:latin typeface="Arial"/>
                <a:cs typeface="Arial"/>
              </a:rPr>
              <a:t> </a:t>
            </a:r>
            <a:r>
              <a:rPr sz="1400" b="1" spc="-50" dirty="0">
                <a:solidFill>
                  <a:srgbClr val="1D1818"/>
                </a:solidFill>
                <a:latin typeface="Arial"/>
                <a:cs typeface="Arial"/>
              </a:rPr>
              <a:t>case</a:t>
            </a:r>
            <a:r>
              <a:rPr sz="1400" b="1" spc="-25" dirty="0">
                <a:solidFill>
                  <a:srgbClr val="1D1818"/>
                </a:solidFill>
                <a:latin typeface="Arial"/>
                <a:cs typeface="Arial"/>
              </a:rPr>
              <a:t> </a:t>
            </a:r>
            <a:r>
              <a:rPr sz="1400" b="1" dirty="0">
                <a:solidFill>
                  <a:srgbClr val="1D1818"/>
                </a:solidFill>
                <a:latin typeface="Arial"/>
                <a:cs typeface="Arial"/>
              </a:rPr>
              <a:t>of</a:t>
            </a:r>
            <a:r>
              <a:rPr sz="1400" b="1" spc="-75" dirty="0">
                <a:solidFill>
                  <a:srgbClr val="1D1818"/>
                </a:solidFill>
                <a:latin typeface="Arial"/>
                <a:cs typeface="Arial"/>
              </a:rPr>
              <a:t> </a:t>
            </a:r>
            <a:r>
              <a:rPr sz="1400" b="1" spc="-10" dirty="0">
                <a:solidFill>
                  <a:srgbClr val="1D1818"/>
                </a:solidFill>
                <a:latin typeface="Arial"/>
                <a:cs typeface="Arial"/>
              </a:rPr>
              <a:t>danger)</a:t>
            </a:r>
            <a:endParaRPr sz="1400" dirty="0">
              <a:latin typeface="Arial"/>
              <a:cs typeface="Arial"/>
            </a:endParaRPr>
          </a:p>
          <a:p>
            <a:pPr marL="2052955" marR="623570" indent="-523240">
              <a:lnSpc>
                <a:spcPct val="268000"/>
              </a:lnSpc>
              <a:spcBef>
                <a:spcPts val="845"/>
              </a:spcBef>
            </a:pPr>
            <a:r>
              <a:rPr sz="1400" b="1" spc="-70" dirty="0">
                <a:solidFill>
                  <a:srgbClr val="1D1818"/>
                </a:solidFill>
                <a:latin typeface="Arial"/>
                <a:cs typeface="Arial"/>
              </a:rPr>
              <a:t>Enhanced</a:t>
            </a:r>
            <a:r>
              <a:rPr sz="1400" b="1" spc="-50" dirty="0">
                <a:solidFill>
                  <a:srgbClr val="1D1818"/>
                </a:solidFill>
                <a:latin typeface="Arial"/>
                <a:cs typeface="Arial"/>
              </a:rPr>
              <a:t> </a:t>
            </a:r>
            <a:r>
              <a:rPr sz="1400" b="1" spc="-55" dirty="0">
                <a:solidFill>
                  <a:srgbClr val="1D1818"/>
                </a:solidFill>
                <a:latin typeface="Arial"/>
                <a:cs typeface="Arial"/>
              </a:rPr>
              <a:t>source</a:t>
            </a:r>
            <a:r>
              <a:rPr sz="1400" b="1" spc="-20" dirty="0">
                <a:solidFill>
                  <a:srgbClr val="1D1818"/>
                </a:solidFill>
                <a:latin typeface="Arial"/>
                <a:cs typeface="Arial"/>
              </a:rPr>
              <a:t> </a:t>
            </a:r>
            <a:r>
              <a:rPr sz="1400" b="1" dirty="0">
                <a:solidFill>
                  <a:srgbClr val="1D1818"/>
                </a:solidFill>
                <a:latin typeface="Arial"/>
                <a:cs typeface="Arial"/>
              </a:rPr>
              <a:t>of</a:t>
            </a:r>
            <a:r>
              <a:rPr lang="pl-PL" sz="1400" b="1" spc="-70" dirty="0">
                <a:solidFill>
                  <a:srgbClr val="1D1818"/>
                </a:solidFill>
                <a:latin typeface="Arial"/>
                <a:cs typeface="Arial"/>
              </a:rPr>
              <a:t> </a:t>
            </a:r>
            <a:r>
              <a:rPr sz="1400" b="1" spc="-10" dirty="0">
                <a:solidFill>
                  <a:srgbClr val="1D1818"/>
                </a:solidFill>
                <a:latin typeface="Arial"/>
                <a:cs typeface="Arial"/>
              </a:rPr>
              <a:t>entropy</a:t>
            </a:r>
            <a:endParaRPr lang="pl-PL" sz="1400" b="1" spc="-10" dirty="0">
              <a:solidFill>
                <a:srgbClr val="1D1818"/>
              </a:solidFill>
              <a:latin typeface="Arial"/>
              <a:cs typeface="Arial"/>
            </a:endParaRPr>
          </a:p>
          <a:p>
            <a:pPr marL="2052955" marR="623570" indent="-523240">
              <a:lnSpc>
                <a:spcPct val="268000"/>
              </a:lnSpc>
              <a:spcBef>
                <a:spcPts val="845"/>
              </a:spcBef>
            </a:pPr>
            <a:r>
              <a:rPr lang="pl-PL" sz="1400" b="1" spc="-10" dirty="0">
                <a:solidFill>
                  <a:srgbClr val="1D1818"/>
                </a:solidFill>
                <a:latin typeface="Arial"/>
                <a:cs typeface="Arial"/>
              </a:rPr>
              <a:t>	</a:t>
            </a:r>
            <a:r>
              <a:rPr sz="1400" b="1" spc="-45" dirty="0">
                <a:solidFill>
                  <a:srgbClr val="1D1818"/>
                </a:solidFill>
                <a:latin typeface="Arial"/>
                <a:cs typeface="Arial"/>
              </a:rPr>
              <a:t>Dedicated </a:t>
            </a:r>
            <a:r>
              <a:rPr sz="1400" b="1" spc="-65" dirty="0">
                <a:solidFill>
                  <a:srgbClr val="1D1818"/>
                </a:solidFill>
                <a:latin typeface="Arial"/>
                <a:cs typeface="Arial"/>
              </a:rPr>
              <a:t>BitoldOS</a:t>
            </a:r>
            <a:r>
              <a:rPr sz="1400" b="1" spc="-20" dirty="0">
                <a:solidFill>
                  <a:srgbClr val="1D1818"/>
                </a:solidFill>
                <a:latin typeface="Arial"/>
                <a:cs typeface="Arial"/>
              </a:rPr>
              <a:t> </a:t>
            </a:r>
            <a:r>
              <a:rPr sz="1400" b="1" spc="-30" dirty="0">
                <a:solidFill>
                  <a:srgbClr val="1D1818"/>
                </a:solidFill>
                <a:latin typeface="Arial"/>
                <a:cs typeface="Arial"/>
              </a:rPr>
              <a:t>system</a:t>
            </a:r>
            <a:endParaRPr sz="1400" dirty="0">
              <a:latin typeface="Arial"/>
              <a:cs typeface="Arial"/>
            </a:endParaRPr>
          </a:p>
          <a:p>
            <a:pPr>
              <a:lnSpc>
                <a:spcPct val="100000"/>
              </a:lnSpc>
              <a:spcBef>
                <a:spcPts val="1325"/>
              </a:spcBef>
            </a:pPr>
            <a:endParaRPr sz="1400" dirty="0">
              <a:latin typeface="Arial"/>
              <a:cs typeface="Arial"/>
            </a:endParaRPr>
          </a:p>
          <a:p>
            <a:pPr marR="5080" algn="r">
              <a:lnSpc>
                <a:spcPct val="100000"/>
              </a:lnSpc>
              <a:spcBef>
                <a:spcPts val="5"/>
              </a:spcBef>
            </a:pPr>
            <a:r>
              <a:rPr sz="1400" b="1" dirty="0">
                <a:latin typeface="Arial"/>
                <a:cs typeface="Arial"/>
              </a:rPr>
              <a:t>IP65</a:t>
            </a:r>
            <a:r>
              <a:rPr sz="1400" b="1" spc="5" dirty="0">
                <a:latin typeface="Arial"/>
                <a:cs typeface="Arial"/>
              </a:rPr>
              <a:t> </a:t>
            </a:r>
            <a:r>
              <a:rPr sz="1400" b="1" spc="-10" dirty="0">
                <a:latin typeface="Arial"/>
                <a:cs typeface="Arial"/>
              </a:rPr>
              <a:t>certificate</a:t>
            </a:r>
            <a:endParaRPr sz="1400" dirty="0">
              <a:latin typeface="Arial"/>
              <a:cs typeface="Arial"/>
            </a:endParaRPr>
          </a:p>
        </p:txBody>
      </p:sp>
      <p:sp>
        <p:nvSpPr>
          <p:cNvPr id="13" name="object 13"/>
          <p:cNvSpPr txBox="1"/>
          <p:nvPr/>
        </p:nvSpPr>
        <p:spPr>
          <a:xfrm>
            <a:off x="734059" y="1558861"/>
            <a:ext cx="5195570" cy="882015"/>
          </a:xfrm>
          <a:prstGeom prst="rect">
            <a:avLst/>
          </a:prstGeom>
        </p:spPr>
        <p:txBody>
          <a:bodyPr vert="horz" wrap="square" lIns="0" tIns="15875" rIns="0" bIns="0" rtlCol="0">
            <a:spAutoFit/>
          </a:bodyPr>
          <a:lstStyle/>
          <a:p>
            <a:pPr marL="1587500">
              <a:lnSpc>
                <a:spcPct val="100000"/>
              </a:lnSpc>
              <a:spcBef>
                <a:spcPts val="125"/>
              </a:spcBef>
            </a:pPr>
            <a:r>
              <a:rPr sz="1400" b="1" spc="-45" dirty="0">
                <a:solidFill>
                  <a:srgbClr val="1D1818"/>
                </a:solidFill>
                <a:latin typeface="Arial"/>
                <a:cs typeface="Arial"/>
              </a:rPr>
              <a:t>Full</a:t>
            </a:r>
            <a:r>
              <a:rPr sz="1400" b="1" spc="-50" dirty="0">
                <a:solidFill>
                  <a:srgbClr val="1D1818"/>
                </a:solidFill>
                <a:latin typeface="Arial"/>
                <a:cs typeface="Arial"/>
              </a:rPr>
              <a:t> </a:t>
            </a:r>
            <a:r>
              <a:rPr sz="1400" b="1" spc="-45" dirty="0">
                <a:solidFill>
                  <a:srgbClr val="1D1818"/>
                </a:solidFill>
                <a:latin typeface="Arial"/>
                <a:cs typeface="Arial"/>
              </a:rPr>
              <a:t>hardware</a:t>
            </a:r>
            <a:r>
              <a:rPr sz="1400" b="1" spc="-60" dirty="0">
                <a:solidFill>
                  <a:srgbClr val="1D1818"/>
                </a:solidFill>
                <a:latin typeface="Arial"/>
                <a:cs typeface="Arial"/>
              </a:rPr>
              <a:t> </a:t>
            </a:r>
            <a:r>
              <a:rPr sz="1400" b="1" spc="-40" dirty="0">
                <a:solidFill>
                  <a:srgbClr val="1D1818"/>
                </a:solidFill>
                <a:latin typeface="Arial"/>
                <a:cs typeface="Arial"/>
              </a:rPr>
              <a:t>isolation</a:t>
            </a:r>
            <a:r>
              <a:rPr sz="1400" b="1" spc="5" dirty="0">
                <a:solidFill>
                  <a:srgbClr val="1D1818"/>
                </a:solidFill>
                <a:latin typeface="Arial"/>
                <a:cs typeface="Arial"/>
              </a:rPr>
              <a:t> </a:t>
            </a:r>
            <a:r>
              <a:rPr sz="1400" b="1" dirty="0">
                <a:solidFill>
                  <a:srgbClr val="1D1818"/>
                </a:solidFill>
                <a:latin typeface="Arial"/>
                <a:cs typeface="Arial"/>
              </a:rPr>
              <a:t>of</a:t>
            </a:r>
            <a:r>
              <a:rPr sz="1400" b="1" spc="-40" dirty="0">
                <a:solidFill>
                  <a:srgbClr val="1D1818"/>
                </a:solidFill>
                <a:latin typeface="Arial"/>
                <a:cs typeface="Arial"/>
              </a:rPr>
              <a:t> </a:t>
            </a:r>
            <a:r>
              <a:rPr sz="1400" b="1" spc="-55" dirty="0">
                <a:solidFill>
                  <a:srgbClr val="1D1818"/>
                </a:solidFill>
                <a:latin typeface="Arial"/>
                <a:cs typeface="Arial"/>
              </a:rPr>
              <a:t>cryptographic</a:t>
            </a:r>
            <a:r>
              <a:rPr sz="1400" b="1" spc="-30" dirty="0">
                <a:solidFill>
                  <a:srgbClr val="1D1818"/>
                </a:solidFill>
                <a:latin typeface="Arial"/>
                <a:cs typeface="Arial"/>
              </a:rPr>
              <a:t> </a:t>
            </a:r>
            <a:r>
              <a:rPr sz="1400" b="1" spc="-20" dirty="0">
                <a:solidFill>
                  <a:srgbClr val="1D1818"/>
                </a:solidFill>
                <a:latin typeface="Arial"/>
                <a:cs typeface="Arial"/>
              </a:rPr>
              <a:t>keys</a:t>
            </a:r>
            <a:endParaRPr sz="1400" dirty="0">
              <a:latin typeface="Arial"/>
              <a:cs typeface="Arial"/>
            </a:endParaRPr>
          </a:p>
          <a:p>
            <a:pPr>
              <a:lnSpc>
                <a:spcPct val="100000"/>
              </a:lnSpc>
            </a:pPr>
            <a:endParaRPr sz="1400" dirty="0">
              <a:latin typeface="Arial"/>
              <a:cs typeface="Arial"/>
            </a:endParaRPr>
          </a:p>
          <a:p>
            <a:pPr>
              <a:lnSpc>
                <a:spcPct val="100000"/>
              </a:lnSpc>
              <a:spcBef>
                <a:spcPts val="130"/>
              </a:spcBef>
            </a:pPr>
            <a:endParaRPr sz="1400" dirty="0">
              <a:latin typeface="Arial"/>
              <a:cs typeface="Arial"/>
            </a:endParaRPr>
          </a:p>
          <a:p>
            <a:pPr marL="12700">
              <a:lnSpc>
                <a:spcPct val="100000"/>
              </a:lnSpc>
            </a:pPr>
            <a:r>
              <a:rPr sz="1400" b="1" spc="-40" dirty="0">
                <a:solidFill>
                  <a:srgbClr val="1D1818"/>
                </a:solidFill>
                <a:latin typeface="Arial"/>
                <a:cs typeface="Arial"/>
              </a:rPr>
              <a:t>Protection</a:t>
            </a:r>
            <a:r>
              <a:rPr sz="1400" b="1" spc="-15" dirty="0">
                <a:solidFill>
                  <a:srgbClr val="1D1818"/>
                </a:solidFill>
                <a:latin typeface="Arial"/>
                <a:cs typeface="Arial"/>
              </a:rPr>
              <a:t> </a:t>
            </a:r>
            <a:r>
              <a:rPr sz="1400" b="1" spc="-35" dirty="0">
                <a:solidFill>
                  <a:srgbClr val="1D1818"/>
                </a:solidFill>
                <a:latin typeface="Arial"/>
                <a:cs typeface="Arial"/>
              </a:rPr>
              <a:t>against </a:t>
            </a:r>
            <a:r>
              <a:rPr sz="1400" b="1" spc="-40" dirty="0">
                <a:solidFill>
                  <a:srgbClr val="1D1818"/>
                </a:solidFill>
                <a:latin typeface="Arial"/>
                <a:cs typeface="Arial"/>
              </a:rPr>
              <a:t>tampering</a:t>
            </a:r>
            <a:r>
              <a:rPr sz="1400" b="1" spc="-5" dirty="0">
                <a:solidFill>
                  <a:srgbClr val="1D1818"/>
                </a:solidFill>
                <a:latin typeface="Arial"/>
                <a:cs typeface="Arial"/>
              </a:rPr>
              <a:t> </a:t>
            </a:r>
            <a:r>
              <a:rPr sz="1400" b="1" spc="-25" dirty="0">
                <a:solidFill>
                  <a:srgbClr val="1D1818"/>
                </a:solidFill>
                <a:latin typeface="Arial"/>
                <a:cs typeface="Arial"/>
              </a:rPr>
              <a:t>(digital</a:t>
            </a:r>
            <a:r>
              <a:rPr sz="1400" b="1" spc="-70" dirty="0">
                <a:solidFill>
                  <a:srgbClr val="1D1818"/>
                </a:solidFill>
                <a:latin typeface="Arial"/>
                <a:cs typeface="Arial"/>
              </a:rPr>
              <a:t> </a:t>
            </a:r>
            <a:r>
              <a:rPr sz="1400" b="1" spc="-65" dirty="0">
                <a:solidFill>
                  <a:srgbClr val="1D1818"/>
                </a:solidFill>
                <a:latin typeface="Arial"/>
                <a:cs typeface="Arial"/>
              </a:rPr>
              <a:t>DNA,</a:t>
            </a:r>
            <a:r>
              <a:rPr sz="1400" b="1" spc="-50" dirty="0">
                <a:solidFill>
                  <a:srgbClr val="1D1818"/>
                </a:solidFill>
                <a:latin typeface="Arial"/>
                <a:cs typeface="Arial"/>
              </a:rPr>
              <a:t> </a:t>
            </a:r>
            <a:r>
              <a:rPr sz="1400" b="1" spc="-20" dirty="0">
                <a:solidFill>
                  <a:srgbClr val="1D1818"/>
                </a:solidFill>
                <a:latin typeface="Arial"/>
                <a:cs typeface="Arial"/>
              </a:rPr>
              <a:t>PUF)</a:t>
            </a:r>
            <a:endParaRPr sz="1400" dirty="0">
              <a:latin typeface="Arial"/>
              <a:cs typeface="Arial"/>
            </a:endParaRPr>
          </a:p>
        </p:txBody>
      </p:sp>
      <p:grpSp>
        <p:nvGrpSpPr>
          <p:cNvPr id="14" name="object 14"/>
          <p:cNvGrpSpPr/>
          <p:nvPr/>
        </p:nvGrpSpPr>
        <p:grpSpPr>
          <a:xfrm>
            <a:off x="9525" y="6343650"/>
            <a:ext cx="12182475" cy="519430"/>
            <a:chOff x="9525" y="6343650"/>
            <a:chExt cx="12182475" cy="519430"/>
          </a:xfrm>
        </p:grpSpPr>
        <p:sp>
          <p:nvSpPr>
            <p:cNvPr id="15" name="object 15"/>
            <p:cNvSpPr/>
            <p:nvPr/>
          </p:nvSpPr>
          <p:spPr>
            <a:xfrm>
              <a:off x="14287" y="6348412"/>
              <a:ext cx="12172950" cy="509905"/>
            </a:xfrm>
            <a:custGeom>
              <a:avLst/>
              <a:gdLst/>
              <a:ahLst/>
              <a:cxnLst/>
              <a:rect l="l" t="t" r="r" b="b"/>
              <a:pathLst>
                <a:path w="12172950" h="509904">
                  <a:moveTo>
                    <a:pt x="12172950" y="0"/>
                  </a:moveTo>
                  <a:lnTo>
                    <a:pt x="0" y="0"/>
                  </a:lnTo>
                  <a:lnTo>
                    <a:pt x="0" y="509587"/>
                  </a:lnTo>
                  <a:lnTo>
                    <a:pt x="12172950" y="509587"/>
                  </a:lnTo>
                  <a:lnTo>
                    <a:pt x="12172950" y="0"/>
                  </a:lnTo>
                  <a:close/>
                </a:path>
              </a:pathLst>
            </a:custGeom>
            <a:solidFill>
              <a:srgbClr val="2F44BA"/>
            </a:solidFill>
          </p:spPr>
          <p:txBody>
            <a:bodyPr wrap="square" lIns="0" tIns="0" rIns="0" bIns="0" rtlCol="0"/>
            <a:lstStyle/>
            <a:p>
              <a:endParaRPr/>
            </a:p>
          </p:txBody>
        </p:sp>
        <p:sp>
          <p:nvSpPr>
            <p:cNvPr id="16" name="object 16"/>
            <p:cNvSpPr/>
            <p:nvPr/>
          </p:nvSpPr>
          <p:spPr>
            <a:xfrm>
              <a:off x="14287" y="6348412"/>
              <a:ext cx="12172950" cy="509905"/>
            </a:xfrm>
            <a:custGeom>
              <a:avLst/>
              <a:gdLst/>
              <a:ahLst/>
              <a:cxnLst/>
              <a:rect l="l" t="t" r="r" b="b"/>
              <a:pathLst>
                <a:path w="12172950" h="509904">
                  <a:moveTo>
                    <a:pt x="12172950" y="509587"/>
                  </a:moveTo>
                  <a:lnTo>
                    <a:pt x="12172950" y="0"/>
                  </a:lnTo>
                  <a:lnTo>
                    <a:pt x="0" y="0"/>
                  </a:lnTo>
                  <a:lnTo>
                    <a:pt x="0" y="509587"/>
                  </a:lnTo>
                </a:path>
              </a:pathLst>
            </a:custGeom>
            <a:ln w="9525">
              <a:solidFill>
                <a:srgbClr val="2F44BA"/>
              </a:solidFill>
            </a:ln>
          </p:spPr>
          <p:txBody>
            <a:bodyPr wrap="square" lIns="0" tIns="0" rIns="0" bIns="0" rtlCol="0"/>
            <a:lstStyle/>
            <a:p>
              <a:endParaRPr/>
            </a:p>
          </p:txBody>
        </p:sp>
      </p:grpSp>
      <p:sp>
        <p:nvSpPr>
          <p:cNvPr id="17" name="object 17"/>
          <p:cNvSpPr txBox="1">
            <a:spLocks noGrp="1"/>
          </p:cNvSpPr>
          <p:nvPr>
            <p:ph type="ftr" sz="quarter" idx="5"/>
          </p:nvPr>
        </p:nvSpPr>
        <p:spPr>
          <a:prstGeom prst="rect">
            <a:avLst/>
          </a:prstGeom>
        </p:spPr>
        <p:txBody>
          <a:bodyPr vert="horz" wrap="square" lIns="0" tIns="3175" rIns="0" bIns="0" rtlCol="0">
            <a:spAutoFit/>
          </a:bodyPr>
          <a:lstStyle/>
          <a:p>
            <a:pPr marL="12700" marR="5080">
              <a:lnSpc>
                <a:spcPct val="100800"/>
              </a:lnSpc>
              <a:spcBef>
                <a:spcPts val="25"/>
              </a:spcBef>
            </a:pPr>
            <a:r>
              <a:rPr dirty="0"/>
              <a:t>This</a:t>
            </a:r>
            <a:r>
              <a:rPr spc="10" dirty="0"/>
              <a:t> </a:t>
            </a:r>
            <a:r>
              <a:rPr dirty="0"/>
              <a:t>material</a:t>
            </a:r>
            <a:r>
              <a:rPr spc="20" dirty="0"/>
              <a:t> </a:t>
            </a:r>
            <a:r>
              <a:rPr dirty="0"/>
              <a:t>relates</a:t>
            </a:r>
            <a:r>
              <a:rPr spc="40" dirty="0"/>
              <a:t> </a:t>
            </a:r>
            <a:r>
              <a:rPr dirty="0"/>
              <a:t>to</a:t>
            </a:r>
            <a:r>
              <a:rPr spc="30" dirty="0"/>
              <a:t> </a:t>
            </a:r>
            <a:r>
              <a:rPr dirty="0"/>
              <a:t>the</a:t>
            </a:r>
            <a:r>
              <a:rPr spc="-20" dirty="0"/>
              <a:t> </a:t>
            </a:r>
            <a:r>
              <a:rPr dirty="0"/>
              <a:t>future.</a:t>
            </a:r>
            <a:r>
              <a:rPr spc="15" dirty="0"/>
              <a:t> </a:t>
            </a:r>
            <a:r>
              <a:rPr dirty="0"/>
              <a:t>This applies</a:t>
            </a:r>
            <a:r>
              <a:rPr spc="40" dirty="0"/>
              <a:t> </a:t>
            </a:r>
            <a:r>
              <a:rPr dirty="0"/>
              <a:t>in</a:t>
            </a:r>
            <a:r>
              <a:rPr spc="25" dirty="0"/>
              <a:t> </a:t>
            </a:r>
            <a:r>
              <a:rPr dirty="0"/>
              <a:t>particular</a:t>
            </a:r>
            <a:r>
              <a:rPr spc="-15" dirty="0"/>
              <a:t> </a:t>
            </a:r>
            <a:r>
              <a:rPr dirty="0"/>
              <a:t>to</a:t>
            </a:r>
            <a:r>
              <a:rPr spc="15" dirty="0"/>
              <a:t> </a:t>
            </a:r>
            <a:r>
              <a:rPr dirty="0"/>
              <a:t>information</a:t>
            </a:r>
            <a:r>
              <a:rPr spc="-5" dirty="0"/>
              <a:t> </a:t>
            </a:r>
            <a:r>
              <a:rPr dirty="0"/>
              <a:t>regarding</a:t>
            </a:r>
            <a:r>
              <a:rPr spc="10" dirty="0"/>
              <a:t> </a:t>
            </a:r>
            <a:r>
              <a:rPr spc="-10" dirty="0"/>
              <a:t>strategy,</a:t>
            </a:r>
            <a:r>
              <a:rPr spc="-15" dirty="0"/>
              <a:t> </a:t>
            </a:r>
            <a:r>
              <a:rPr dirty="0"/>
              <a:t>business </a:t>
            </a:r>
            <a:r>
              <a:rPr spc="-10" dirty="0"/>
              <a:t>development,</a:t>
            </a:r>
            <a:r>
              <a:rPr spc="-15" dirty="0"/>
              <a:t> </a:t>
            </a:r>
            <a:r>
              <a:rPr dirty="0"/>
              <a:t>market</a:t>
            </a:r>
            <a:r>
              <a:rPr spc="70" dirty="0"/>
              <a:t> </a:t>
            </a:r>
            <a:r>
              <a:rPr dirty="0"/>
              <a:t>forecasts,</a:t>
            </a:r>
            <a:r>
              <a:rPr spc="15" dirty="0"/>
              <a:t> </a:t>
            </a:r>
            <a:r>
              <a:rPr dirty="0"/>
              <a:t>planned</a:t>
            </a:r>
            <a:r>
              <a:rPr spc="20" dirty="0"/>
              <a:t> </a:t>
            </a:r>
            <a:r>
              <a:rPr dirty="0"/>
              <a:t>investment</a:t>
            </a:r>
            <a:r>
              <a:rPr spc="-10" dirty="0"/>
              <a:t> outlays,</a:t>
            </a:r>
            <a:r>
              <a:rPr spc="15" dirty="0"/>
              <a:t> </a:t>
            </a:r>
            <a:r>
              <a:rPr dirty="0"/>
              <a:t>future</a:t>
            </a:r>
            <a:r>
              <a:rPr spc="-25" dirty="0"/>
              <a:t> </a:t>
            </a:r>
            <a:r>
              <a:rPr spc="-20" dirty="0"/>
              <a:t>revenues</a:t>
            </a:r>
            <a:r>
              <a:rPr spc="40" dirty="0"/>
              <a:t> </a:t>
            </a:r>
            <a:r>
              <a:rPr dirty="0"/>
              <a:t>or costs.</a:t>
            </a:r>
            <a:r>
              <a:rPr spc="15" dirty="0"/>
              <a:t> </a:t>
            </a:r>
            <a:r>
              <a:rPr dirty="0"/>
              <a:t>This information</a:t>
            </a:r>
            <a:r>
              <a:rPr spc="-10" dirty="0"/>
              <a:t> </a:t>
            </a:r>
            <a:r>
              <a:rPr dirty="0"/>
              <a:t>should</a:t>
            </a:r>
            <a:r>
              <a:rPr spc="65" dirty="0"/>
              <a:t> </a:t>
            </a:r>
            <a:r>
              <a:rPr dirty="0"/>
              <a:t>be</a:t>
            </a:r>
            <a:r>
              <a:rPr spc="-10" dirty="0"/>
              <a:t> </a:t>
            </a:r>
            <a:r>
              <a:rPr dirty="0"/>
              <a:t>considered</a:t>
            </a:r>
            <a:r>
              <a:rPr spc="-10" dirty="0"/>
              <a:t> </a:t>
            </a:r>
            <a:r>
              <a:rPr dirty="0"/>
              <a:t>only</a:t>
            </a:r>
            <a:r>
              <a:rPr spc="-20" dirty="0"/>
              <a:t> </a:t>
            </a:r>
            <a:r>
              <a:rPr spc="-25" dirty="0"/>
              <a:t>as </a:t>
            </a:r>
            <a:r>
              <a:rPr dirty="0"/>
              <a:t>predictions</a:t>
            </a:r>
            <a:r>
              <a:rPr spc="-20" dirty="0"/>
              <a:t> </a:t>
            </a:r>
            <a:r>
              <a:rPr dirty="0"/>
              <a:t>that</a:t>
            </a:r>
            <a:r>
              <a:rPr spc="20" dirty="0"/>
              <a:t> </a:t>
            </a:r>
            <a:r>
              <a:rPr dirty="0"/>
              <a:t>involve</a:t>
            </a:r>
            <a:r>
              <a:rPr spc="20" dirty="0"/>
              <a:t> </a:t>
            </a:r>
            <a:r>
              <a:rPr dirty="0"/>
              <a:t>risks</a:t>
            </a:r>
            <a:r>
              <a:rPr spc="15" dirty="0"/>
              <a:t> </a:t>
            </a:r>
            <a:r>
              <a:rPr dirty="0"/>
              <a:t>and</a:t>
            </a:r>
            <a:r>
              <a:rPr spc="20" dirty="0"/>
              <a:t> </a:t>
            </a:r>
            <a:r>
              <a:rPr spc="-10" dirty="0"/>
              <a:t>uncertainties,</a:t>
            </a:r>
            <a:r>
              <a:rPr spc="-30" dirty="0"/>
              <a:t> </a:t>
            </a:r>
            <a:r>
              <a:rPr dirty="0"/>
              <a:t>and</a:t>
            </a:r>
            <a:r>
              <a:rPr spc="-30" dirty="0"/>
              <a:t> </a:t>
            </a:r>
            <a:r>
              <a:rPr dirty="0"/>
              <a:t>there can</a:t>
            </a:r>
            <a:r>
              <a:rPr spc="-10" dirty="0"/>
              <a:t> </a:t>
            </a:r>
            <a:r>
              <a:rPr dirty="0"/>
              <a:t>be</a:t>
            </a:r>
            <a:r>
              <a:rPr spc="-30" dirty="0"/>
              <a:t> </a:t>
            </a:r>
            <a:r>
              <a:rPr dirty="0"/>
              <a:t>no</a:t>
            </a:r>
            <a:r>
              <a:rPr spc="-25" dirty="0"/>
              <a:t> </a:t>
            </a:r>
            <a:r>
              <a:rPr spc="-10" dirty="0"/>
              <a:t>assurance</a:t>
            </a:r>
            <a:r>
              <a:rPr spc="5" dirty="0"/>
              <a:t> </a:t>
            </a:r>
            <a:r>
              <a:rPr dirty="0"/>
              <a:t>that</a:t>
            </a:r>
            <a:r>
              <a:rPr spc="25" dirty="0"/>
              <a:t> </a:t>
            </a:r>
            <a:r>
              <a:rPr dirty="0"/>
              <a:t>these</a:t>
            </a:r>
            <a:r>
              <a:rPr spc="10" dirty="0"/>
              <a:t> </a:t>
            </a:r>
            <a:r>
              <a:rPr dirty="0"/>
              <a:t>predictions</a:t>
            </a:r>
            <a:r>
              <a:rPr spc="-20" dirty="0"/>
              <a:t> </a:t>
            </a:r>
            <a:r>
              <a:rPr dirty="0"/>
              <a:t>will</a:t>
            </a:r>
            <a:r>
              <a:rPr spc="10" dirty="0"/>
              <a:t> </a:t>
            </a:r>
            <a:r>
              <a:rPr dirty="0"/>
              <a:t>be</a:t>
            </a:r>
            <a:r>
              <a:rPr spc="-30" dirty="0"/>
              <a:t> </a:t>
            </a:r>
            <a:r>
              <a:rPr spc="-10" dirty="0"/>
              <a:t>achieved.</a:t>
            </a:r>
            <a:r>
              <a:rPr spc="-15" dirty="0"/>
              <a:t> </a:t>
            </a:r>
            <a:r>
              <a:rPr spc="-20" dirty="0"/>
              <a:t>The</a:t>
            </a:r>
            <a:r>
              <a:rPr spc="-30" dirty="0"/>
              <a:t> </a:t>
            </a:r>
            <a:r>
              <a:rPr spc="-35" dirty="0"/>
              <a:t>BITFOLD</a:t>
            </a:r>
            <a:r>
              <a:rPr spc="10" dirty="0"/>
              <a:t> </a:t>
            </a:r>
            <a:r>
              <a:rPr spc="-10" dirty="0"/>
              <a:t>hardware</a:t>
            </a:r>
            <a:r>
              <a:rPr spc="30" dirty="0"/>
              <a:t> </a:t>
            </a:r>
            <a:r>
              <a:rPr dirty="0"/>
              <a:t>wallet</a:t>
            </a:r>
            <a:r>
              <a:rPr spc="-5" dirty="0"/>
              <a:t> </a:t>
            </a:r>
            <a:r>
              <a:rPr dirty="0"/>
              <a:t>is a</a:t>
            </a:r>
            <a:r>
              <a:rPr spc="-5" dirty="0"/>
              <a:t> </a:t>
            </a:r>
            <a:r>
              <a:rPr dirty="0"/>
              <a:t>device</a:t>
            </a:r>
            <a:r>
              <a:rPr spc="35" dirty="0"/>
              <a:t> </a:t>
            </a:r>
            <a:r>
              <a:rPr dirty="0"/>
              <a:t>under</a:t>
            </a:r>
            <a:r>
              <a:rPr spc="-50" dirty="0"/>
              <a:t> </a:t>
            </a:r>
            <a:r>
              <a:rPr spc="-10" dirty="0"/>
              <a:t>development,</a:t>
            </a:r>
            <a:r>
              <a:rPr spc="35" dirty="0"/>
              <a:t> </a:t>
            </a:r>
            <a:r>
              <a:rPr dirty="0"/>
              <a:t>therefore</a:t>
            </a:r>
            <a:r>
              <a:rPr spc="30" dirty="0"/>
              <a:t> </a:t>
            </a:r>
            <a:r>
              <a:rPr dirty="0"/>
              <a:t>some</a:t>
            </a:r>
            <a:r>
              <a:rPr spc="-45" dirty="0"/>
              <a:t> </a:t>
            </a:r>
            <a:r>
              <a:rPr dirty="0"/>
              <a:t>of</a:t>
            </a:r>
            <a:r>
              <a:rPr spc="-20" dirty="0"/>
              <a:t> </a:t>
            </a:r>
            <a:r>
              <a:rPr dirty="0"/>
              <a:t>the</a:t>
            </a:r>
            <a:r>
              <a:rPr spc="-30" dirty="0"/>
              <a:t> </a:t>
            </a:r>
            <a:r>
              <a:rPr spc="-10" dirty="0"/>
              <a:t>presented</a:t>
            </a:r>
            <a:r>
              <a:rPr spc="-30" dirty="0"/>
              <a:t> </a:t>
            </a:r>
            <a:r>
              <a:rPr dirty="0"/>
              <a:t>features</a:t>
            </a:r>
            <a:r>
              <a:rPr spc="-5" dirty="0"/>
              <a:t> </a:t>
            </a:r>
            <a:r>
              <a:rPr spc="-25" dirty="0"/>
              <a:t>and </a:t>
            </a:r>
            <a:r>
              <a:rPr dirty="0"/>
              <a:t>functionalities</a:t>
            </a:r>
            <a:r>
              <a:rPr spc="5" dirty="0"/>
              <a:t> </a:t>
            </a:r>
            <a:r>
              <a:rPr spc="-10" dirty="0"/>
              <a:t>are</a:t>
            </a:r>
            <a:r>
              <a:rPr spc="-50" dirty="0"/>
              <a:t> </a:t>
            </a:r>
            <a:r>
              <a:rPr dirty="0"/>
              <a:t>not</a:t>
            </a:r>
            <a:r>
              <a:rPr spc="-50" dirty="0"/>
              <a:t> </a:t>
            </a:r>
            <a:r>
              <a:rPr dirty="0"/>
              <a:t>yet</a:t>
            </a:r>
            <a:r>
              <a:rPr spc="-10" dirty="0"/>
              <a:t> </a:t>
            </a:r>
            <a:r>
              <a:rPr dirty="0"/>
              <a:t>available</a:t>
            </a:r>
            <a:r>
              <a:rPr spc="-30" dirty="0"/>
              <a:t> </a:t>
            </a:r>
            <a:r>
              <a:rPr dirty="0"/>
              <a:t>and</a:t>
            </a:r>
            <a:r>
              <a:rPr spc="5" dirty="0"/>
              <a:t> </a:t>
            </a:r>
            <a:r>
              <a:rPr dirty="0"/>
              <a:t>may</a:t>
            </a:r>
            <a:r>
              <a:rPr spc="-10" dirty="0"/>
              <a:t> change.</a:t>
            </a:r>
            <a:r>
              <a:rPr spc="-30" dirty="0"/>
              <a:t> </a:t>
            </a:r>
            <a:r>
              <a:rPr spc="-10" dirty="0"/>
              <a:t>The</a:t>
            </a:r>
            <a:r>
              <a:rPr spc="-15" dirty="0"/>
              <a:t> </a:t>
            </a:r>
            <a:r>
              <a:rPr spc="-10" dirty="0"/>
              <a:t>appearance</a:t>
            </a:r>
            <a:r>
              <a:rPr spc="-5" dirty="0"/>
              <a:t> </a:t>
            </a:r>
            <a:r>
              <a:rPr dirty="0"/>
              <a:t>of</a:t>
            </a:r>
            <a:r>
              <a:rPr spc="-30" dirty="0"/>
              <a:t> </a:t>
            </a:r>
            <a:r>
              <a:rPr dirty="0"/>
              <a:t>the</a:t>
            </a:r>
            <a:r>
              <a:rPr spc="-40" dirty="0"/>
              <a:t> </a:t>
            </a:r>
            <a:r>
              <a:rPr dirty="0"/>
              <a:t>device</a:t>
            </a:r>
            <a:r>
              <a:rPr spc="10" dirty="0"/>
              <a:t> </a:t>
            </a:r>
            <a:r>
              <a:rPr dirty="0"/>
              <a:t>is</a:t>
            </a:r>
            <a:r>
              <a:rPr spc="-15" dirty="0"/>
              <a:t> </a:t>
            </a:r>
            <a:r>
              <a:rPr dirty="0"/>
              <a:t>an</a:t>
            </a:r>
            <a:r>
              <a:rPr spc="-55" dirty="0"/>
              <a:t> </a:t>
            </a:r>
            <a:r>
              <a:rPr dirty="0"/>
              <a:t>example</a:t>
            </a:r>
            <a:r>
              <a:rPr spc="-10" dirty="0"/>
              <a:t> </a:t>
            </a:r>
            <a:r>
              <a:rPr dirty="0"/>
              <a:t>and may</a:t>
            </a:r>
            <a:r>
              <a:rPr spc="-15" dirty="0"/>
              <a:t> </a:t>
            </a:r>
            <a:r>
              <a:rPr spc="-10" dirty="0"/>
              <a:t>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1780</TotalTime>
  <Words>3841</Words>
  <Application>Microsoft Macintosh PowerPoint</Application>
  <PresentationFormat>Panoramiczny</PresentationFormat>
  <Paragraphs>484</Paragraphs>
  <Slides>22</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22</vt:i4>
      </vt:variant>
    </vt:vector>
  </HeadingPairs>
  <TitlesOfParts>
    <vt:vector size="30" baseType="lpstr">
      <vt:lpstr>Aptos</vt:lpstr>
      <vt:lpstr>Aptos Narrow</vt:lpstr>
      <vt:lpstr>Arial</vt:lpstr>
      <vt:lpstr>Calibri</vt:lpstr>
      <vt:lpstr>Helvetica Neue</vt:lpstr>
      <vt:lpstr>Roboto</vt:lpstr>
      <vt:lpstr>Times New Roman</vt:lpstr>
      <vt:lpstr>Office Theme</vt:lpstr>
      <vt:lpstr>Security. Convenience. Trust.</vt:lpstr>
      <vt:lpstr>LEGAL NOTICE</vt:lpstr>
      <vt:lpstr>O U R M I S S I O N</vt:lpstr>
      <vt:lpstr>One device to secure them all!</vt:lpstr>
      <vt:lpstr>Problem</vt:lpstr>
      <vt:lpstr>Next generation security standard</vt:lpstr>
      <vt:lpstr>Prezentacja programu PowerPoint</vt:lpstr>
      <vt:lpstr>Competitive landscape</vt:lpstr>
      <vt:lpstr>Our Technologies</vt:lpstr>
      <vt:lpstr>Prezentacja programu PowerPoint</vt:lpstr>
      <vt:lpstr>Market overview and trends</vt:lpstr>
      <vt:lpstr>Prezentacja programu PowerPoint</vt:lpstr>
      <vt:lpstr>MILESTONES</vt:lpstr>
      <vt:lpstr>Financials – overview in millions USD</vt:lpstr>
      <vt:lpstr>Financials – revenue projection in mln $</vt:lpstr>
      <vt:lpstr>Financials – net profit projection in mln $</vt:lpstr>
      <vt:lpstr>Equity funding - 30M USD Use of funds (in millions USD)</vt:lpstr>
      <vt:lpstr>Token programme spendings – 120M USD</vt:lpstr>
      <vt:lpstr>Project Tokenization Goals</vt:lpstr>
      <vt:lpstr>Project Tokenization Goals</vt:lpstr>
      <vt:lpstr>Key team members in Bitfold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Convenience. Trust.</dc:title>
  <cp:lastModifiedBy>Dominika Wesołowska-Kowalewska</cp:lastModifiedBy>
  <cp:revision>14</cp:revision>
  <dcterms:created xsi:type="dcterms:W3CDTF">2024-12-12T14:14:20Z</dcterms:created>
  <dcterms:modified xsi:type="dcterms:W3CDTF">2025-03-07T16:28:05Z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2024-10-31T00:00:00Z</vt:filetime>
  </property>
  <property fmtid="{D5CDD505-2E9C-101B-9397-08002B2CF9AE}" pid="3" name="LastSaved">
    <vt:filetime>2024-12-12T00:00:00Z</vt:filetime>
  </property>
</Properties>
</file>